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4"/>
  </p:notesMasterIdLst>
  <p:handoutMasterIdLst>
    <p:handoutMasterId r:id="rId15"/>
  </p:handoutMasterIdLst>
  <p:sldIdLst>
    <p:sldId id="279" r:id="rId6"/>
    <p:sldId id="318" r:id="rId7"/>
    <p:sldId id="319" r:id="rId8"/>
    <p:sldId id="320" r:id="rId9"/>
    <p:sldId id="310" r:id="rId10"/>
    <p:sldId id="309" r:id="rId11"/>
    <p:sldId id="311" r:id="rId12"/>
    <p:sldId id="31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>
      <p:cViewPr varScale="1">
        <p:scale>
          <a:sx n="86" d="100"/>
          <a:sy n="86" d="100"/>
        </p:scale>
        <p:origin x="90" y="24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77E1A-D44C-4B6A-99B1-CA6094FBDD1A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19150-DF73-4E09-82D3-C057B7030B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74297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DA321-86D8-4535-A248-0DB45A87A142}" type="datetimeFigureOut">
              <a:rPr lang="en-CA" smtClean="0"/>
              <a:t>2025-10-31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32E9E-E205-40EC-9FE7-E521DA6A66F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14939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775-BA5B-4BAC-A939-C380EF72E924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Page </a:t>
            </a:r>
            <a:fld id="{962F2C8B-0636-4A6A-8DFF-6DD9B2921AEA}" type="slidenum">
              <a:rPr lang="en-CA" smtClean="0"/>
              <a:pPr/>
              <a:t>‹#›</a:t>
            </a:fld>
            <a:r>
              <a:rPr lang="en-CA" dirty="0"/>
              <a:t> of 8</a:t>
            </a:r>
          </a:p>
        </p:txBody>
      </p:sp>
    </p:spTree>
    <p:extLst>
      <p:ext uri="{BB962C8B-B14F-4D97-AF65-F5344CB8AC3E}">
        <p14:creationId xmlns:p14="http://schemas.microsoft.com/office/powerpoint/2010/main" val="1377571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8" y="3429000"/>
            <a:ext cx="3261048" cy="792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4DA48-D70D-4E40-A2D4-0611F56BC150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2C8B-0636-4A6A-8DFF-6DD9B2921AE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0132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4976-CB5A-434E-89F6-A1A3643E8B37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2C8B-0636-4A6A-8DFF-6DD9B2921AE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666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8" y="3429000"/>
            <a:ext cx="3261048" cy="792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6DDC4-E3A3-47B1-9257-94F83914875B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Page </a:t>
            </a:r>
            <a:fld id="{962F2C8B-0636-4A6A-8DFF-6DD9B2921AEA}" type="slidenum">
              <a:rPr lang="en-CA" smtClean="0"/>
              <a:pPr/>
              <a:t>‹#›</a:t>
            </a:fld>
            <a:r>
              <a:rPr lang="en-CA" dirty="0"/>
              <a:t> of 8</a:t>
            </a:r>
          </a:p>
        </p:txBody>
      </p:sp>
    </p:spTree>
    <p:extLst>
      <p:ext uri="{BB962C8B-B14F-4D97-AF65-F5344CB8AC3E}">
        <p14:creationId xmlns:p14="http://schemas.microsoft.com/office/powerpoint/2010/main" val="57580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BE88-0CAE-4E91-A5A1-C0C71CEEDAF0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Page </a:t>
            </a:r>
            <a:fld id="{962F2C8B-0636-4A6A-8DFF-6DD9B2921AEA}" type="slidenum">
              <a:rPr lang="en-CA" smtClean="0"/>
              <a:pPr/>
              <a:t>‹#›</a:t>
            </a:fld>
            <a:r>
              <a:rPr lang="en-CA" dirty="0"/>
              <a:t> of 8</a:t>
            </a:r>
          </a:p>
        </p:txBody>
      </p:sp>
    </p:spTree>
    <p:extLst>
      <p:ext uri="{BB962C8B-B14F-4D97-AF65-F5344CB8AC3E}">
        <p14:creationId xmlns:p14="http://schemas.microsoft.com/office/powerpoint/2010/main" val="3231649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8" y="3429000"/>
            <a:ext cx="3261048" cy="792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E881-C7F5-4343-83CE-3BF0DC98E62D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Page </a:t>
            </a:r>
            <a:fld id="{962F2C8B-0636-4A6A-8DFF-6DD9B2921AEA}" type="slidenum">
              <a:rPr lang="en-CA" smtClean="0"/>
              <a:pPr/>
              <a:t>‹#›</a:t>
            </a:fld>
            <a:r>
              <a:rPr lang="en-CA" dirty="0"/>
              <a:t> of 8</a:t>
            </a:r>
          </a:p>
        </p:txBody>
      </p:sp>
    </p:spTree>
    <p:extLst>
      <p:ext uri="{BB962C8B-B14F-4D97-AF65-F5344CB8AC3E}">
        <p14:creationId xmlns:p14="http://schemas.microsoft.com/office/powerpoint/2010/main" val="82748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8" y="3429000"/>
            <a:ext cx="3261048" cy="792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54BD-91BA-48AD-9586-DEAE5537DEC8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Page </a:t>
            </a:r>
            <a:fld id="{962F2C8B-0636-4A6A-8DFF-6DD9B2921AEA}" type="slidenum">
              <a:rPr lang="en-CA" smtClean="0"/>
              <a:pPr/>
              <a:t>‹#›</a:t>
            </a:fld>
            <a:r>
              <a:rPr lang="en-CA" dirty="0"/>
              <a:t> of 8</a:t>
            </a:r>
          </a:p>
        </p:txBody>
      </p:sp>
    </p:spTree>
    <p:extLst>
      <p:ext uri="{BB962C8B-B14F-4D97-AF65-F5344CB8AC3E}">
        <p14:creationId xmlns:p14="http://schemas.microsoft.com/office/powerpoint/2010/main" val="207256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8" y="3429000"/>
            <a:ext cx="3261048" cy="792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A97-3B52-4449-8B44-44A28250A08D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Page </a:t>
            </a:r>
            <a:fld id="{962F2C8B-0636-4A6A-8DFF-6DD9B2921AEA}" type="slidenum">
              <a:rPr lang="en-CA" smtClean="0"/>
              <a:pPr/>
              <a:t>‹#›</a:t>
            </a:fld>
            <a:r>
              <a:rPr lang="en-CA" dirty="0"/>
              <a:t> of 8</a:t>
            </a:r>
          </a:p>
        </p:txBody>
      </p:sp>
    </p:spTree>
    <p:extLst>
      <p:ext uri="{BB962C8B-B14F-4D97-AF65-F5344CB8AC3E}">
        <p14:creationId xmlns:p14="http://schemas.microsoft.com/office/powerpoint/2010/main" val="5937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0BEC-3F7C-4BC4-ACA9-30D5F988DC9F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Page </a:t>
            </a:r>
            <a:fld id="{962F2C8B-0636-4A6A-8DFF-6DD9B2921AEA}" type="slidenum">
              <a:rPr lang="en-CA" smtClean="0"/>
              <a:pPr/>
              <a:t>‹#›</a:t>
            </a:fld>
            <a:r>
              <a:rPr lang="en-CA" dirty="0"/>
              <a:t> of 8</a:t>
            </a:r>
          </a:p>
        </p:txBody>
      </p:sp>
    </p:spTree>
    <p:extLst>
      <p:ext uri="{BB962C8B-B14F-4D97-AF65-F5344CB8AC3E}">
        <p14:creationId xmlns:p14="http://schemas.microsoft.com/office/powerpoint/2010/main" val="31839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8FDC7-CFA0-404F-AD9A-C517A1D44807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2C8B-0636-4A6A-8DFF-6DD9B2921AE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39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1833-FB72-4A70-9D59-B1D3AD3FCC8B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2C8B-0636-4A6A-8DFF-6DD9B2921AE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48596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32CE8-FBA9-4F72-BF3E-A28EF9D08011}" type="datetime1">
              <a:rPr lang="en-CA" smtClean="0"/>
              <a:t>2025-10-31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dirty="0"/>
              <a:t>1 0F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54628DF-68B9-467F-B066-ADB207FFC62C}"/>
              </a:ext>
            </a:extLst>
          </p:cNvPr>
          <p:cNvGrpSpPr/>
          <p:nvPr userDrawn="1"/>
        </p:nvGrpSpPr>
        <p:grpSpPr>
          <a:xfrm>
            <a:off x="179512" y="-68284"/>
            <a:ext cx="8964488" cy="923330"/>
            <a:chOff x="179512" y="4026424"/>
            <a:chExt cx="8964488" cy="923330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7BB70F-F86D-4E4A-AB67-C67002D7CE02}"/>
                </a:ext>
              </a:extLst>
            </p:cNvPr>
            <p:cNvGrpSpPr/>
            <p:nvPr userDrawn="1"/>
          </p:nvGrpSpPr>
          <p:grpSpPr>
            <a:xfrm>
              <a:off x="179512" y="4094164"/>
              <a:ext cx="8964488" cy="787850"/>
              <a:chOff x="390128" y="3908965"/>
              <a:chExt cx="8638456" cy="787850"/>
            </a:xfrm>
          </p:grpSpPr>
          <p:pic>
            <p:nvPicPr>
              <p:cNvPr id="11" name="Picture 2">
                <a:extLst>
                  <a:ext uri="{FF2B5EF4-FFF2-40B4-BE49-F238E27FC236}">
                    <a16:creationId xmlns:a16="http://schemas.microsoft.com/office/drawing/2014/main" id="{E50B1B9B-64CD-49CF-95CD-12EB4820C1FE}"/>
                  </a:ext>
                </a:extLst>
              </p:cNvPr>
              <p:cNvPicPr>
                <a:picLocks noChangeAspect="1" noChangeArrowheads="1"/>
              </p:cNvPicPr>
              <p:nvPr userDrawn="1"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71800" y="3908965"/>
                <a:ext cx="6256784" cy="78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1A739E97-465C-4461-8217-39BA388F8E6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0128" y="4008237"/>
                <a:ext cx="2267744" cy="637488"/>
              </a:xfrm>
              <a:prstGeom prst="rect">
                <a:avLst/>
              </a:prstGeom>
            </p:spPr>
          </p:pic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B2CD62B-A342-435F-9E3F-1F8B5B482839}"/>
                </a:ext>
              </a:extLst>
            </p:cNvPr>
            <p:cNvSpPr txBox="1"/>
            <p:nvPr userDrawn="1"/>
          </p:nvSpPr>
          <p:spPr>
            <a:xfrm>
              <a:off x="4644008" y="4026424"/>
              <a:ext cx="4364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CA" baseline="0" dirty="0">
                <a:solidFill>
                  <a:schemeClr val="bg1"/>
                </a:solidFill>
              </a:endParaRPr>
            </a:p>
            <a:p>
              <a:pPr algn="r"/>
              <a:r>
                <a:rPr lang="en-CA" baseline="0" dirty="0">
                  <a:solidFill>
                    <a:schemeClr val="bg1"/>
                  </a:solidFill>
                </a:rPr>
                <a:t>Encumbrance</a:t>
              </a:r>
            </a:p>
            <a:p>
              <a:pPr algn="r"/>
              <a:r>
                <a:rPr lang="en-CA" baseline="0" dirty="0">
                  <a:solidFill>
                    <a:schemeClr val="bg1"/>
                  </a:solidFill>
                </a:rPr>
                <a:t>Government of Alberta</a:t>
              </a:r>
            </a:p>
          </p:txBody>
        </p:sp>
      </p:grpSp>
      <p:sp>
        <p:nvSpPr>
          <p:cNvPr id="2" name="MSIPCMContentMarking" descr="{&quot;HashCode&quot;:1424004173,&quot;Placement&quot;:&quot;Footer&quot;,&quot;Top&quot;:517.997253,&quot;Left&quot;:0.0,&quot;SlideWidth&quot;:720,&quot;SlideHeight&quot;:540}">
            <a:extLst>
              <a:ext uri="{FF2B5EF4-FFF2-40B4-BE49-F238E27FC236}">
                <a16:creationId xmlns:a16="http://schemas.microsoft.com/office/drawing/2014/main" id="{75ADC665-50F9-4AD6-8EB1-6DAC460207D9}"/>
              </a:ext>
            </a:extLst>
          </p:cNvPr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Classification: Protected A</a:t>
            </a:r>
            <a:endParaRPr lang="en-CA" sz="11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49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energy.gov.ab.ca/Pages/Accounts%20In%20ETS.asp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https://training.energy.gov.ab.ca/Pages/Accounts%20In%20ETS.asp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1.emf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erry-lynne.kryvench\AppData\Local\Microsoft\Windows\Temporary Internet Files\Content.Outlook\YN94S36N\banner_bottom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4327"/>
            <a:ext cx="9144000" cy="4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7711" y="980728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0" b="1" dirty="0">
                <a:solidFill>
                  <a:srgbClr val="2160AD"/>
                </a:solidFill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552" y="2488920"/>
            <a:ext cx="49320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To the ETS – Encumbrance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2160AD"/>
              </a:solidFill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Encumbrance Overview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2160AD"/>
              </a:solidFill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2160A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0" y="4003453"/>
            <a:ext cx="4318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This module will provide an overview of the various types of Encumbrances, the ETS Encumbrance user roles and form-types for registering encumbrances against Crown mineral rights. </a:t>
            </a:r>
            <a:endParaRPr lang="en-CA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/>
              <a:t>Page </a:t>
            </a:r>
            <a:fld id="{962F2C8B-0636-4A6A-8DFF-6DD9B2921AEA}" type="slidenum">
              <a:rPr lang="en-CA" smtClean="0"/>
              <a:pPr/>
              <a:t>1</a:t>
            </a:fld>
            <a:r>
              <a:rPr lang="en-CA"/>
              <a:t> of 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1695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kerry-lynne.kryvench\AppData\Local\Microsoft\Windows\Temporary Internet Files\Content.Outlook\YN94S36N\banner_bottom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43731"/>
            <a:ext cx="9144000" cy="4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7056" y="792482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000776"/>
              </p:ext>
            </p:extLst>
          </p:nvPr>
        </p:nvGraphicFramePr>
        <p:xfrm>
          <a:off x="647056" y="2636912"/>
          <a:ext cx="8039745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9915">
                  <a:extLst>
                    <a:ext uri="{9D8B030D-6E8A-4147-A177-3AD203B41FA5}">
                      <a16:colId xmlns:a16="http://schemas.microsoft.com/office/drawing/2014/main" val="2805677638"/>
                    </a:ext>
                  </a:extLst>
                </a:gridCol>
                <a:gridCol w="2679915">
                  <a:extLst>
                    <a:ext uri="{9D8B030D-6E8A-4147-A177-3AD203B41FA5}">
                      <a16:colId xmlns:a16="http://schemas.microsoft.com/office/drawing/2014/main" val="2337657591"/>
                    </a:ext>
                  </a:extLst>
                </a:gridCol>
                <a:gridCol w="2679915">
                  <a:extLst>
                    <a:ext uri="{9D8B030D-6E8A-4147-A177-3AD203B41FA5}">
                      <a16:colId xmlns:a16="http://schemas.microsoft.com/office/drawing/2014/main" val="22752909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sz="1800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Revisions</a:t>
                      </a:r>
                      <a:r>
                        <a:rPr lang="en-CA" baseline="0" dirty="0"/>
                        <a:t>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Page Number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363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>
                          <a:solidFill>
                            <a:schemeClr val="tx1"/>
                          </a:solidFill>
                        </a:rPr>
                        <a:t>May 3,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Initial Creation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326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April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 to links and header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359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February 2023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reference of Builder’s Lien to Prompt Payment and Construction Lien (PPCL)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4, 6, 7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57767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63888" y="2060848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/>
              <a:t>Page </a:t>
            </a:r>
            <a:fld id="{962F2C8B-0636-4A6A-8DFF-6DD9B2921AEA}" type="slidenum">
              <a:rPr lang="en-CA" smtClean="0"/>
              <a:pPr/>
              <a:t>2</a:t>
            </a:fld>
            <a:r>
              <a:rPr lang="en-CA"/>
              <a:t> of 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807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kerry-lynne.kryvench\AppData\Local\Microsoft\Windows\Temporary Internet Files\Content.Outlook\YN94S36N\banner_bottom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5" y="6446728"/>
            <a:ext cx="9144000" cy="4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7544" y="802576"/>
            <a:ext cx="864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95936" y="2061264"/>
            <a:ext cx="444624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400" b="1" dirty="0">
                <a:latin typeface="Arial" panose="020B0604020202020204" pitchFamily="34" charset="0"/>
                <a:cs typeface="Arial" panose="020B0604020202020204" pitchFamily="34" charset="0"/>
              </a:rPr>
              <a:t>This module includes:</a:t>
            </a:r>
          </a:p>
          <a:p>
            <a:endParaRPr lang="en-CA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Introduction To Encumbrances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Encumbrance Form-Types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Assign User Roles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charset="0"/>
              <a:buNone/>
            </a:pPr>
            <a:r>
              <a:rPr lang="en-CA" altLang="en-US" sz="1400" u="sng" dirty="0">
                <a:latin typeface="Arial" charset="0"/>
              </a:rPr>
              <a:t>Prerequisite Learning Modules:</a:t>
            </a:r>
          </a:p>
          <a:p>
            <a:pPr>
              <a:buFont typeface="Arial" charset="0"/>
              <a:buNone/>
            </a:pPr>
            <a:br>
              <a:rPr lang="en-CA" altLang="en-US" sz="1200" dirty="0">
                <a:latin typeface="Arial" charset="0"/>
              </a:rPr>
            </a:br>
            <a:r>
              <a:rPr lang="en-CA" altLang="en-US" sz="1200" dirty="0">
                <a:latin typeface="Arial" charset="0"/>
              </a:rPr>
              <a:t>Before proceeding we recommend that you view the </a:t>
            </a:r>
            <a:r>
              <a:rPr lang="en-CA" altLang="en-US" sz="1200" b="1" dirty="0">
                <a:latin typeface="Arial" charset="0"/>
              </a:rPr>
              <a:t>ETS Account Setup and Preferences module </a:t>
            </a:r>
            <a:r>
              <a:rPr lang="en-CA" altLang="en-US" sz="1200" dirty="0">
                <a:latin typeface="Arial" charset="0"/>
              </a:rPr>
              <a:t>located at the </a:t>
            </a:r>
            <a:r>
              <a:rPr lang="en-CA" altLang="en-US" sz="1200" dirty="0">
                <a:latin typeface="Arial" charset="0"/>
                <a:hlinkClick r:id="rId3"/>
              </a:rPr>
              <a:t>Online Learning Portal</a:t>
            </a:r>
            <a:endParaRPr lang="en-US" altLang="en-US" sz="1200" dirty="0">
              <a:latin typeface="Arial" charset="0"/>
            </a:endParaRPr>
          </a:p>
          <a:p>
            <a:endParaRPr lang="en-CA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3" descr="C:\Users\chinnek\AppData\Local\Microsoft\Windows\Temporary Internet Files\Content.IE5\AZB6PWEZ\MC900357103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70541"/>
            <a:ext cx="25495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/>
              <a:t>Page </a:t>
            </a:r>
            <a:fld id="{962F2C8B-0636-4A6A-8DFF-6DD9B2921AEA}" type="slidenum">
              <a:rPr lang="en-CA" smtClean="0"/>
              <a:pPr/>
              <a:t>3</a:t>
            </a:fld>
            <a:r>
              <a:rPr lang="en-CA"/>
              <a:t> of 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4152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2F2C8B-0636-4A6A-8DFF-6DD9B2921AEA}" type="slidenum">
              <a:rPr lang="en-CA" smtClean="0"/>
              <a:pPr/>
              <a:t>4</a:t>
            </a:fld>
            <a:endParaRPr lang="en-CA" dirty="0"/>
          </a:p>
        </p:txBody>
      </p:sp>
      <p:pic>
        <p:nvPicPr>
          <p:cNvPr id="5" name="Picture 3" descr="C:\Users\kerry-lynne.kryvench\AppData\Local\Microsoft\Windows\Temporary Internet Files\Content.Outlook\YN94S36N\banner_bottom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41835"/>
            <a:ext cx="9144000" cy="4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068924" y="792081"/>
            <a:ext cx="5075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 ENCUMBRANCES</a:t>
            </a:r>
            <a:endParaRPr lang="en-CA" sz="1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3808" y="1130635"/>
            <a:ext cx="60486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The following described Encumbrances are available for registration on the Electronic Transfer System (ETS). 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Prompt Payment and Construction Lien (PPCL)</a:t>
            </a: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A PPCL relating to Crown minerals is a claim for payment registered against a Crown mineral agreement for work done or materials furnished by a contractor.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Security Notice</a:t>
            </a: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Security Notices are registered against a Crown mineral agreement(s) to record an interest in an agreement(s) used as collateral to secure a debt or loan. 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Certificate of Lis Pendens</a:t>
            </a: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A notice of pending litigation in respect to a PPCL.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Discharge of Security Notice</a:t>
            </a: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A request to cancel a Security Notice. A Security Notice can be either fully or partially discharged.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Discharge of PPCL</a:t>
            </a: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Request to cancel a PPCL. A PPCL can be either fully or partially discharged.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Assignment of Security Interest</a:t>
            </a: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A Security Notice can be either fully or partially assigned to another lender.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Certified Copy of Encumbrance</a:t>
            </a: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Request for a certified copy of an encumbrance from Alberta Energy.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/>
              <a:t>Page </a:t>
            </a:r>
            <a:fld id="{962F2C8B-0636-4A6A-8DFF-6DD9B2921AEA}" type="slidenum">
              <a:rPr lang="en-CA" smtClean="0"/>
              <a:pPr/>
              <a:t>4</a:t>
            </a:fld>
            <a:r>
              <a:rPr lang="en-CA"/>
              <a:t> of 8</a:t>
            </a:r>
            <a:endParaRPr lang="en-CA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C8CD51-9AE3-40F8-81FF-C6188D0AB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633" y="1268760"/>
            <a:ext cx="2483175" cy="4773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83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erry-lynne.kryvench\AppData\Local\Microsoft\Windows\Temporary Internet Files\Content.Outlook\YN94S36N\banner_bottom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4327"/>
            <a:ext cx="9144000" cy="4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75448" y="792482"/>
            <a:ext cx="4968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A CLIENT ACCOUNT</a:t>
            </a:r>
            <a:endParaRPr lang="en-CA" sz="1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105" y="2276872"/>
            <a:ext cx="3329638" cy="33243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1042871"/>
            <a:ext cx="1860666" cy="4933900"/>
          </a:xfrm>
          <a:prstGeom prst="rect">
            <a:avLst/>
          </a:prstGeom>
        </p:spPr>
      </p:pic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508600"/>
              </p:ext>
            </p:extLst>
          </p:nvPr>
        </p:nvGraphicFramePr>
        <p:xfrm>
          <a:off x="3131840" y="870459"/>
          <a:ext cx="1676400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1310640" imgH="1168541" progId="Visio.Drawing.11">
                  <p:embed/>
                </p:oleObj>
              </mc:Choice>
              <mc:Fallback>
                <p:oleObj name="Visio" r:id="rId5" imgW="1310640" imgH="1168541" progId="Visio.Drawing.11">
                  <p:embed/>
                  <p:pic>
                    <p:nvPicPr>
                      <p:cNvPr id="1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870459"/>
                        <a:ext cx="1676400" cy="149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156176" y="1503568"/>
            <a:ext cx="2376264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indent="-171450"/>
            <a:r>
              <a:rPr lang="en-CA" sz="1200" dirty="0"/>
              <a:t>Individual ETS accounts (called a Client Account) are subsets of the Site Administrator and Back up Administrator Account(s). Each Client Account is given access to form-types and assigned a role that defines the required functionality.</a:t>
            </a:r>
          </a:p>
          <a:p>
            <a:pPr>
              <a:buNone/>
            </a:pPr>
            <a:endParaRPr lang="en-CA" sz="1200" dirty="0"/>
          </a:p>
          <a:p>
            <a:pPr marL="171450" indent="-171450"/>
            <a:r>
              <a:rPr lang="en-CA" sz="1200" dirty="0"/>
              <a:t>The Site Administrator(s) for a company are responsible for creating and maintaining Client Accounts. The Site Administrator(s) assigns levels of access to ETS based on the role an individual has within the company. </a:t>
            </a:r>
          </a:p>
          <a:p>
            <a:pPr>
              <a:buNone/>
            </a:pPr>
            <a:endParaRPr lang="en-CA" sz="1200" dirty="0"/>
          </a:p>
          <a:p>
            <a:pPr marL="171450" indent="-171450"/>
            <a:r>
              <a:rPr lang="en-CA" sz="1200" dirty="0"/>
              <a:t>Once the Client Account is created, the individual can login to the secure ETS website using this new Client Account login Id and password.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25869" y="6011318"/>
            <a:ext cx="66967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altLang="en-US" sz="1200" dirty="0">
                <a:latin typeface="Arial" charset="0"/>
              </a:rPr>
              <a:t>Please see the </a:t>
            </a:r>
            <a:r>
              <a:rPr lang="en-CA" altLang="en-US" sz="1200" dirty="0">
                <a:latin typeface="Arial" charset="0"/>
                <a:hlinkClick r:id="rId7"/>
              </a:rPr>
              <a:t>ETS Account Setup and Preferences </a:t>
            </a:r>
            <a:r>
              <a:rPr lang="en-CA" altLang="en-US" sz="1200" dirty="0">
                <a:latin typeface="Arial" charset="0"/>
              </a:rPr>
              <a:t>module for more detailed information.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/>
              <a:t>Page </a:t>
            </a:r>
            <a:fld id="{962F2C8B-0636-4A6A-8DFF-6DD9B2921AEA}" type="slidenum">
              <a:rPr lang="en-CA" smtClean="0"/>
              <a:pPr/>
              <a:t>5</a:t>
            </a:fld>
            <a:r>
              <a:rPr lang="en-CA"/>
              <a:t> of 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70076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erry-lynne.kryvench\AppData\Local\Microsoft\Windows\Temporary Internet Files\Content.Outlook\YN94S36N\banner_bottom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4327"/>
            <a:ext cx="9144000" cy="4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75448" y="804419"/>
            <a:ext cx="4968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 ENCUMBRANCE FORM TYPES</a:t>
            </a:r>
            <a:endParaRPr lang="en-CA" sz="1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>
          <a:xfrm>
            <a:off x="2561823" y="3846345"/>
            <a:ext cx="6582177" cy="24006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In order for a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Client Account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(Individual Account) to access the Encumbrance functionality on the ETS web site, the Site Administrator must first assign a role to the Client Account. 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Encumbrance Form-Types: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Encumbrance – Assignment of Security Interest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Encumbrance – Prompt Payment and Construction Lien (PPCL) Form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Encumbrance – Certified Copy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Encumbrance – Discharge of PPCL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Encumbrance – Discharge of Security Interest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Encumbrance – Cancellation Letter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Encumbrance – Certificate of Lis Pendens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Encumbrance – Security Notice Form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976921"/>
            <a:ext cx="1975615" cy="5238710"/>
          </a:xfrm>
          <a:prstGeom prst="rect">
            <a:avLst/>
          </a:prstGeom>
        </p:spPr>
      </p:pic>
      <p:pic>
        <p:nvPicPr>
          <p:cNvPr id="15" name="Picture 4" descr="C:\Users\JESSIC~1.BUR\AppData\Local\Temp\SNAGHTML65cdd95f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81961"/>
            <a:ext cx="4276209" cy="2548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/>
              <a:t>Page </a:t>
            </a:r>
            <a:fld id="{962F2C8B-0636-4A6A-8DFF-6DD9B2921AEA}" type="slidenum">
              <a:rPr lang="en-CA" smtClean="0"/>
              <a:pPr/>
              <a:t>6</a:t>
            </a:fld>
            <a:r>
              <a:rPr lang="en-CA"/>
              <a:t> of 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3648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erry-lynne.kryvench\AppData\Local\Microsoft\Windows\Temporary Internet Files\Content.Outlook\YN94S36N\banner_bottom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3718"/>
            <a:ext cx="9144000" cy="4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4934"/>
              </p:ext>
            </p:extLst>
          </p:nvPr>
        </p:nvGraphicFramePr>
        <p:xfrm>
          <a:off x="1187624" y="3131952"/>
          <a:ext cx="7012632" cy="330237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0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216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create and amend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encumbrance requests.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view requests they created (</a:t>
                      </a:r>
                      <a:r>
                        <a:rPr lang="en-US" sz="1200" b="0" i="1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Viewer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role should also be assigned to them).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16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submit encumbrance requests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to Alberta Energy (</a:t>
                      </a:r>
                      <a:r>
                        <a:rPr lang="en-US" sz="1200" b="0" i="1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Viewer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role should also be assigned to them).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804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encumbrance requests and their related documents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474837"/>
              </p:ext>
            </p:extLst>
          </p:nvPr>
        </p:nvGraphicFramePr>
        <p:xfrm>
          <a:off x="1635558" y="3151343"/>
          <a:ext cx="557531" cy="1000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50604" imgH="1168524" progId="Visio.Drawing.11">
                  <p:embed/>
                </p:oleObj>
              </mc:Choice>
              <mc:Fallback>
                <p:oleObj name="Visio" r:id="rId3" imgW="650604" imgH="1168524" progId="Visio.Drawing.11">
                  <p:embed/>
                  <p:pic>
                    <p:nvPicPr>
                      <p:cNvPr id="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558" y="3151343"/>
                        <a:ext cx="557531" cy="10008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819681"/>
              </p:ext>
            </p:extLst>
          </p:nvPr>
        </p:nvGraphicFramePr>
        <p:xfrm>
          <a:off x="1598773" y="4171570"/>
          <a:ext cx="657486" cy="960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800842" imgH="1168541" progId="Visio.Drawing.11">
                  <p:embed/>
                </p:oleObj>
              </mc:Choice>
              <mc:Fallback>
                <p:oleObj name="Visio" r:id="rId5" imgW="800842" imgH="1168541" progId="Visio.Drawing.11">
                  <p:embed/>
                  <p:pic>
                    <p:nvPicPr>
                      <p:cNvPr id="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773" y="4171570"/>
                        <a:ext cx="657486" cy="9601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030404"/>
              </p:ext>
            </p:extLst>
          </p:nvPr>
        </p:nvGraphicFramePr>
        <p:xfrm>
          <a:off x="1652070" y="5229259"/>
          <a:ext cx="573417" cy="1083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618222" imgH="1168524" progId="Visio.Drawing.11">
                  <p:embed/>
                </p:oleObj>
              </mc:Choice>
              <mc:Fallback>
                <p:oleObj name="Visio" r:id="rId7" imgW="618222" imgH="1168524" progId="Visio.Drawing.11">
                  <p:embed/>
                  <p:pic>
                    <p:nvPicPr>
                      <p:cNvPr id="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070" y="5229259"/>
                        <a:ext cx="573417" cy="10839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162107" y="797202"/>
            <a:ext cx="4968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 ENCUMBRANCE ROLES</a:t>
            </a:r>
            <a:endParaRPr lang="en-CA" sz="1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99992" y="1546134"/>
            <a:ext cx="36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Each form-type must be assigned roles.</a:t>
            </a:r>
          </a:p>
          <a:p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NOTE: In order to activate the </a:t>
            </a:r>
            <a:r>
              <a:rPr lang="en-CA" sz="1200" i="1" dirty="0">
                <a:latin typeface="Arial" panose="020B0604020202020204" pitchFamily="34" charset="0"/>
                <a:cs typeface="Arial" panose="020B0604020202020204" pitchFamily="34" charset="0"/>
              </a:rPr>
              <a:t>Query by Land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function, user must be assigned a Submitter role for either the </a:t>
            </a:r>
            <a:r>
              <a:rPr lang="en-CA" sz="1200" i="1" dirty="0">
                <a:latin typeface="Arial" panose="020B0604020202020204" pitchFamily="34" charset="0"/>
                <a:cs typeface="Arial" panose="020B0604020202020204" pitchFamily="34" charset="0"/>
              </a:rPr>
              <a:t>Encumbrance – Prompt Payment and Construction Lien Form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CA" sz="1200" i="1" dirty="0">
                <a:latin typeface="Arial" panose="020B0604020202020204" pitchFamily="34" charset="0"/>
                <a:cs typeface="Arial" panose="020B0604020202020204" pitchFamily="34" charset="0"/>
              </a:rPr>
              <a:t>Encumbrance – Security Notice Form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/>
              <a:t>Page </a:t>
            </a:r>
            <a:fld id="{962F2C8B-0636-4A6A-8DFF-6DD9B2921AEA}" type="slidenum">
              <a:rPr lang="en-CA" smtClean="0"/>
              <a:pPr/>
              <a:t>7</a:t>
            </a:fld>
            <a:r>
              <a:rPr lang="en-CA"/>
              <a:t> of 8</a:t>
            </a:r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CBEB6E-F773-4EA5-A62E-954071F05D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7545" y="987218"/>
            <a:ext cx="3384376" cy="204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321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erry-lynne.kryvench\AppData\Local\Microsoft\Windows\Temporary Internet Files\Content.Outlook\YN94S36N\banner_bottom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4327"/>
            <a:ext cx="9144000" cy="4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62F2C8B-0636-4A6A-8DFF-6DD9B2921AEA}" type="slidenum">
              <a:rPr lang="en-CA" smtClean="0"/>
              <a:pPr/>
              <a:t>8</a:t>
            </a:fld>
            <a:endParaRPr lang="en-CA" dirty="0"/>
          </a:p>
        </p:txBody>
      </p:sp>
      <p:pic>
        <p:nvPicPr>
          <p:cNvPr id="7" name="Picture 3" descr="C:\Users\kerry-lynne.kryvench\AppData\Local\Microsoft\Windows\Temporary Internet Files\Content.Outlook\YN94S36N\banner_bottom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4327"/>
            <a:ext cx="9144000" cy="423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72727" y="1233282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ETS – Encumbrance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2160AD"/>
              </a:solidFill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Encumbrance Roles and Form-Types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2160AD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504" y="2153543"/>
            <a:ext cx="3096344" cy="3876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475928" y="4373488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628056" y="5103738"/>
            <a:ext cx="309748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Transfers.Energy@gov.ab.ca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/>
              <a:t>Page </a:t>
            </a:r>
            <a:fld id="{962F2C8B-0636-4A6A-8DFF-6DD9B2921AEA}" type="slidenum">
              <a:rPr lang="en-CA" smtClean="0"/>
              <a:pPr/>
              <a:t>8</a:t>
            </a:fld>
            <a:r>
              <a:rPr lang="en-CA"/>
              <a:t> of 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5891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8dedacd1-8ed8-4364-83a4-3ca25ad2d993" ContentTypeId="0x0101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 xsi:nil="true"/>
    <Order1 xmlns="d317fc56-cd2a-4fee-83bf-2acf5d88d7a0">01</Order1>
    <Course_x0020_Description xmlns="d317fc56-cd2a-4fee-83bf-2acf5d88d7a0" xsi:nil="true"/>
    <Module xmlns="d317fc56-cd2a-4fee-83bf-2acf5d88d7a0">Module</Module>
    <Area xmlns="d317fc56-cd2a-4fee-83bf-2acf5d88d7a0">Registration of Encumbrances</Area>
    <Area_x0020_2 xmlns="1509703c-35a2-4cc5-bc03-45b4c99b43c1">Main Page</Area_x0020_2>
    <Course_x0020_Description2 xmlns="1509703c-35a2-4cc5-bc03-45b4c99b43c1" xsi:nil="true"/>
  </documentManagement>
</p:properties>
</file>

<file path=customXml/itemProps1.xml><?xml version="1.0" encoding="utf-8"?>
<ds:datastoreItem xmlns:ds="http://schemas.openxmlformats.org/officeDocument/2006/customXml" ds:itemID="{4060F497-8931-47E4-BA4C-2BC473E018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93C3B6-77CF-4076-8D75-CED735DC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838394-025C-4BC9-8837-F39E4DB7E287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73FBD80-07C3-45CE-BE52-026DEB1FD21D}">
  <ds:schemaRefs>
    <ds:schemaRef ds:uri="http://purl.org/dc/elements/1.1/"/>
    <ds:schemaRef ds:uri="194dd49f-f69d-40da-a55b-35db1c49f87a"/>
    <ds:schemaRef ds:uri="http://schemas.microsoft.com/office/2006/documentManagement/types"/>
    <ds:schemaRef ds:uri="http://schemas.microsoft.com/office/2006/metadata/properties"/>
    <ds:schemaRef ds:uri="d8c13b0c-e34e-4b28-bcb2-463731fd6865"/>
    <ds:schemaRef ds:uri="http://www.w3.org/XML/1998/namespace"/>
    <ds:schemaRef ds:uri="bb1d6412-9c2a-4e6a-b437-c1578de8ea05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  <ds:schemaRef ds:uri="cd3b5d7d-85b8-485a-94e1-bd5df7614905"/>
    <ds:schemaRef ds:uri="d317fc56-cd2a-4fee-83bf-2acf5d88d7a0"/>
    <ds:schemaRef ds:uri="1509703c-35a2-4cc5-bc03-45b4c99b43c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Builders' Lien</Template>
  <TotalTime>585</TotalTime>
  <Words>692</Words>
  <Application>Microsoft Office PowerPoint</Application>
  <PresentationFormat>On-screen Show (4:3)</PresentationFormat>
  <Paragraphs>102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Freestyle Script</vt:lpstr>
      <vt:lpstr>Office Theme</vt:lpstr>
      <vt:lpstr>Visio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Encumbrance_Overview</dc:title>
  <dc:creator>Sabrina Tsang-Mackenzie</dc:creator>
  <cp:lastModifiedBy>Lynn McIntosh</cp:lastModifiedBy>
  <cp:revision>50</cp:revision>
  <dcterms:created xsi:type="dcterms:W3CDTF">2018-03-21T17:17:48Z</dcterms:created>
  <dcterms:modified xsi:type="dcterms:W3CDTF">2025-10-31T22:15:31Z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0x0101004CF9B3243FA46A47A5D45CADF07EB49500869333630F2EE44D93EB5262DF3C44F2</vt:lpwstr>
  </property>
  <property fmtid="{D5CDD505-2E9C-101B-9397-08002B2CF9AE}" pid="3" name="MSIP_Label_abf2ea38-542c-4b75-bd7d-582ec36a519f_Enabled">
    <vt:lpwstr>true</vt:lpwstr>
  </property>
  <property fmtid="{D5CDD505-2E9C-101B-9397-08002B2CF9AE}" pid="4" name="MSIP_Label_abf2ea38-542c-4b75-bd7d-582ec36a519f_SetDate">
    <vt:lpwstr>2023-02-27T16:04:02Z</vt:lpwstr>
  </property>
  <property fmtid="{D5CDD505-2E9C-101B-9397-08002B2CF9AE}" pid="5" name="MSIP_Label_abf2ea38-542c-4b75-bd7d-582ec36a519f_Method">
    <vt:lpwstr>Standard</vt:lpwstr>
  </property>
  <property fmtid="{D5CDD505-2E9C-101B-9397-08002B2CF9AE}" pid="6" name="MSIP_Label_abf2ea38-542c-4b75-bd7d-582ec36a519f_Name">
    <vt:lpwstr>Protected A</vt:lpwstr>
  </property>
  <property fmtid="{D5CDD505-2E9C-101B-9397-08002B2CF9AE}" pid="7" name="MSIP_Label_abf2ea38-542c-4b75-bd7d-582ec36a519f_SiteId">
    <vt:lpwstr>2bb51c06-af9b-42c5-8bf5-3c3b7b10850b</vt:lpwstr>
  </property>
  <property fmtid="{D5CDD505-2E9C-101B-9397-08002B2CF9AE}" pid="8" name="MSIP_Label_abf2ea38-542c-4b75-bd7d-582ec36a519f_ActionId">
    <vt:lpwstr>c19333aa-9d6f-4cd7-a24a-dac8940ba704</vt:lpwstr>
  </property>
  <property fmtid="{D5CDD505-2E9C-101B-9397-08002B2CF9AE}" pid="9" name="MSIP_Label_abf2ea38-542c-4b75-bd7d-582ec36a519f_ContentBits">
    <vt:lpwstr>2</vt:lpwstr>
  </property>
</Properties>
</file>