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49"/>
  </p:notesMasterIdLst>
  <p:handoutMasterIdLst>
    <p:handoutMasterId r:id="rId50"/>
  </p:handoutMasterIdLst>
  <p:sldIdLst>
    <p:sldId id="265" r:id="rId7"/>
    <p:sldId id="266" r:id="rId8"/>
    <p:sldId id="267" r:id="rId9"/>
    <p:sldId id="273" r:id="rId10"/>
    <p:sldId id="276" r:id="rId11"/>
    <p:sldId id="274" r:id="rId12"/>
    <p:sldId id="293" r:id="rId13"/>
    <p:sldId id="275" r:id="rId14"/>
    <p:sldId id="306" r:id="rId15"/>
    <p:sldId id="307" r:id="rId16"/>
    <p:sldId id="308" r:id="rId17"/>
    <p:sldId id="309" r:id="rId18"/>
    <p:sldId id="280" r:id="rId19"/>
    <p:sldId id="310" r:id="rId20"/>
    <p:sldId id="289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14" r:id="rId32"/>
    <p:sldId id="316" r:id="rId33"/>
    <p:sldId id="317" r:id="rId34"/>
    <p:sldId id="311" r:id="rId35"/>
    <p:sldId id="312" r:id="rId36"/>
    <p:sldId id="315" r:id="rId37"/>
    <p:sldId id="313" r:id="rId38"/>
    <p:sldId id="328" r:id="rId39"/>
    <p:sldId id="329" r:id="rId40"/>
    <p:sldId id="300" r:id="rId41"/>
    <p:sldId id="303" r:id="rId42"/>
    <p:sldId id="305" r:id="rId43"/>
    <p:sldId id="331" r:id="rId44"/>
    <p:sldId id="330" r:id="rId45"/>
    <p:sldId id="332" r:id="rId46"/>
    <p:sldId id="333" r:id="rId47"/>
    <p:sldId id="268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B25DD-240D-49C2-A7D6-07B50E86E2E3}" v="1" dt="2025-07-30T20:49:31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handoutMaster" Target="handoutMasters/handoutMaster1.xml"/><Relationship Id="rId55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customXml" Target="../customXml/item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82AC5-DE83-4546-A145-049723EEF145}" type="datetimeFigureOut">
              <a:rPr lang="en-CA" smtClean="0"/>
              <a:t>2025-07-30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7EA81-BE91-42DB-B17C-5937EFD414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80706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7C5CD-91F5-4C0D-9700-F7932A35F6A8}" type="datetimeFigureOut">
              <a:rPr lang="en-CA" smtClean="0"/>
              <a:t>2025-07-30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B8F0B-F410-4D7B-888B-D3F81DA1D6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8287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8BFB-D21D-4D41-A7EC-C0BFFD26C860}" type="datetime1">
              <a:rPr lang="en-CA" smtClean="0"/>
              <a:t>2025-07-30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086600" y="65421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</p:txBody>
      </p:sp>
    </p:spTree>
    <p:extLst>
      <p:ext uri="{BB962C8B-B14F-4D97-AF65-F5344CB8AC3E}">
        <p14:creationId xmlns:p14="http://schemas.microsoft.com/office/powerpoint/2010/main" val="290392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375A-4F3C-4A6F-B5C3-4A7F68A77ABB}" type="datetime1">
              <a:rPr lang="en-CA" smtClean="0"/>
              <a:t>2025-07-30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77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7418-4769-43DA-928F-BB1678FD1C64}" type="datetime1">
              <a:rPr lang="en-CA" smtClean="0"/>
              <a:t>2025-07-30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33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1393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31934" y="6423370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</p:txBody>
      </p:sp>
    </p:spTree>
    <p:extLst>
      <p:ext uri="{BB962C8B-B14F-4D97-AF65-F5344CB8AC3E}">
        <p14:creationId xmlns:p14="http://schemas.microsoft.com/office/powerpoint/2010/main" val="273304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41F04-663F-4F7A-9753-C56AB16F9C8B}" type="datetime1">
              <a:rPr lang="en-CA" smtClean="0"/>
              <a:t>2025-07-30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54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18FB-EB93-46ED-9B58-0DB369238E46}" type="datetime1">
              <a:rPr lang="en-CA" smtClean="0"/>
              <a:t>2025-07-30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49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DCF8-8D82-4035-AE6E-82838427F727}" type="datetime1">
              <a:rPr lang="en-CA" smtClean="0"/>
              <a:t>2025-07-30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198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C3CD-F70B-4D6B-AF71-8768CE8B71DA}" type="datetime1">
              <a:rPr lang="en-CA" smtClean="0"/>
              <a:t>2025-07-30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  <a:p>
            <a:endParaRPr lang="en-CA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086600" y="65785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>
              <a:latin typeface="Arial" panose="020B0604020202020204" pitchFamily="34" charset="0"/>
            </a:endParaRPr>
          </a:p>
          <a:p>
            <a:endParaRPr lang="en-CA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C9E0-DD23-439D-98AE-5D809EC57A74}" type="datetime1">
              <a:rPr lang="en-CA" smtClean="0"/>
              <a:t>2025-07-30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</p:txBody>
      </p:sp>
    </p:spTree>
    <p:extLst>
      <p:ext uri="{BB962C8B-B14F-4D97-AF65-F5344CB8AC3E}">
        <p14:creationId xmlns:p14="http://schemas.microsoft.com/office/powerpoint/2010/main" val="341986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8E0D-417A-49A8-98D5-EF368FE1EDEF}" type="datetime1">
              <a:rPr lang="en-CA" smtClean="0"/>
              <a:t>2025-07-30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</p:txBody>
      </p:sp>
    </p:spTree>
    <p:extLst>
      <p:ext uri="{BB962C8B-B14F-4D97-AF65-F5344CB8AC3E}">
        <p14:creationId xmlns:p14="http://schemas.microsoft.com/office/powerpoint/2010/main" val="223750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CBFB-88FE-4D4F-A4D1-B5CA29BDAB18}" type="datetime1">
              <a:rPr lang="en-CA" smtClean="0"/>
              <a:t>2025-07-30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429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7F37-7DE2-4E03-9781-72933957733B}" type="datetime1">
              <a:rPr lang="en-CA" smtClean="0"/>
              <a:t>2025-07-30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960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3EC67-A34E-4BF9-A276-D01958336C18}" type="datetime1">
              <a:rPr lang="en-CA" smtClean="0"/>
              <a:t>2025-07-30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785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</p:txBody>
      </p:sp>
      <p:sp>
        <p:nvSpPr>
          <p:cNvPr id="7" name="TextBox 6"/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26860"/>
            <a:ext cx="1177925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Public</a:t>
            </a:r>
          </a:p>
        </p:txBody>
      </p:sp>
    </p:spTree>
    <p:extLst>
      <p:ext uri="{BB962C8B-B14F-4D97-AF65-F5344CB8AC3E}">
        <p14:creationId xmlns:p14="http://schemas.microsoft.com/office/powerpoint/2010/main" val="69192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ts.energy.gov.ab.ca/logon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energy.sequestrationhelpdesk@gov.ab.ca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879" y="975011"/>
            <a:ext cx="4474165" cy="216024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  <a:scene3d>
              <a:camera prst="orthographicFront">
                <a:rot lat="0" lon="600000" rev="60000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0" b="1" i="0" u="none" strike="noStrike" cap="none" normalizeH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Welcome!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9512" y="2488920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 the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Pore Space Lease Application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Online Training Course</a:t>
            </a:r>
          </a:p>
        </p:txBody>
      </p:sp>
      <p:sp>
        <p:nvSpPr>
          <p:cNvPr id="8" name="Rectangle 7"/>
          <p:cNvSpPr/>
          <p:nvPr/>
        </p:nvSpPr>
        <p:spPr>
          <a:xfrm>
            <a:off x="2969703" y="59904"/>
            <a:ext cx="5935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FBA797-D6D4-B817-64A5-EFE14BE26222}"/>
              </a:ext>
            </a:extLst>
          </p:cNvPr>
          <p:cNvSpPr txBox="1"/>
          <p:nvPr/>
        </p:nvSpPr>
        <p:spPr>
          <a:xfrm>
            <a:off x="4572000" y="2488920"/>
            <a:ext cx="420917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In this module you will learn how to:</a:t>
            </a: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latin typeface="Arial"/>
                <a:cs typeface="Arial"/>
              </a:rPr>
              <a:t>Enter a PSL application and attaching a proposed PSUA into ETS.</a:t>
            </a: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latin typeface="Arial"/>
                <a:cs typeface="Arial"/>
              </a:rPr>
              <a:t>Import land from Carbon Sequestration map.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latin typeface="Arial"/>
                <a:cs typeface="Arial"/>
              </a:rPr>
              <a:t>Retrieve and view agreement documents.</a:t>
            </a:r>
            <a:endParaRPr lang="en-CA"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953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10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23A6C-9B88-7E62-C9D7-1BA7C97C9C6A}"/>
              </a:ext>
            </a:extLst>
          </p:cNvPr>
          <p:cNvSpPr txBox="1"/>
          <p:nvPr/>
        </p:nvSpPr>
        <p:spPr>
          <a:xfrm>
            <a:off x="425450" y="1552080"/>
            <a:ext cx="7821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The Designated Representative is mandatory and the field is outlined in red. Once information is added, the field is outlined in green.</a:t>
            </a: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The Confidential Rent Payor is optional. This is used if another client is designated to pay the first time rental charge and issuance fee.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474B7E-9F4C-236B-B77E-59BF4E2D1EA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5450" y="1249363"/>
            <a:ext cx="7594600" cy="3365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CLIENT TAB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A58CB1-C169-EF5F-2EA0-2E08DED04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10" y="2628467"/>
            <a:ext cx="8298872" cy="3480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4CFDC621-6085-5CD3-3C6A-E0F835ACFBA0}"/>
              </a:ext>
            </a:extLst>
          </p:cNvPr>
          <p:cNvSpPr/>
          <p:nvPr/>
        </p:nvSpPr>
        <p:spPr>
          <a:xfrm>
            <a:off x="5778230" y="3381836"/>
            <a:ext cx="1916349" cy="470317"/>
          </a:xfrm>
          <a:prstGeom prst="wedgeRoundRectCallout">
            <a:avLst>
              <a:gd name="adj1" fmla="val 38067"/>
              <a:gd name="adj2" fmla="val 13870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the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magnifying glass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add a client.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0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6D711E1-4B3A-247B-606D-44983FEEA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12" y="4870390"/>
            <a:ext cx="7533733" cy="1586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7916E1-67E7-476F-8826-0CCEB89C9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12" y="2019122"/>
            <a:ext cx="7524366" cy="1603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11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5BB66B-67CA-FDE2-E3DF-84C198C3B55E}"/>
              </a:ext>
            </a:extLst>
          </p:cNvPr>
          <p:cNvSpPr txBox="1"/>
          <p:nvPr/>
        </p:nvSpPr>
        <p:spPr>
          <a:xfrm>
            <a:off x="463677" y="1585913"/>
            <a:ext cx="821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By default, Client Name search criteria displayed by default. Click the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dropdown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to select the desired search criteria.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474B7E-9F4C-236B-B77E-59BF4E2D1EA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5450" y="1249363"/>
            <a:ext cx="7594600" cy="3365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CLIENT TAB – DESIGNATED REPRESENTATIVE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8">
            <a:extLst>
              <a:ext uri="{FF2B5EF4-FFF2-40B4-BE49-F238E27FC236}">
                <a16:creationId xmlns:a16="http://schemas.microsoft.com/office/drawing/2014/main" id="{E4892595-26E9-F8E0-0E5F-36A7BB61E2B4}"/>
              </a:ext>
            </a:extLst>
          </p:cNvPr>
          <p:cNvSpPr/>
          <p:nvPr/>
        </p:nvSpPr>
        <p:spPr>
          <a:xfrm>
            <a:off x="1889765" y="2010978"/>
            <a:ext cx="383303" cy="336461"/>
          </a:xfrm>
          <a:prstGeom prst="wedgeRoundRectCallout">
            <a:avLst>
              <a:gd name="adj1" fmla="val -39598"/>
              <a:gd name="adj2" fmla="val 13457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1FEB7E27-12A2-AA7D-30A8-C8DC892EE5A0}"/>
              </a:ext>
            </a:extLst>
          </p:cNvPr>
          <p:cNvSpPr/>
          <p:nvPr/>
        </p:nvSpPr>
        <p:spPr>
          <a:xfrm>
            <a:off x="1673512" y="5535058"/>
            <a:ext cx="383303" cy="336461"/>
          </a:xfrm>
          <a:prstGeom prst="wedgeRoundRectCallout">
            <a:avLst>
              <a:gd name="adj1" fmla="val -85920"/>
              <a:gd name="adj2" fmla="val -7547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78AB9B67-678E-2364-BCDC-A7A4A5C0A288}"/>
              </a:ext>
            </a:extLst>
          </p:cNvPr>
          <p:cNvSpPr/>
          <p:nvPr/>
        </p:nvSpPr>
        <p:spPr>
          <a:xfrm>
            <a:off x="6450712" y="5029979"/>
            <a:ext cx="383303" cy="336461"/>
          </a:xfrm>
          <a:prstGeom prst="wedgeRoundRectCallout">
            <a:avLst>
              <a:gd name="adj1" fmla="val 94736"/>
              <a:gd name="adj2" fmla="val 6860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681837A1-C494-D47D-E849-4FE2581FF25B}"/>
              </a:ext>
            </a:extLst>
          </p:cNvPr>
          <p:cNvSpPr/>
          <p:nvPr/>
        </p:nvSpPr>
        <p:spPr>
          <a:xfrm>
            <a:off x="7636747" y="5511512"/>
            <a:ext cx="383303" cy="336461"/>
          </a:xfrm>
          <a:prstGeom prst="wedgeRoundRectCallout">
            <a:avLst>
              <a:gd name="adj1" fmla="val -22327"/>
              <a:gd name="adj2" fmla="val 10111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CDC612-6A28-8628-E3CB-A80C7C6D13D7}"/>
              </a:ext>
            </a:extLst>
          </p:cNvPr>
          <p:cNvSpPr txBox="1"/>
          <p:nvPr/>
        </p:nvSpPr>
        <p:spPr>
          <a:xfrm>
            <a:off x="463677" y="3622894"/>
            <a:ext cx="8215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2.     Depending on the search criteria chosen, enter the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Client Name </a:t>
            </a:r>
            <a:r>
              <a:rPr lang="en-US" sz="1200" u="sng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Client ID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in the corresponding field.</a:t>
            </a: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3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. Search result appears</a:t>
            </a:r>
          </a:p>
          <a:p>
            <a:pPr marL="342900" indent="-342900">
              <a:buAutoNum type="arabicPeriod" startAt="3"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buAutoNum type="arabicPeriod" startAt="4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to add the client as designated representative. </a:t>
            </a:r>
          </a:p>
        </p:txBody>
      </p:sp>
    </p:spTree>
    <p:extLst>
      <p:ext uri="{BB962C8B-B14F-4D97-AF65-F5344CB8AC3E}">
        <p14:creationId xmlns:p14="http://schemas.microsoft.com/office/powerpoint/2010/main" val="622591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C8ABB59-0103-5FCF-B60A-03B6B0670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73" y="2841574"/>
            <a:ext cx="7975585" cy="3434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12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5BB66B-67CA-FDE2-E3DF-84C198C3B55E}"/>
              </a:ext>
            </a:extLst>
          </p:cNvPr>
          <p:cNvSpPr txBox="1"/>
          <p:nvPr/>
        </p:nvSpPr>
        <p:spPr>
          <a:xfrm>
            <a:off x="463677" y="1585913"/>
            <a:ext cx="8215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The Designated Representative is now added on the application. At the same time, the Lessee section is updated automatically based on the added Designated Representative and assigns 100% participation.</a:t>
            </a: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To add the optional Confidential Rent Payor, follow the previous slide.</a:t>
            </a: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at the bottom of the screen to save the changes. This clears up the validation error (in red font color).</a:t>
            </a: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474B7E-9F4C-236B-B77E-59BF4E2D1EA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5450" y="1249363"/>
            <a:ext cx="7594600" cy="3365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CLIENT TAB – ADDED DESIGNATED REPRESENTATIVE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94C7E884-DB96-2A2C-E5E9-C7A2E703C9AE}"/>
              </a:ext>
            </a:extLst>
          </p:cNvPr>
          <p:cNvSpPr/>
          <p:nvPr/>
        </p:nvSpPr>
        <p:spPr>
          <a:xfrm>
            <a:off x="2898843" y="5532854"/>
            <a:ext cx="622570" cy="430201"/>
          </a:xfrm>
          <a:prstGeom prst="wedgeRoundRectCallout">
            <a:avLst>
              <a:gd name="adj1" fmla="val 76955"/>
              <a:gd name="adj2" fmla="val 4858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Save</a:t>
            </a: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33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34599BF-B747-0CB0-4A37-DD09DD367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68" y="3268494"/>
            <a:ext cx="8028918" cy="2852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86" y="1250114"/>
            <a:ext cx="7594190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DOCUMENT TAB – UPLOAD PORE SPACE UNIT AGREEMENT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13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84ACB-9E5E-BC50-12BE-A963AC22205D}"/>
              </a:ext>
            </a:extLst>
          </p:cNvPr>
          <p:cNvSpPr txBox="1"/>
          <p:nvPr/>
        </p:nvSpPr>
        <p:spPr>
          <a:xfrm>
            <a:off x="425686" y="1623036"/>
            <a:ext cx="82057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Pore Space Unit Agreement section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Choose Files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. File Explorer folders opens. Locate the file to upload.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Back to the ETS request application, the name of the file is added on the ‘No file chosen’ field.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Upload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Save prompt appears, click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. The document is added in the Uploaded Documents grid.</a:t>
            </a: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uploaded document, simply click the corresponding </a:t>
            </a:r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trash bin icon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</a:t>
            </a:r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above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A256A64D-4E92-F3CF-21F2-E611C2EEBE41}"/>
              </a:ext>
            </a:extLst>
          </p:cNvPr>
          <p:cNvSpPr/>
          <p:nvPr/>
        </p:nvSpPr>
        <p:spPr>
          <a:xfrm>
            <a:off x="1168784" y="4360778"/>
            <a:ext cx="387641" cy="352061"/>
          </a:xfrm>
          <a:prstGeom prst="wedgeRoundRectCallout">
            <a:avLst>
              <a:gd name="adj1" fmla="val -79519"/>
              <a:gd name="adj2" fmla="val 14504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19B2EA15-F7BB-1BFC-955B-22AF129EC407}"/>
              </a:ext>
            </a:extLst>
          </p:cNvPr>
          <p:cNvSpPr/>
          <p:nvPr/>
        </p:nvSpPr>
        <p:spPr>
          <a:xfrm>
            <a:off x="2089669" y="4730232"/>
            <a:ext cx="387641" cy="352061"/>
          </a:xfrm>
          <a:prstGeom prst="wedgeRoundRectCallout">
            <a:avLst>
              <a:gd name="adj1" fmla="val -79519"/>
              <a:gd name="adj2" fmla="val 4281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861B0638-FE00-9493-D1B0-C3554F61C59F}"/>
              </a:ext>
            </a:extLst>
          </p:cNvPr>
          <p:cNvSpPr/>
          <p:nvPr/>
        </p:nvSpPr>
        <p:spPr>
          <a:xfrm>
            <a:off x="7348508" y="4603112"/>
            <a:ext cx="387641" cy="352061"/>
          </a:xfrm>
          <a:prstGeom prst="wedgeRoundRectCallout">
            <a:avLst>
              <a:gd name="adj1" fmla="val 61010"/>
              <a:gd name="adj2" fmla="val 8149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ular Callout 8">
            <a:extLst>
              <a:ext uri="{FF2B5EF4-FFF2-40B4-BE49-F238E27FC236}">
                <a16:creationId xmlns:a16="http://schemas.microsoft.com/office/drawing/2014/main" id="{D798D0F9-F808-898F-1253-5064E932EFE3}"/>
              </a:ext>
            </a:extLst>
          </p:cNvPr>
          <p:cNvSpPr/>
          <p:nvPr/>
        </p:nvSpPr>
        <p:spPr>
          <a:xfrm>
            <a:off x="5049537" y="5431855"/>
            <a:ext cx="387641" cy="352061"/>
          </a:xfrm>
          <a:prstGeom prst="wedgeRoundRectCallout">
            <a:avLst>
              <a:gd name="adj1" fmla="val 61010"/>
              <a:gd name="adj2" fmla="val 8149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93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2C8A27-EE2B-E905-FF83-5A846F9E3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527" y="2819618"/>
            <a:ext cx="6379880" cy="356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86" y="983356"/>
            <a:ext cx="7594190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DOCUMENT TAB – UPLOAD SUPPLEMENTARY DOCUMENT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14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84ACB-9E5E-BC50-12BE-A963AC22205D}"/>
              </a:ext>
            </a:extLst>
          </p:cNvPr>
          <p:cNvSpPr txBox="1"/>
          <p:nvPr/>
        </p:nvSpPr>
        <p:spPr>
          <a:xfrm>
            <a:off x="425686" y="1268814"/>
            <a:ext cx="82057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Supplementary Document Uploads section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Choose Files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. File Explorer folders opens. Locate the file to upload. Note:  up for 5 supplementary documents can be uploaded.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Back to the ETS request application, the name of the file is added on the ‘No file chosen’ field.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Upload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Save prompt appears, click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. The document is added in the Uploaded Documents grid.</a:t>
            </a: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uploaded document, simply click the corresponding </a:t>
            </a:r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trash bin icon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</a:t>
            </a:r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above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A256A64D-4E92-F3CF-21F2-E611C2EEBE41}"/>
              </a:ext>
            </a:extLst>
          </p:cNvPr>
          <p:cNvSpPr/>
          <p:nvPr/>
        </p:nvSpPr>
        <p:spPr>
          <a:xfrm>
            <a:off x="2135109" y="5527779"/>
            <a:ext cx="345720" cy="274780"/>
          </a:xfrm>
          <a:prstGeom prst="wedgeRoundRectCallout">
            <a:avLst>
              <a:gd name="adj1" fmla="val -141421"/>
              <a:gd name="adj2" fmla="val -5674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19B2EA15-F7BB-1BFC-955B-22AF129EC407}"/>
              </a:ext>
            </a:extLst>
          </p:cNvPr>
          <p:cNvSpPr/>
          <p:nvPr/>
        </p:nvSpPr>
        <p:spPr>
          <a:xfrm>
            <a:off x="2574571" y="5255824"/>
            <a:ext cx="345721" cy="271955"/>
          </a:xfrm>
          <a:prstGeom prst="wedgeRoundRectCallout">
            <a:avLst>
              <a:gd name="adj1" fmla="val -102104"/>
              <a:gd name="adj2" fmla="val 1241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861B0638-FE00-9493-D1B0-C3554F61C59F}"/>
              </a:ext>
            </a:extLst>
          </p:cNvPr>
          <p:cNvSpPr/>
          <p:nvPr/>
        </p:nvSpPr>
        <p:spPr>
          <a:xfrm>
            <a:off x="6670008" y="4999687"/>
            <a:ext cx="345721" cy="352061"/>
          </a:xfrm>
          <a:prstGeom prst="wedgeRoundRectCallout">
            <a:avLst>
              <a:gd name="adj1" fmla="val 61010"/>
              <a:gd name="adj2" fmla="val 8149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ular Callout 8">
            <a:extLst>
              <a:ext uri="{FF2B5EF4-FFF2-40B4-BE49-F238E27FC236}">
                <a16:creationId xmlns:a16="http://schemas.microsoft.com/office/drawing/2014/main" id="{D798D0F9-F808-898F-1253-5064E932EFE3}"/>
              </a:ext>
            </a:extLst>
          </p:cNvPr>
          <p:cNvSpPr/>
          <p:nvPr/>
        </p:nvSpPr>
        <p:spPr>
          <a:xfrm>
            <a:off x="4786009" y="4400702"/>
            <a:ext cx="359339" cy="296227"/>
          </a:xfrm>
          <a:prstGeom prst="wedgeRoundRectCallout">
            <a:avLst>
              <a:gd name="adj1" fmla="val 61010"/>
              <a:gd name="adj2" fmla="val 8149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986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C85B57D-5372-3543-ED30-975B1A29C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94" y="2985915"/>
            <a:ext cx="7514611" cy="3456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86" y="1250114"/>
            <a:ext cx="7594190" cy="3364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/>
                <a:cs typeface="Arial"/>
              </a:rPr>
              <a:t>LANDS TAB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15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5A2EAC-F328-A6D6-97E3-244461183191}"/>
              </a:ext>
            </a:extLst>
          </p:cNvPr>
          <p:cNvSpPr txBox="1"/>
          <p:nvPr/>
        </p:nvSpPr>
        <p:spPr>
          <a:xfrm>
            <a:off x="425686" y="1498264"/>
            <a:ext cx="8196044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Adding lands have 3 options:</a:t>
            </a:r>
          </a:p>
          <a:p>
            <a:endParaRPr lang="en-US" sz="1200">
              <a:latin typeface="Arial"/>
              <a:cs typeface="Arial"/>
            </a:endParaRPr>
          </a:p>
          <a:p>
            <a:r>
              <a:rPr lang="en-US" sz="1200">
                <a:latin typeface="Arial"/>
                <a:cs typeface="Arial"/>
              </a:rPr>
              <a:t>Import Land (+/-)</a:t>
            </a:r>
          </a:p>
          <a:p>
            <a:r>
              <a:rPr lang="en-US" sz="1200" b="1">
                <a:latin typeface="Arial"/>
                <a:cs typeface="Arial"/>
              </a:rPr>
              <a:t>1.  Import Land from Map </a:t>
            </a:r>
            <a:endParaRPr lang="en-CA" sz="1200">
              <a:latin typeface="Arial"/>
              <a:cs typeface="Arial"/>
            </a:endParaRPr>
          </a:p>
          <a:p>
            <a:r>
              <a:rPr lang="en-US" sz="1200" b="1">
                <a:latin typeface="Arial"/>
                <a:cs typeface="Arial"/>
              </a:rPr>
              <a:t>2.  Import Land List from a CSV file (*.csv)</a:t>
            </a:r>
          </a:p>
          <a:p>
            <a:endParaRPr lang="en-US" sz="1200">
              <a:latin typeface="Arial"/>
              <a:cs typeface="Arial"/>
            </a:endParaRPr>
          </a:p>
          <a:p>
            <a:r>
              <a:rPr lang="en-US" sz="1200" b="1">
                <a:latin typeface="Arial"/>
                <a:cs typeface="Arial"/>
              </a:rPr>
              <a:t>3.  Add Land (+/-)</a:t>
            </a:r>
          </a:p>
          <a:p>
            <a:endParaRPr lang="en-US" sz="1200">
              <a:latin typeface="Arial"/>
              <a:cs typeface="Arial"/>
            </a:endParaRP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0D68D338-213D-2DC2-A2FA-2BE78E690EE7}"/>
              </a:ext>
            </a:extLst>
          </p:cNvPr>
          <p:cNvSpPr/>
          <p:nvPr/>
        </p:nvSpPr>
        <p:spPr>
          <a:xfrm>
            <a:off x="5236575" y="4841147"/>
            <a:ext cx="369737" cy="254397"/>
          </a:xfrm>
          <a:prstGeom prst="wedgeRoundRectCallout">
            <a:avLst>
              <a:gd name="adj1" fmla="val -91963"/>
              <a:gd name="adj2" fmla="val 9415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8">
            <a:extLst>
              <a:ext uri="{FF2B5EF4-FFF2-40B4-BE49-F238E27FC236}">
                <a16:creationId xmlns:a16="http://schemas.microsoft.com/office/drawing/2014/main" id="{645CFBC5-5AAB-0A39-5DF2-2827273144A1}"/>
              </a:ext>
            </a:extLst>
          </p:cNvPr>
          <p:cNvSpPr/>
          <p:nvPr/>
        </p:nvSpPr>
        <p:spPr>
          <a:xfrm>
            <a:off x="2625444" y="4281242"/>
            <a:ext cx="369737" cy="254397"/>
          </a:xfrm>
          <a:prstGeom prst="wedgeRoundRectCallout">
            <a:avLst>
              <a:gd name="adj1" fmla="val -28222"/>
              <a:gd name="adj2" fmla="val 12750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BF424DAC-9265-3E2E-2088-F2C8FD6C473F}"/>
              </a:ext>
            </a:extLst>
          </p:cNvPr>
          <p:cNvSpPr/>
          <p:nvPr/>
        </p:nvSpPr>
        <p:spPr>
          <a:xfrm>
            <a:off x="1696530" y="4149743"/>
            <a:ext cx="369737" cy="254397"/>
          </a:xfrm>
          <a:prstGeom prst="wedgeRoundRectCallout">
            <a:avLst>
              <a:gd name="adj1" fmla="val -85987"/>
              <a:gd name="adj2" fmla="val 8983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979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644DC-BD23-30F5-5282-EFA18B3D4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C4E3E-F7BD-78E9-CE91-ACDC2A7D9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1013097"/>
            <a:ext cx="8292628" cy="461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400" b="1">
                <a:latin typeface="Arial"/>
                <a:cs typeface="Arial"/>
              </a:rPr>
              <a:t>LANDS TAB – OPTION 1:  IMPORT LAND FROM MAP</a:t>
            </a:r>
            <a:endParaRPr lang="en-CA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E9A1B3-D005-0C86-122D-D6CA56AC584C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4BC9C2-EDE6-E214-28E5-848BD187C0B6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8A34750-7910-848E-0426-8F29FBBD6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16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48BEFA-330F-7BD0-309B-70F7C8E30949}"/>
              </a:ext>
            </a:extLst>
          </p:cNvPr>
          <p:cNvSpPr txBox="1"/>
          <p:nvPr/>
        </p:nvSpPr>
        <p:spPr>
          <a:xfrm>
            <a:off x="425686" y="1361244"/>
            <a:ext cx="847903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Click </a:t>
            </a:r>
            <a:r>
              <a:rPr lang="en-US" sz="1200" b="1">
                <a:latin typeface="Arial"/>
                <a:cs typeface="Arial"/>
              </a:rPr>
              <a:t>Import Land from Map</a:t>
            </a:r>
            <a:r>
              <a:rPr lang="en-US" sz="1200">
                <a:latin typeface="Arial"/>
                <a:cs typeface="Arial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73EE9D-9270-4020-A0BA-3E51FD419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08" y="1832243"/>
            <a:ext cx="8161506" cy="3738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6730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9567A-05E2-4C4A-289D-F4C904DBE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9218E-6A07-3FB1-0DB3-43540132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1013097"/>
            <a:ext cx="8292628" cy="461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400" b="1">
                <a:latin typeface="Arial"/>
                <a:cs typeface="Arial"/>
              </a:rPr>
              <a:t>LANDS TAB – OPTION 1:  IMPORT LAND FROM MAP</a:t>
            </a:r>
            <a:endParaRPr lang="en-CA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846E79-D7EB-15AD-1D9D-315045EE5CC4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5A62B-38C0-1DBD-91D8-149109AA4256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E24DDFA-E66B-14D9-BB9E-3BCE72942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17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B40105-E8E0-8269-B7B9-7B1DFB19E1CC}"/>
              </a:ext>
            </a:extLst>
          </p:cNvPr>
          <p:cNvSpPr txBox="1"/>
          <p:nvPr/>
        </p:nvSpPr>
        <p:spPr>
          <a:xfrm>
            <a:off x="425686" y="1361244"/>
            <a:ext cx="847903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>
                <a:latin typeface="Arial"/>
                <a:cs typeface="Arial"/>
              </a:rPr>
              <a:t>Geoview – Carbon Sequestration and Pore Space Query map is opened on a new browser page.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latin typeface="Arial"/>
                <a:cs typeface="Arial"/>
              </a:rPr>
              <a:t>Under Land Selection tab, there are 2 option to import land from Map:  selecting the lands directly from the map (Select by Point or Select by Rectangle) or shape file upload.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B9C6F5B-97A1-BEF1-A85A-C4B2C5C54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35" y="2150086"/>
            <a:ext cx="8061899" cy="401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135A3DD2-E766-F537-9A43-69E3459C47C6}"/>
              </a:ext>
            </a:extLst>
          </p:cNvPr>
          <p:cNvSpPr/>
          <p:nvPr/>
        </p:nvSpPr>
        <p:spPr>
          <a:xfrm>
            <a:off x="3080972" y="2411627"/>
            <a:ext cx="369737" cy="254397"/>
          </a:xfrm>
          <a:prstGeom prst="wedgeRoundRectCallout">
            <a:avLst>
              <a:gd name="adj1" fmla="val -145260"/>
              <a:gd name="adj2" fmla="val -9561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DF6B9010-2EE7-3763-BEB6-7F9524A2D2FF}"/>
              </a:ext>
            </a:extLst>
          </p:cNvPr>
          <p:cNvSpPr/>
          <p:nvPr/>
        </p:nvSpPr>
        <p:spPr>
          <a:xfrm>
            <a:off x="3389733" y="3295669"/>
            <a:ext cx="369737" cy="254397"/>
          </a:xfrm>
          <a:prstGeom prst="wedgeRoundRectCallout">
            <a:avLst>
              <a:gd name="adj1" fmla="val -189986"/>
              <a:gd name="adj2" fmla="val -4208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53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58FCC-27F9-40CE-0670-31F845EE4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3BCCA-7554-9A13-C887-68460AB76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1013097"/>
            <a:ext cx="8292628" cy="461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400" b="1">
                <a:latin typeface="Arial"/>
                <a:cs typeface="Arial"/>
              </a:rPr>
              <a:t>LANDS TAB – OPTION 1:  IMPORT LAND FROM MAP – NAVIGATE TO THE TARGET LOCATION</a:t>
            </a:r>
            <a:endParaRPr lang="en-CA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6D983B-81A3-681F-4736-585B6DAF3429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9E8384-8217-9EED-035F-0A995A9D20C2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6121036-BBC1-4F82-9331-7789C1AC2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18</a:t>
            </a:fld>
            <a:endParaRPr lang="en-CA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CB81A-1913-6277-D6C5-6285BC781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37" y="1507012"/>
            <a:ext cx="6406532" cy="4768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412A07ED-5515-6E2E-93F1-68F71EAA07FA}"/>
              </a:ext>
            </a:extLst>
          </p:cNvPr>
          <p:cNvSpPr/>
          <p:nvPr/>
        </p:nvSpPr>
        <p:spPr>
          <a:xfrm>
            <a:off x="4572000" y="2411628"/>
            <a:ext cx="1546698" cy="419122"/>
          </a:xfrm>
          <a:prstGeom prst="wedgeRoundRectCallout">
            <a:avLst>
              <a:gd name="adj1" fmla="val -35767"/>
              <a:gd name="adj2" fmla="val -8227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Navigate to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Location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3F04AF86-0FE4-2E33-672D-7E898E2791EF}"/>
              </a:ext>
            </a:extLst>
          </p:cNvPr>
          <p:cNvSpPr/>
          <p:nvPr/>
        </p:nvSpPr>
        <p:spPr>
          <a:xfrm>
            <a:off x="1918837" y="1798842"/>
            <a:ext cx="1116192" cy="535797"/>
          </a:xfrm>
          <a:prstGeom prst="wedgeRoundRectCallout">
            <a:avLst>
              <a:gd name="adj1" fmla="val -63655"/>
              <a:gd name="adj2" fmla="val 8385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ATS.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8">
            <a:extLst>
              <a:ext uri="{FF2B5EF4-FFF2-40B4-BE49-F238E27FC236}">
                <a16:creationId xmlns:a16="http://schemas.microsoft.com/office/drawing/2014/main" id="{516F783D-D59E-276F-5B51-586E94E5DB0D}"/>
              </a:ext>
            </a:extLst>
          </p:cNvPr>
          <p:cNvSpPr/>
          <p:nvPr/>
        </p:nvSpPr>
        <p:spPr>
          <a:xfrm>
            <a:off x="691041" y="3011556"/>
            <a:ext cx="1116192" cy="535797"/>
          </a:xfrm>
          <a:prstGeom prst="wedgeRoundRectCallout">
            <a:avLst>
              <a:gd name="adj1" fmla="val 46155"/>
              <a:gd name="adj2" fmla="val 8022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Input the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landkey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E85A66F6-5166-12D5-31FE-ADD8AFC1BDCF}"/>
              </a:ext>
            </a:extLst>
          </p:cNvPr>
          <p:cNvSpPr/>
          <p:nvPr/>
        </p:nvSpPr>
        <p:spPr>
          <a:xfrm>
            <a:off x="4013904" y="4944118"/>
            <a:ext cx="1116192" cy="535797"/>
          </a:xfrm>
          <a:prstGeom prst="wedgeRoundRectCallout">
            <a:avLst>
              <a:gd name="adj1" fmla="val -44482"/>
              <a:gd name="adj2" fmla="val 9656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79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35ED7-EADD-C1A5-3F3C-4CE43CABD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2DA2A-1D01-8AF1-25DF-34E2BD197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24" y="1464314"/>
            <a:ext cx="2478396" cy="2040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6FCECF-1D97-1929-2D89-FDB479CB1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64" y="2577988"/>
            <a:ext cx="6103168" cy="3631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B6F0BD-40DC-BA55-DAA0-73F2C23B1D11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F3E44E-7AB6-520D-0475-81C3B69907E7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49381FA-CF08-A7E5-3EBC-DBFC48D1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19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3C1FB34D-75EB-4C73-CD47-338EE1FDC5FA}"/>
              </a:ext>
            </a:extLst>
          </p:cNvPr>
          <p:cNvSpPr/>
          <p:nvPr/>
        </p:nvSpPr>
        <p:spPr>
          <a:xfrm>
            <a:off x="3362247" y="3085809"/>
            <a:ext cx="1510446" cy="419122"/>
          </a:xfrm>
          <a:prstGeom prst="wedgeRoundRectCallout">
            <a:avLst>
              <a:gd name="adj1" fmla="val -19333"/>
              <a:gd name="adj2" fmla="val 8483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 the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hamburger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DA3B7289-05DE-C35D-3675-B1A575CD6514}"/>
              </a:ext>
            </a:extLst>
          </p:cNvPr>
          <p:cNvSpPr/>
          <p:nvPr/>
        </p:nvSpPr>
        <p:spPr>
          <a:xfrm>
            <a:off x="1322288" y="4974564"/>
            <a:ext cx="1546698" cy="419122"/>
          </a:xfrm>
          <a:prstGeom prst="wedgeRoundRectCallout">
            <a:avLst>
              <a:gd name="adj1" fmla="val 31529"/>
              <a:gd name="adj2" fmla="val -10084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Zoom to Feature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EAC3B1-F766-98D8-1B37-9126551A7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693" y="1989527"/>
            <a:ext cx="3473639" cy="1856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CA3A4FB8-6D33-4424-C922-BF3059A6A894}"/>
              </a:ext>
            </a:extLst>
          </p:cNvPr>
          <p:cNvSpPr/>
          <p:nvPr/>
        </p:nvSpPr>
        <p:spPr>
          <a:xfrm>
            <a:off x="5698113" y="3961125"/>
            <a:ext cx="1968385" cy="752663"/>
          </a:xfrm>
          <a:prstGeom prst="wedgeRoundRectCallout">
            <a:avLst>
              <a:gd name="adj1" fmla="val -7465"/>
              <a:gd name="adj2" fmla="val -4746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Zoom in or Zoom out on the target location.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ular Callout 8">
            <a:extLst>
              <a:ext uri="{FF2B5EF4-FFF2-40B4-BE49-F238E27FC236}">
                <a16:creationId xmlns:a16="http://schemas.microsoft.com/office/drawing/2014/main" id="{BC4DD564-AEF1-E35C-BADE-EB26FB7BAFE6}"/>
              </a:ext>
            </a:extLst>
          </p:cNvPr>
          <p:cNvSpPr/>
          <p:nvPr/>
        </p:nvSpPr>
        <p:spPr>
          <a:xfrm>
            <a:off x="2970967" y="2232697"/>
            <a:ext cx="1328850" cy="419122"/>
          </a:xfrm>
          <a:prstGeom prst="wedgeRoundRectCallout">
            <a:avLst>
              <a:gd name="adj1" fmla="val -47930"/>
              <a:gd name="adj2" fmla="val 15214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Clear Selection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193E5D4-4C09-EAC9-B25F-733006042CDE}"/>
              </a:ext>
            </a:extLst>
          </p:cNvPr>
          <p:cNvSpPr txBox="1">
            <a:spLocks/>
          </p:cNvSpPr>
          <p:nvPr/>
        </p:nvSpPr>
        <p:spPr>
          <a:xfrm>
            <a:off x="425686" y="1013097"/>
            <a:ext cx="8292628" cy="4616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>
                <a:latin typeface="Arial"/>
                <a:cs typeface="Arial"/>
              </a:rPr>
              <a:t>LANDS TAB – OPTION 1:  IMPORT LAND FROM MAP – NAVIGATE TO THE TARGET LOCATION</a:t>
            </a:r>
            <a:endParaRPr lang="en-CA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49A44610-F389-BE64-A8D7-FE5258AECABD}"/>
              </a:ext>
            </a:extLst>
          </p:cNvPr>
          <p:cNvSpPr/>
          <p:nvPr/>
        </p:nvSpPr>
        <p:spPr>
          <a:xfrm>
            <a:off x="428072" y="3956148"/>
            <a:ext cx="1328850" cy="419122"/>
          </a:xfrm>
          <a:prstGeom prst="wedgeRoundRectCallout">
            <a:avLst>
              <a:gd name="adj1" fmla="val -12793"/>
              <a:gd name="adj2" fmla="val -20064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the land result.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73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250825" y="1484313"/>
            <a:ext cx="8642350" cy="4752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Revisions Table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  <a:p>
            <a:pPr marL="0" indent="0" algn="ctr">
              <a:buFont typeface="Arial" panose="020B0604020202020204" pitchFamily="34" charset="0"/>
              <a:buNone/>
            </a:pPr>
            <a:endParaRPr lang="en-CA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415337"/>
              </p:ext>
            </p:extLst>
          </p:nvPr>
        </p:nvGraphicFramePr>
        <p:xfrm>
          <a:off x="1848329" y="245254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Date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Revisions Type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Page Number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December 12, 2024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Initial Creation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All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749895" y="477106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9" name="Rectangle 8"/>
          <p:cNvSpPr/>
          <p:nvPr/>
        </p:nvSpPr>
        <p:spPr>
          <a:xfrm>
            <a:off x="3036815" y="59904"/>
            <a:ext cx="5867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CA" sz="28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AC5D2B-632B-FD9A-1B0D-6DA2158BBFDF}"/>
              </a:ext>
            </a:extLst>
          </p:cNvPr>
          <p:cNvSpPr/>
          <p:nvPr/>
        </p:nvSpPr>
        <p:spPr>
          <a:xfrm>
            <a:off x="2969703" y="59904"/>
            <a:ext cx="5935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</p:spTree>
    <p:extLst>
      <p:ext uri="{BB962C8B-B14F-4D97-AF65-F5344CB8AC3E}">
        <p14:creationId xmlns:p14="http://schemas.microsoft.com/office/powerpoint/2010/main" val="2703719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7EAA8-537D-CA61-40D4-2B335D22E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FC933DF-5EF7-C14E-8A06-160C86443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1" y="2003594"/>
            <a:ext cx="7979012" cy="430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7F87A-7240-C6D1-BD09-B67ECAFF8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1013097"/>
            <a:ext cx="8292628" cy="461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400" b="1">
                <a:latin typeface="Arial"/>
                <a:cs typeface="Arial"/>
              </a:rPr>
              <a:t>LANDS TAB – OPTION 1A:  IMPORT LAND FROM MAP – ADD LAND - SELECT BY POINT</a:t>
            </a:r>
            <a:endParaRPr lang="en-CA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E07460-4FE2-449A-988F-5788E298376D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78381B-1965-41EC-E589-22C8A3EB639F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427B46F-327B-E313-CA85-692C8908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20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DF1380D3-E198-CBDD-9823-8563D4FC91A4}"/>
              </a:ext>
            </a:extLst>
          </p:cNvPr>
          <p:cNvSpPr/>
          <p:nvPr/>
        </p:nvSpPr>
        <p:spPr>
          <a:xfrm>
            <a:off x="1453813" y="2333940"/>
            <a:ext cx="1546698" cy="419122"/>
          </a:xfrm>
          <a:prstGeom prst="wedgeRoundRectCallout">
            <a:avLst>
              <a:gd name="adj1" fmla="val -4988"/>
              <a:gd name="adj2" fmla="val 8658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 by Point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8">
            <a:extLst>
              <a:ext uri="{FF2B5EF4-FFF2-40B4-BE49-F238E27FC236}">
                <a16:creationId xmlns:a16="http://schemas.microsoft.com/office/drawing/2014/main" id="{7E034343-3FBE-790B-0826-BCB312742532}"/>
              </a:ext>
            </a:extLst>
          </p:cNvPr>
          <p:cNvSpPr/>
          <p:nvPr/>
        </p:nvSpPr>
        <p:spPr>
          <a:xfrm>
            <a:off x="7235215" y="4692142"/>
            <a:ext cx="1357604" cy="686893"/>
          </a:xfrm>
          <a:prstGeom prst="wedgeRoundRectCallout">
            <a:avLst>
              <a:gd name="adj1" fmla="val 4485"/>
              <a:gd name="adj2" fmla="val 10108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 Point and click the section to add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D811ACDC-7412-547A-C61A-CF0A051259DF}"/>
              </a:ext>
            </a:extLst>
          </p:cNvPr>
          <p:cNvSpPr/>
          <p:nvPr/>
        </p:nvSpPr>
        <p:spPr>
          <a:xfrm>
            <a:off x="747902" y="4377263"/>
            <a:ext cx="2117943" cy="1128448"/>
          </a:xfrm>
          <a:prstGeom prst="wedgeRoundRectCallout">
            <a:avLst>
              <a:gd name="adj1" fmla="val -8094"/>
              <a:gd name="adj2" fmla="val -4514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As land is selected, the land node displays the selected landkeys here.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Repeat steps 1-4 to add remaining lands.</a:t>
            </a:r>
            <a:endParaRPr lang="en-CA" sz="1200" i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6955C3B0-4217-F8F0-B768-EC182AD7E63E}"/>
              </a:ext>
            </a:extLst>
          </p:cNvPr>
          <p:cNvSpPr/>
          <p:nvPr/>
        </p:nvSpPr>
        <p:spPr>
          <a:xfrm>
            <a:off x="5696140" y="2021054"/>
            <a:ext cx="1706608" cy="461666"/>
          </a:xfrm>
          <a:prstGeom prst="wedgeRoundRectCallout">
            <a:avLst>
              <a:gd name="adj1" fmla="val -67664"/>
              <a:gd name="adj2" fmla="val 8843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 Navigate to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Land Selection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B02D88-3054-57C6-B56A-D63E1889DE26}"/>
              </a:ext>
            </a:extLst>
          </p:cNvPr>
          <p:cNvSpPr txBox="1"/>
          <p:nvPr/>
        </p:nvSpPr>
        <p:spPr>
          <a:xfrm>
            <a:off x="425686" y="1297609"/>
            <a:ext cx="797901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Once a target location is searched, add the land. There are 2 options:</a:t>
            </a:r>
          </a:p>
          <a:p>
            <a:pPr marL="228600" indent="-228600">
              <a:buFontTx/>
              <a:buAutoNum type="arabicPeriod"/>
            </a:pPr>
            <a:r>
              <a:rPr lang="en-US" sz="1200" b="1">
                <a:latin typeface="Arial"/>
                <a:cs typeface="Arial"/>
              </a:rPr>
              <a:t>Select by Point </a:t>
            </a:r>
            <a:r>
              <a:rPr lang="en-US" sz="1200">
                <a:latin typeface="Arial"/>
                <a:cs typeface="Arial"/>
              </a:rPr>
              <a:t>(use this option if selecting lands not adjacent to each other.)</a:t>
            </a:r>
            <a:endParaRPr lang="en-US" sz="1200" b="1">
              <a:latin typeface="Arial"/>
              <a:cs typeface="Arial"/>
            </a:endParaRPr>
          </a:p>
          <a:p>
            <a:pPr marL="228600" indent="-228600">
              <a:buAutoNum type="arabicPeriod"/>
            </a:pPr>
            <a:r>
              <a:rPr lang="en-US" sz="1200">
                <a:latin typeface="Arial"/>
                <a:cs typeface="Arial"/>
              </a:rPr>
              <a:t>Select by Rectangle</a:t>
            </a:r>
          </a:p>
        </p:txBody>
      </p:sp>
      <p:sp>
        <p:nvSpPr>
          <p:cNvPr id="19" name="Rounded Rectangular Callout 8">
            <a:extLst>
              <a:ext uri="{FF2B5EF4-FFF2-40B4-BE49-F238E27FC236}">
                <a16:creationId xmlns:a16="http://schemas.microsoft.com/office/drawing/2014/main" id="{5241A0CE-2A9D-A6AE-7CC2-E6F3F003F047}"/>
              </a:ext>
            </a:extLst>
          </p:cNvPr>
          <p:cNvSpPr/>
          <p:nvPr/>
        </p:nvSpPr>
        <p:spPr>
          <a:xfrm>
            <a:off x="425686" y="3202807"/>
            <a:ext cx="1477747" cy="724711"/>
          </a:xfrm>
          <a:prstGeom prst="wedgeRoundRectCallout">
            <a:avLst>
              <a:gd name="adj1" fmla="val -10603"/>
              <a:gd name="adj2" fmla="val -6383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 Change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Selection Layer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if required before selecting land(s).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ular Callout 8">
            <a:extLst>
              <a:ext uri="{FF2B5EF4-FFF2-40B4-BE49-F238E27FC236}">
                <a16:creationId xmlns:a16="http://schemas.microsoft.com/office/drawing/2014/main" id="{2C55FBD0-64E8-2D10-84DE-2E97280AEABC}"/>
              </a:ext>
            </a:extLst>
          </p:cNvPr>
          <p:cNvSpPr/>
          <p:nvPr/>
        </p:nvSpPr>
        <p:spPr>
          <a:xfrm>
            <a:off x="6168772" y="3278875"/>
            <a:ext cx="2467952" cy="972766"/>
          </a:xfrm>
          <a:prstGeom prst="wedgeRoundRectCallout">
            <a:avLst>
              <a:gd name="adj1" fmla="val -56215"/>
              <a:gd name="adj2" fmla="val -5292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 Land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Note</a:t>
            </a:r>
            <a:r>
              <a:rPr lang="en-CA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CA" sz="1200" i="1" u="sng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only click this button once</a:t>
            </a:r>
            <a:r>
              <a:rPr lang="en-CA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Do not click repeatedly as the lands will be listed more than once on the ETS request.</a:t>
            </a:r>
            <a:endParaRPr lang="en-US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662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E8C78-73D0-9ADC-4E49-4123ECECF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90E8E85-C60B-F910-EDCD-2DADEB9CD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03" y="1931082"/>
            <a:ext cx="7733025" cy="426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71DB0-C3B6-E7A5-762C-057704434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1013097"/>
            <a:ext cx="8292628" cy="461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400" b="1">
                <a:latin typeface="Arial"/>
                <a:cs typeface="Arial"/>
              </a:rPr>
              <a:t>LANDS TAB – OPTION 1A:  IMPORT LAND FROM MAP – ADD LAND - SELECT BY RECTANGLE</a:t>
            </a:r>
            <a:endParaRPr lang="en-CA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D95E6C-F5D2-C760-339B-E6FE9772E0BE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8002F4-D73D-4C2E-0582-65ED38BB3855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036657F-22DA-0D30-12BC-62CC04CB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21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E51F794F-EA8E-2070-055B-C6A37090EC76}"/>
              </a:ext>
            </a:extLst>
          </p:cNvPr>
          <p:cNvSpPr/>
          <p:nvPr/>
        </p:nvSpPr>
        <p:spPr>
          <a:xfrm>
            <a:off x="2143968" y="3698996"/>
            <a:ext cx="1546698" cy="419122"/>
          </a:xfrm>
          <a:prstGeom prst="wedgeRoundRectCallout">
            <a:avLst>
              <a:gd name="adj1" fmla="val -6207"/>
              <a:gd name="adj2" fmla="val -14958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 by Rectangle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8">
            <a:extLst>
              <a:ext uri="{FF2B5EF4-FFF2-40B4-BE49-F238E27FC236}">
                <a16:creationId xmlns:a16="http://schemas.microsoft.com/office/drawing/2014/main" id="{5F53E94F-C2A9-B77D-E733-88EF8E1E2D21}"/>
              </a:ext>
            </a:extLst>
          </p:cNvPr>
          <p:cNvSpPr/>
          <p:nvPr/>
        </p:nvSpPr>
        <p:spPr>
          <a:xfrm>
            <a:off x="5600041" y="4607100"/>
            <a:ext cx="1815530" cy="616653"/>
          </a:xfrm>
          <a:prstGeom prst="wedgeRoundRectCallout">
            <a:avLst>
              <a:gd name="adj1" fmla="val 4485"/>
              <a:gd name="adj2" fmla="val 10108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 Draw a rectangle on top of the sections required to select.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EF06D035-7441-9126-9854-BE063A703598}"/>
              </a:ext>
            </a:extLst>
          </p:cNvPr>
          <p:cNvSpPr/>
          <p:nvPr/>
        </p:nvSpPr>
        <p:spPr>
          <a:xfrm>
            <a:off x="6081676" y="2994852"/>
            <a:ext cx="2467952" cy="972766"/>
          </a:xfrm>
          <a:prstGeom prst="wedgeRoundRectCallout">
            <a:avLst>
              <a:gd name="adj1" fmla="val -63704"/>
              <a:gd name="adj2" fmla="val -3592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 Land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Note</a:t>
            </a:r>
            <a:r>
              <a:rPr lang="en-CA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CA" sz="1200" i="1" u="sng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only click this button once</a:t>
            </a:r>
            <a:r>
              <a:rPr lang="en-CA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Do not click repeatedly as the lands will be listed more than once on the ETS request.</a:t>
            </a:r>
            <a:endParaRPr lang="en-US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8">
            <a:extLst>
              <a:ext uri="{FF2B5EF4-FFF2-40B4-BE49-F238E27FC236}">
                <a16:creationId xmlns:a16="http://schemas.microsoft.com/office/drawing/2014/main" id="{E744004A-C874-5DA4-B63D-1C5FF9A8C5E5}"/>
              </a:ext>
            </a:extLst>
          </p:cNvPr>
          <p:cNvSpPr/>
          <p:nvPr/>
        </p:nvSpPr>
        <p:spPr>
          <a:xfrm>
            <a:off x="5217805" y="1794520"/>
            <a:ext cx="1727743" cy="530391"/>
          </a:xfrm>
          <a:prstGeom prst="wedgeRoundRectCallout">
            <a:avLst>
              <a:gd name="adj1" fmla="val -57843"/>
              <a:gd name="adj2" fmla="val 7955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 Navigate to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Land Selection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57731C47-A1BB-8F60-55AB-A77972F85AC9}"/>
              </a:ext>
            </a:extLst>
          </p:cNvPr>
          <p:cNvSpPr/>
          <p:nvPr/>
        </p:nvSpPr>
        <p:spPr>
          <a:xfrm>
            <a:off x="669457" y="4774215"/>
            <a:ext cx="2117943" cy="1128448"/>
          </a:xfrm>
          <a:prstGeom prst="wedgeRoundRectCallout">
            <a:avLst>
              <a:gd name="adj1" fmla="val -8094"/>
              <a:gd name="adj2" fmla="val -4514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As land is selected, the land node displays the selected landkeys here.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Repeat steps 1-4 to add remaining lands.</a:t>
            </a:r>
            <a:endParaRPr lang="en-CA" sz="1200" i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CC3E8D-AE4A-CB73-52A6-65A16CAE507B}"/>
              </a:ext>
            </a:extLst>
          </p:cNvPr>
          <p:cNvSpPr txBox="1"/>
          <p:nvPr/>
        </p:nvSpPr>
        <p:spPr>
          <a:xfrm>
            <a:off x="425686" y="1258672"/>
            <a:ext cx="797901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Once a target location is searched, add the land. There are 2 options:</a:t>
            </a:r>
          </a:p>
          <a:p>
            <a:pPr marL="228600" indent="-228600">
              <a:buAutoNum type="arabicPeriod"/>
            </a:pPr>
            <a:r>
              <a:rPr lang="en-US" sz="1200">
                <a:latin typeface="Arial"/>
                <a:cs typeface="Arial"/>
              </a:rPr>
              <a:t>Select by Point</a:t>
            </a:r>
          </a:p>
          <a:p>
            <a:pPr marL="228600" indent="-228600">
              <a:buAutoNum type="arabicPeriod"/>
            </a:pPr>
            <a:r>
              <a:rPr lang="en-US" sz="1200" b="1">
                <a:latin typeface="Arial"/>
                <a:cs typeface="Arial"/>
              </a:rPr>
              <a:t>Select by Rectangle </a:t>
            </a:r>
            <a:r>
              <a:rPr lang="en-US" sz="1200">
                <a:latin typeface="Arial"/>
                <a:cs typeface="Arial"/>
              </a:rPr>
              <a:t>(use this if selecting adjacent lands.)</a:t>
            </a:r>
            <a:endParaRPr lang="en-US" sz="1200" b="1">
              <a:latin typeface="Arial"/>
              <a:cs typeface="Arial"/>
            </a:endParaRPr>
          </a:p>
        </p:txBody>
      </p:sp>
      <p:sp>
        <p:nvSpPr>
          <p:cNvPr id="19" name="Rounded Rectangular Callout 8">
            <a:extLst>
              <a:ext uri="{FF2B5EF4-FFF2-40B4-BE49-F238E27FC236}">
                <a16:creationId xmlns:a16="http://schemas.microsoft.com/office/drawing/2014/main" id="{7EAF754F-3729-3135-C00C-1E1F5FA67D83}"/>
              </a:ext>
            </a:extLst>
          </p:cNvPr>
          <p:cNvSpPr/>
          <p:nvPr/>
        </p:nvSpPr>
        <p:spPr>
          <a:xfrm>
            <a:off x="278180" y="3046518"/>
            <a:ext cx="1450248" cy="764964"/>
          </a:xfrm>
          <a:prstGeom prst="wedgeRoundRectCallout">
            <a:avLst>
              <a:gd name="adj1" fmla="val -8689"/>
              <a:gd name="adj2" fmla="val -7293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 Change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Selection Layer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if required before selecting land(s).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715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649E4-6C52-6F58-25A1-1EFB41322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684AC4-DE9C-B90C-EFAE-744EAB7E3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27" y="1634247"/>
            <a:ext cx="8365787" cy="4378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3805A-A854-6697-6F9F-11A2169BD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1013097"/>
            <a:ext cx="8292628" cy="461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400" b="1">
                <a:latin typeface="Arial"/>
                <a:cs typeface="Arial"/>
              </a:rPr>
              <a:t>LANDS TAB – OPTION 1A:  IMPORT LAND FROM MAP – EDIT SELECTED LANDS </a:t>
            </a:r>
            <a:endParaRPr lang="en-CA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1216B-BBC7-0205-7464-E564370B6960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EE5D3B-2F29-2DE8-7B97-8340EAD09487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B66A932-7F20-8B2B-8337-1611F352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22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11" name="Rounded Rectangular Callout 8">
            <a:extLst>
              <a:ext uri="{FF2B5EF4-FFF2-40B4-BE49-F238E27FC236}">
                <a16:creationId xmlns:a16="http://schemas.microsoft.com/office/drawing/2014/main" id="{19260CB4-9413-9770-A4F8-78DF030EB761}"/>
              </a:ext>
            </a:extLst>
          </p:cNvPr>
          <p:cNvSpPr/>
          <p:nvPr/>
        </p:nvSpPr>
        <p:spPr>
          <a:xfrm>
            <a:off x="5600041" y="4607100"/>
            <a:ext cx="1449080" cy="616653"/>
          </a:xfrm>
          <a:prstGeom prst="wedgeRoundRectCallout">
            <a:avLst>
              <a:gd name="adj1" fmla="val 54850"/>
              <a:gd name="adj2" fmla="val -7875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 Click the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modify land icon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7F5E3F-58E3-F02B-4305-0CDF4F09C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604" y="2123291"/>
            <a:ext cx="4718517" cy="1863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13CB5C09-200F-A1CD-59F7-B3C65AA136D3}"/>
              </a:ext>
            </a:extLst>
          </p:cNvPr>
          <p:cNvSpPr/>
          <p:nvPr/>
        </p:nvSpPr>
        <p:spPr>
          <a:xfrm>
            <a:off x="517272" y="3589542"/>
            <a:ext cx="2041102" cy="807360"/>
          </a:xfrm>
          <a:prstGeom prst="wedgeRoundRectCallout">
            <a:avLst>
              <a:gd name="adj1" fmla="val -13336"/>
              <a:gd name="adj2" fmla="val 9101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the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checkbox column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select all landkeys that has missing Qualifiers and Zones.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9C2DEB54-B1AE-43E5-9D58-E6002B0CCEEF}"/>
              </a:ext>
            </a:extLst>
          </p:cNvPr>
          <p:cNvSpPr/>
          <p:nvPr/>
        </p:nvSpPr>
        <p:spPr>
          <a:xfrm>
            <a:off x="661411" y="2298760"/>
            <a:ext cx="1669193" cy="541717"/>
          </a:xfrm>
          <a:prstGeom prst="wedgeRoundRectCallout">
            <a:avLst>
              <a:gd name="adj1" fmla="val 101471"/>
              <a:gd name="adj2" fmla="val 1559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Add the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Qualifiers and Zones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59755620-DF77-F38C-0B28-B4DCA3A1CB62}"/>
              </a:ext>
            </a:extLst>
          </p:cNvPr>
          <p:cNvSpPr/>
          <p:nvPr/>
        </p:nvSpPr>
        <p:spPr>
          <a:xfrm>
            <a:off x="6579292" y="2776446"/>
            <a:ext cx="1449080" cy="616653"/>
          </a:xfrm>
          <a:prstGeom prst="wedgeRoundRectCallout">
            <a:avLst>
              <a:gd name="adj1" fmla="val -24363"/>
              <a:gd name="adj2" fmla="val 10423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apply the changes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F169CF-6733-4F4B-2D54-60A242340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634" y="5947987"/>
            <a:ext cx="2190493" cy="448199"/>
          </a:xfrm>
          <a:prstGeom prst="rect">
            <a:avLst/>
          </a:prstGeom>
        </p:spPr>
      </p:pic>
      <p:sp>
        <p:nvSpPr>
          <p:cNvPr id="19" name="Rounded Rectangular Callout 8">
            <a:extLst>
              <a:ext uri="{FF2B5EF4-FFF2-40B4-BE49-F238E27FC236}">
                <a16:creationId xmlns:a16="http://schemas.microsoft.com/office/drawing/2014/main" id="{AB8A4CF5-DE44-273C-BA70-CF6B01B2AA2A}"/>
              </a:ext>
            </a:extLst>
          </p:cNvPr>
          <p:cNvSpPr/>
          <p:nvPr/>
        </p:nvSpPr>
        <p:spPr>
          <a:xfrm>
            <a:off x="1909138" y="6066766"/>
            <a:ext cx="1298472" cy="242611"/>
          </a:xfrm>
          <a:prstGeom prst="wedgeRoundRectCallout">
            <a:avLst>
              <a:gd name="adj1" fmla="val 67784"/>
              <a:gd name="adj2" fmla="val -1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Save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77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0D8EB-77F9-FA27-937D-EA02AF3BB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3B21350-1D8F-A4B5-7B5A-8CA1689BA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86" y="1843268"/>
            <a:ext cx="8292628" cy="3218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0534B5-2355-0263-9962-6EB51517E8F5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90F210-28F5-3EC7-0DE5-607C45805D45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7137C57-C167-E640-B79D-22218620B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23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B854F18-EC42-9C8A-E82B-D0932E88F7D0}"/>
              </a:ext>
            </a:extLst>
          </p:cNvPr>
          <p:cNvSpPr txBox="1">
            <a:spLocks/>
          </p:cNvSpPr>
          <p:nvPr/>
        </p:nvSpPr>
        <p:spPr>
          <a:xfrm>
            <a:off x="425686" y="1013097"/>
            <a:ext cx="8292628" cy="4616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>
                <a:latin typeface="Arial"/>
                <a:cs typeface="Arial"/>
              </a:rPr>
              <a:t>LANDS TAB – OPTION 1A:  IMPORT LAND FROM MAP – EDIT SELECTED LANDS… continued </a:t>
            </a:r>
            <a:endParaRPr lang="en-CA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ular Callout 8">
            <a:extLst>
              <a:ext uri="{FF2B5EF4-FFF2-40B4-BE49-F238E27FC236}">
                <a16:creationId xmlns:a16="http://schemas.microsoft.com/office/drawing/2014/main" id="{87A74EA4-D176-EC60-675E-0EF8D7B22DD7}"/>
              </a:ext>
            </a:extLst>
          </p:cNvPr>
          <p:cNvSpPr/>
          <p:nvPr/>
        </p:nvSpPr>
        <p:spPr>
          <a:xfrm>
            <a:off x="3707944" y="5061609"/>
            <a:ext cx="2041102" cy="807360"/>
          </a:xfrm>
          <a:prstGeom prst="wedgeRoundRectCallout">
            <a:avLst>
              <a:gd name="adj1" fmla="val 34323"/>
              <a:gd name="adj2" fmla="val -8249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Qualifiers and Zones are now added.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64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239A9-0106-E261-41BA-0B36AA463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34AE24AF-05F0-F192-98A8-20E4D8666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6" y="1474762"/>
            <a:ext cx="8202747" cy="4737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180EB-479B-49A4-92F4-504A213B0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1013097"/>
            <a:ext cx="8292628" cy="461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400" b="1">
                <a:latin typeface="Arial"/>
                <a:cs typeface="Arial"/>
              </a:rPr>
              <a:t>LANDS TAB – OPTION 1B:  IMPORT LAND FROM MAP – SHAPE FILE UPLOAD</a:t>
            </a:r>
            <a:endParaRPr lang="en-CA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2CF46F-B0E0-48FD-1116-C03B7D803B18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E405C7-EE68-0018-830A-9ECD0515A510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F94535A-EA1F-884F-D04A-DF9CCD19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24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19" name="Rounded Rectangular Callout 8">
            <a:extLst>
              <a:ext uri="{FF2B5EF4-FFF2-40B4-BE49-F238E27FC236}">
                <a16:creationId xmlns:a16="http://schemas.microsoft.com/office/drawing/2014/main" id="{CEF673E0-BBB0-3172-FDF5-F14DBCE6BF36}"/>
              </a:ext>
            </a:extLst>
          </p:cNvPr>
          <p:cNvSpPr/>
          <p:nvPr/>
        </p:nvSpPr>
        <p:spPr>
          <a:xfrm>
            <a:off x="5208280" y="2307124"/>
            <a:ext cx="1766452" cy="461666"/>
          </a:xfrm>
          <a:prstGeom prst="wedgeRoundRectCallout">
            <a:avLst>
              <a:gd name="adj1" fmla="val -55540"/>
              <a:gd name="adj2" fmla="val 8465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Navigate to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Land Selection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F460C557-30CA-80AB-9DD7-891FC9FAD9D2}"/>
              </a:ext>
            </a:extLst>
          </p:cNvPr>
          <p:cNvSpPr/>
          <p:nvPr/>
        </p:nvSpPr>
        <p:spPr>
          <a:xfrm>
            <a:off x="4091064" y="3580122"/>
            <a:ext cx="1463430" cy="349852"/>
          </a:xfrm>
          <a:prstGeom prst="wedgeRoundRectCallout">
            <a:avLst>
              <a:gd name="adj1" fmla="val -37593"/>
              <a:gd name="adj2" fmla="val -9885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Shape file upload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EB6C8D5F-C151-B9BC-3A28-67C23075EE10}"/>
              </a:ext>
            </a:extLst>
          </p:cNvPr>
          <p:cNvSpPr/>
          <p:nvPr/>
        </p:nvSpPr>
        <p:spPr>
          <a:xfrm>
            <a:off x="515565" y="2736708"/>
            <a:ext cx="1982238" cy="1024304"/>
          </a:xfrm>
          <a:prstGeom prst="wedgeRoundRectCallout">
            <a:avLst>
              <a:gd name="adj1" fmla="val -33667"/>
              <a:gd name="adj2" fmla="val 9772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Choose Files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File Explorer opens. Browse to the location of the shape file to upload.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F81F2B4A-0328-4508-151B-DA6EE37D5126}"/>
              </a:ext>
            </a:extLst>
          </p:cNvPr>
          <p:cNvSpPr/>
          <p:nvPr/>
        </p:nvSpPr>
        <p:spPr>
          <a:xfrm>
            <a:off x="644620" y="4881497"/>
            <a:ext cx="1724127" cy="674452"/>
          </a:xfrm>
          <a:prstGeom prst="wedgeRoundRectCallout">
            <a:avLst>
              <a:gd name="adj1" fmla="val 4159"/>
              <a:gd name="adj2" fmla="val -10029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 Number of files to upload are indicated in this field.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2E61C27A-3F7B-D46C-3AAE-04A3E9CE0731}"/>
              </a:ext>
            </a:extLst>
          </p:cNvPr>
          <p:cNvSpPr/>
          <p:nvPr/>
        </p:nvSpPr>
        <p:spPr>
          <a:xfrm>
            <a:off x="3384577" y="4875254"/>
            <a:ext cx="1463431" cy="349852"/>
          </a:xfrm>
          <a:prstGeom prst="wedgeRoundRectCallout">
            <a:avLst>
              <a:gd name="adj1" fmla="val -52826"/>
              <a:gd name="adj2" fmla="val -6856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Upload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528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81F3F-DE85-859B-963B-F71921C0A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802082-705B-C7A8-3DD1-78781922F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06" y="1392961"/>
            <a:ext cx="8237508" cy="4451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9B248-2165-3FAA-E7EC-CA0D60DBF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1013097"/>
            <a:ext cx="8292628" cy="3385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400" b="1">
                <a:latin typeface="Arial"/>
                <a:cs typeface="Arial"/>
              </a:rPr>
              <a:t>LANDS TAB – OPTION 1B:  IMPORT LAND FROM MAP – SHAPE FILE UPLOAD</a:t>
            </a:r>
            <a:endParaRPr lang="en-CA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084AE3-B94E-163B-AF17-CDE152F9C260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3A35B4-90AC-46B7-C4AB-098E21E6C6AE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722D14-974A-BC7F-2CD8-CCB47C9B9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25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19" name="Rounded Rectangular Callout 8">
            <a:extLst>
              <a:ext uri="{FF2B5EF4-FFF2-40B4-BE49-F238E27FC236}">
                <a16:creationId xmlns:a16="http://schemas.microsoft.com/office/drawing/2014/main" id="{3EA38335-1D1E-7C41-D07F-F8876ED74744}"/>
              </a:ext>
            </a:extLst>
          </p:cNvPr>
          <p:cNvSpPr/>
          <p:nvPr/>
        </p:nvSpPr>
        <p:spPr>
          <a:xfrm>
            <a:off x="1004951" y="2938149"/>
            <a:ext cx="1563152" cy="826453"/>
          </a:xfrm>
          <a:prstGeom prst="wedgeRoundRectCallout">
            <a:avLst>
              <a:gd name="adj1" fmla="val -35164"/>
              <a:gd name="adj2" fmla="val -9865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Land Selection treenode list all landkeys uploaded via shape file.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07B194EE-C214-685C-8F14-C3840151E5FD}"/>
              </a:ext>
            </a:extLst>
          </p:cNvPr>
          <p:cNvSpPr/>
          <p:nvPr/>
        </p:nvSpPr>
        <p:spPr>
          <a:xfrm>
            <a:off x="6381104" y="3676669"/>
            <a:ext cx="1362113" cy="671596"/>
          </a:xfrm>
          <a:prstGeom prst="wedgeRoundRectCallout">
            <a:avLst>
              <a:gd name="adj1" fmla="val -69391"/>
              <a:gd name="adj2" fmla="val -1038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Landkeys uploaded via shape file.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8">
            <a:extLst>
              <a:ext uri="{FF2B5EF4-FFF2-40B4-BE49-F238E27FC236}">
                <a16:creationId xmlns:a16="http://schemas.microsoft.com/office/drawing/2014/main" id="{6E8855FA-D871-E988-11E5-D572F4ECA07A}"/>
              </a:ext>
            </a:extLst>
          </p:cNvPr>
          <p:cNvSpPr/>
          <p:nvPr/>
        </p:nvSpPr>
        <p:spPr>
          <a:xfrm>
            <a:off x="3469290" y="1782940"/>
            <a:ext cx="1362113" cy="671596"/>
          </a:xfrm>
          <a:prstGeom prst="wedgeRoundRectCallout">
            <a:avLst>
              <a:gd name="adj1" fmla="val -69391"/>
              <a:gd name="adj2" fmla="val -1038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 Land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C856F9-E130-3ECA-5136-8172E648E0E5}"/>
              </a:ext>
            </a:extLst>
          </p:cNvPr>
          <p:cNvSpPr txBox="1"/>
          <p:nvPr/>
        </p:nvSpPr>
        <p:spPr>
          <a:xfrm>
            <a:off x="480806" y="5957883"/>
            <a:ext cx="847903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  Once submitted, edit the lands added in ETS. Refer to Slide 27 &amp; 28, ‘Edit Selected Lands’.</a:t>
            </a:r>
          </a:p>
        </p:txBody>
      </p:sp>
    </p:spTree>
    <p:extLst>
      <p:ext uri="{BB962C8B-B14F-4D97-AF65-F5344CB8AC3E}">
        <p14:creationId xmlns:p14="http://schemas.microsoft.com/office/powerpoint/2010/main" val="2158199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35A1E-8FE5-C34A-62EF-BF00943F2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6E0BB-79E8-29E9-8DF4-3827E69E0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1250114"/>
            <a:ext cx="7594190" cy="7692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/>
                <a:cs typeface="Arial"/>
              </a:rPr>
              <a:t>LANDS TAB – OPTION 2:  IMPORT LAND LIST FROM A CSV FILE (*.csv)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CE3AEF-6D13-A557-4BC1-CDC30CD1A3CD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21007F-802F-3DE0-3727-FB2D5B85238D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0F9949C-6055-4B67-1C3E-953FC1D1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26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E66CB4-0C66-A59F-8286-69799EFD2DC8}"/>
              </a:ext>
            </a:extLst>
          </p:cNvPr>
          <p:cNvSpPr txBox="1"/>
          <p:nvPr/>
        </p:nvSpPr>
        <p:spPr>
          <a:xfrm>
            <a:off x="425686" y="1552831"/>
            <a:ext cx="525856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>
                <a:latin typeface="Arial"/>
                <a:cs typeface="Arial"/>
              </a:rPr>
              <a:t>Create a .</a:t>
            </a:r>
            <a:r>
              <a:rPr lang="en-US" sz="1200" b="1">
                <a:latin typeface="Arial"/>
                <a:cs typeface="Arial"/>
              </a:rPr>
              <a:t>csv file</a:t>
            </a:r>
            <a:r>
              <a:rPr lang="en-US" sz="1200">
                <a:latin typeface="Arial"/>
                <a:cs typeface="Arial"/>
              </a:rPr>
              <a:t>. The format must be as follows:  </a:t>
            </a:r>
            <a:r>
              <a:rPr lang="en-US" sz="1200" b="1">
                <a:latin typeface="Arial"/>
                <a:cs typeface="Arial"/>
              </a:rPr>
              <a:t>Tract, M, RGE, TWP and SEC</a:t>
            </a:r>
            <a:r>
              <a:rPr lang="en-US" sz="1200">
                <a:latin typeface="Arial"/>
                <a:cs typeface="Arial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latin typeface="Arial"/>
                <a:cs typeface="Arial"/>
              </a:rPr>
              <a:t>To import, </a:t>
            </a:r>
            <a:r>
              <a:rPr lang="en-US" sz="1200" b="1">
                <a:latin typeface="Arial"/>
                <a:cs typeface="Arial"/>
              </a:rPr>
              <a:t>navigate to the ETS request/ Lands tab</a:t>
            </a:r>
            <a:r>
              <a:rPr lang="en-US" sz="1200">
                <a:latin typeface="Arial"/>
                <a:cs typeface="Arial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latin typeface="Arial"/>
                <a:cs typeface="Arial"/>
              </a:rPr>
              <a:t>Click </a:t>
            </a:r>
            <a:r>
              <a:rPr lang="en-US" sz="1200" b="1">
                <a:latin typeface="Arial"/>
                <a:cs typeface="Arial"/>
              </a:rPr>
              <a:t>Import Land (+/-)</a:t>
            </a:r>
            <a:r>
              <a:rPr lang="en-US" sz="1200">
                <a:latin typeface="Arial"/>
                <a:cs typeface="Arial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latin typeface="Arial"/>
                <a:cs typeface="Arial"/>
              </a:rPr>
              <a:t>Click </a:t>
            </a:r>
            <a:r>
              <a:rPr lang="en-US" sz="1200" b="1">
                <a:latin typeface="Arial"/>
                <a:cs typeface="Arial"/>
              </a:rPr>
              <a:t>Choose File </a:t>
            </a:r>
            <a:r>
              <a:rPr lang="en-US" sz="1200">
                <a:latin typeface="Arial"/>
                <a:cs typeface="Arial"/>
              </a:rPr>
              <a:t>to browse the .csv file on your personal computer.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latin typeface="Arial"/>
                <a:cs typeface="Arial"/>
              </a:rPr>
              <a:t>Navigate to the </a:t>
            </a:r>
            <a:r>
              <a:rPr lang="en-US" sz="1200" b="1">
                <a:latin typeface="Arial"/>
                <a:cs typeface="Arial"/>
              </a:rPr>
              <a:t>File Explorer </a:t>
            </a:r>
            <a:r>
              <a:rPr lang="en-US" sz="1200">
                <a:latin typeface="Arial"/>
                <a:cs typeface="Arial"/>
              </a:rPr>
              <a:t>and select the </a:t>
            </a:r>
            <a:r>
              <a:rPr lang="en-US" sz="1200" b="1">
                <a:latin typeface="Arial"/>
                <a:cs typeface="Arial"/>
              </a:rPr>
              <a:t>.csv file </a:t>
            </a:r>
            <a:r>
              <a:rPr lang="en-US" sz="1200">
                <a:latin typeface="Arial"/>
                <a:cs typeface="Arial"/>
              </a:rPr>
              <a:t>and click </a:t>
            </a:r>
            <a:r>
              <a:rPr lang="en-US" sz="1200" b="1">
                <a:latin typeface="Arial"/>
                <a:cs typeface="Arial"/>
              </a:rPr>
              <a:t>Open</a:t>
            </a:r>
            <a:r>
              <a:rPr lang="en-US" sz="1200">
                <a:latin typeface="Arial"/>
                <a:cs typeface="Arial"/>
              </a:rPr>
              <a:t>. The file is now chosen.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latin typeface="Arial"/>
                <a:cs typeface="Arial"/>
              </a:rPr>
              <a:t>Click </a:t>
            </a:r>
            <a:r>
              <a:rPr lang="en-US" sz="1200" b="1">
                <a:latin typeface="Arial"/>
                <a:cs typeface="Arial"/>
              </a:rPr>
              <a:t>Import</a:t>
            </a:r>
            <a:r>
              <a:rPr lang="en-US" sz="1200">
                <a:latin typeface="Arial"/>
                <a:cs typeface="Arial"/>
              </a:rPr>
              <a:t> to add the lands into the grid.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52DE3A4-35F5-E12F-EA2B-911CD8309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251" y="1840574"/>
            <a:ext cx="2667897" cy="1142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43243B-531A-4E85-AD31-D60BC14D4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902" y="3207302"/>
            <a:ext cx="7117237" cy="3176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ounded Rectangular Callout 8">
            <a:extLst>
              <a:ext uri="{FF2B5EF4-FFF2-40B4-BE49-F238E27FC236}">
                <a16:creationId xmlns:a16="http://schemas.microsoft.com/office/drawing/2014/main" id="{A5ECEE20-53E7-8051-1898-E11D94F1DB16}"/>
              </a:ext>
            </a:extLst>
          </p:cNvPr>
          <p:cNvSpPr/>
          <p:nvPr/>
        </p:nvSpPr>
        <p:spPr>
          <a:xfrm>
            <a:off x="5167110" y="1892116"/>
            <a:ext cx="369737" cy="254397"/>
          </a:xfrm>
          <a:prstGeom prst="wedgeRoundRectCallout">
            <a:avLst>
              <a:gd name="adj1" fmla="val 94157"/>
              <a:gd name="adj2" fmla="val 4969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ular Callout 8">
            <a:extLst>
              <a:ext uri="{FF2B5EF4-FFF2-40B4-BE49-F238E27FC236}">
                <a16:creationId xmlns:a16="http://schemas.microsoft.com/office/drawing/2014/main" id="{F6F09A71-D320-368E-669A-1EFCE5A53FBB}"/>
              </a:ext>
            </a:extLst>
          </p:cNvPr>
          <p:cNvSpPr/>
          <p:nvPr/>
        </p:nvSpPr>
        <p:spPr>
          <a:xfrm>
            <a:off x="3956851" y="3677303"/>
            <a:ext cx="369737" cy="254397"/>
          </a:xfrm>
          <a:prstGeom prst="wedgeRoundRectCallout">
            <a:avLst>
              <a:gd name="adj1" fmla="val -91963"/>
              <a:gd name="adj2" fmla="val 9415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ular Callout 8">
            <a:extLst>
              <a:ext uri="{FF2B5EF4-FFF2-40B4-BE49-F238E27FC236}">
                <a16:creationId xmlns:a16="http://schemas.microsoft.com/office/drawing/2014/main" id="{AA680D77-C5E6-B62B-6927-E0553573E82B}"/>
              </a:ext>
            </a:extLst>
          </p:cNvPr>
          <p:cNvSpPr/>
          <p:nvPr/>
        </p:nvSpPr>
        <p:spPr>
          <a:xfrm>
            <a:off x="2156331" y="4157068"/>
            <a:ext cx="369737" cy="254397"/>
          </a:xfrm>
          <a:prstGeom prst="wedgeRoundRectCallout">
            <a:avLst>
              <a:gd name="adj1" fmla="val -91963"/>
              <a:gd name="adj2" fmla="val 9415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ular Callout 8">
            <a:extLst>
              <a:ext uri="{FF2B5EF4-FFF2-40B4-BE49-F238E27FC236}">
                <a16:creationId xmlns:a16="http://schemas.microsoft.com/office/drawing/2014/main" id="{9E33E09E-8E53-41DB-BA12-9B56CA804C7A}"/>
              </a:ext>
            </a:extLst>
          </p:cNvPr>
          <p:cNvSpPr/>
          <p:nvPr/>
        </p:nvSpPr>
        <p:spPr>
          <a:xfrm>
            <a:off x="1130902" y="4668395"/>
            <a:ext cx="369737" cy="254397"/>
          </a:xfrm>
          <a:prstGeom prst="wedgeRoundRectCallout">
            <a:avLst>
              <a:gd name="adj1" fmla="val 129852"/>
              <a:gd name="adj2" fmla="val 1634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ular Callout 8">
            <a:extLst>
              <a:ext uri="{FF2B5EF4-FFF2-40B4-BE49-F238E27FC236}">
                <a16:creationId xmlns:a16="http://schemas.microsoft.com/office/drawing/2014/main" id="{7EE6B563-4514-F732-0550-46B24598DFD0}"/>
              </a:ext>
            </a:extLst>
          </p:cNvPr>
          <p:cNvSpPr/>
          <p:nvPr/>
        </p:nvSpPr>
        <p:spPr>
          <a:xfrm>
            <a:off x="3159105" y="4795593"/>
            <a:ext cx="369737" cy="254397"/>
          </a:xfrm>
          <a:prstGeom prst="wedgeRoundRectCallout">
            <a:avLst>
              <a:gd name="adj1" fmla="val -109810"/>
              <a:gd name="adj2" fmla="val -3183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ular Callout 8">
            <a:extLst>
              <a:ext uri="{FF2B5EF4-FFF2-40B4-BE49-F238E27FC236}">
                <a16:creationId xmlns:a16="http://schemas.microsoft.com/office/drawing/2014/main" id="{34D8A31B-3D98-05DD-B60A-3A86B43E1B04}"/>
              </a:ext>
            </a:extLst>
          </p:cNvPr>
          <p:cNvSpPr/>
          <p:nvPr/>
        </p:nvSpPr>
        <p:spPr>
          <a:xfrm>
            <a:off x="6082985" y="4541196"/>
            <a:ext cx="369737" cy="254397"/>
          </a:xfrm>
          <a:prstGeom prst="wedgeRoundRectCallout">
            <a:avLst>
              <a:gd name="adj1" fmla="val 99257"/>
              <a:gd name="adj2" fmla="val 4227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ular Callout 8">
            <a:extLst>
              <a:ext uri="{FF2B5EF4-FFF2-40B4-BE49-F238E27FC236}">
                <a16:creationId xmlns:a16="http://schemas.microsoft.com/office/drawing/2014/main" id="{B3DBAA69-AD99-BADC-F9E3-A61B681AE14F}"/>
              </a:ext>
            </a:extLst>
          </p:cNvPr>
          <p:cNvSpPr/>
          <p:nvPr/>
        </p:nvSpPr>
        <p:spPr>
          <a:xfrm>
            <a:off x="4387131" y="5480687"/>
            <a:ext cx="369737" cy="254397"/>
          </a:xfrm>
          <a:prstGeom prst="wedgeRoundRectCallout">
            <a:avLst>
              <a:gd name="adj1" fmla="val -99612"/>
              <a:gd name="adj2" fmla="val -589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075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B53CD-3EF7-AAB1-57BC-DA9FE5E7F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6DE7E-D7C5-276C-0F34-9514D6D48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1013097"/>
            <a:ext cx="8292628" cy="461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400" b="1">
                <a:latin typeface="Arial"/>
                <a:cs typeface="Arial"/>
              </a:rPr>
              <a:t>LANDS TAB – OPTION 2:  IMPORT LAND LIST FROM A CSV FILE (*.csv)… continued</a:t>
            </a:r>
            <a:endParaRPr lang="en-CA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86EE23-8EBC-DBD1-67D1-090C73EA7BCD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FA8AFC-DA57-D912-EA95-FE923FD9D4BB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18B784D-6985-ED65-AD4B-07B7FF225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27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2E3D68-D55D-2B2D-B219-1ADF50A0F26A}"/>
              </a:ext>
            </a:extLst>
          </p:cNvPr>
          <p:cNvSpPr txBox="1"/>
          <p:nvPr/>
        </p:nvSpPr>
        <p:spPr>
          <a:xfrm>
            <a:off x="425686" y="1358842"/>
            <a:ext cx="847903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>
                <a:latin typeface="Arial"/>
                <a:cs typeface="Arial"/>
              </a:rPr>
              <a:t>Lands are now added into the grid. </a:t>
            </a:r>
            <a:r>
              <a:rPr lang="en-US" sz="1200" b="1">
                <a:latin typeface="Arial"/>
                <a:cs typeface="Arial"/>
              </a:rPr>
              <a:t>Qualifiers are required</a:t>
            </a:r>
            <a:r>
              <a:rPr lang="en-US" sz="1200">
                <a:latin typeface="Arial"/>
                <a:cs typeface="Arial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latin typeface="Arial"/>
                <a:cs typeface="Arial"/>
              </a:rPr>
              <a:t>Select all landkeys. </a:t>
            </a:r>
            <a:r>
              <a:rPr lang="en-US" sz="1200" b="1">
                <a:latin typeface="Arial"/>
                <a:cs typeface="Arial"/>
              </a:rPr>
              <a:t>Checkmark all</a:t>
            </a:r>
            <a:r>
              <a:rPr lang="en-US" sz="1200">
                <a:latin typeface="Arial"/>
                <a:cs typeface="Arial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latin typeface="Arial"/>
                <a:cs typeface="Arial"/>
              </a:rPr>
              <a:t>Click the </a:t>
            </a:r>
            <a:r>
              <a:rPr lang="en-US" sz="1200" b="1">
                <a:latin typeface="Arial"/>
                <a:cs typeface="Arial"/>
              </a:rPr>
              <a:t>modify landkey icon</a:t>
            </a:r>
            <a:r>
              <a:rPr lang="en-US" sz="1200">
                <a:latin typeface="Arial"/>
                <a:cs typeface="Arial"/>
              </a:rPr>
              <a:t>. Edit Selected Land box appears.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latin typeface="Arial"/>
                <a:cs typeface="Arial"/>
              </a:rPr>
              <a:t>“Edit Selected Land’ box appears. Add the </a:t>
            </a:r>
            <a:r>
              <a:rPr lang="en-US" sz="1200" b="1">
                <a:latin typeface="Arial"/>
                <a:cs typeface="Arial"/>
              </a:rPr>
              <a:t>Qualifiers and Zones</a:t>
            </a:r>
            <a:r>
              <a:rPr lang="en-US" sz="1200">
                <a:latin typeface="Arial"/>
                <a:cs typeface="Arial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latin typeface="Arial"/>
                <a:cs typeface="Arial"/>
              </a:rPr>
              <a:t>Click </a:t>
            </a:r>
            <a:r>
              <a:rPr lang="en-US" sz="1200" b="1">
                <a:latin typeface="Arial"/>
                <a:cs typeface="Arial"/>
              </a:rPr>
              <a:t>OK</a:t>
            </a:r>
            <a:r>
              <a:rPr lang="en-US" sz="1200">
                <a:latin typeface="Arial"/>
                <a:cs typeface="Arial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sz="120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66BC9-1FE1-48F9-F860-BF4D541A9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57" y="2377190"/>
            <a:ext cx="8083685" cy="3898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522394-0910-3D93-AA15-CCBB05332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587" y="3510449"/>
            <a:ext cx="4146804" cy="1632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BC307F62-AD7B-6552-78C2-3E672DB45E1A}"/>
              </a:ext>
            </a:extLst>
          </p:cNvPr>
          <p:cNvSpPr/>
          <p:nvPr/>
        </p:nvSpPr>
        <p:spPr>
          <a:xfrm>
            <a:off x="5565944" y="5499158"/>
            <a:ext cx="369737" cy="254397"/>
          </a:xfrm>
          <a:prstGeom prst="wedgeRoundRectCallout">
            <a:avLst>
              <a:gd name="adj1" fmla="val 57324"/>
              <a:gd name="adj2" fmla="val -7267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8">
            <a:extLst>
              <a:ext uri="{FF2B5EF4-FFF2-40B4-BE49-F238E27FC236}">
                <a16:creationId xmlns:a16="http://schemas.microsoft.com/office/drawing/2014/main" id="{2556278D-88AB-EDBD-2343-2FC819F3649F}"/>
              </a:ext>
            </a:extLst>
          </p:cNvPr>
          <p:cNvSpPr/>
          <p:nvPr/>
        </p:nvSpPr>
        <p:spPr>
          <a:xfrm>
            <a:off x="770208" y="5244761"/>
            <a:ext cx="369737" cy="254397"/>
          </a:xfrm>
          <a:prstGeom prst="wedgeRoundRectCallout">
            <a:avLst>
              <a:gd name="adj1" fmla="val 94157"/>
              <a:gd name="adj2" fmla="val 4969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BAC400D4-5323-5C2E-1850-9657B7619211}"/>
              </a:ext>
            </a:extLst>
          </p:cNvPr>
          <p:cNvSpPr/>
          <p:nvPr/>
        </p:nvSpPr>
        <p:spPr>
          <a:xfrm>
            <a:off x="7305248" y="4548962"/>
            <a:ext cx="369737" cy="254397"/>
          </a:xfrm>
          <a:prstGeom prst="wedgeRoundRectCallout">
            <a:avLst>
              <a:gd name="adj1" fmla="val -13713"/>
              <a:gd name="adj2" fmla="val 11851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0B376F78-0B55-EE0E-E815-BF2333D57867}"/>
              </a:ext>
            </a:extLst>
          </p:cNvPr>
          <p:cNvSpPr/>
          <p:nvPr/>
        </p:nvSpPr>
        <p:spPr>
          <a:xfrm>
            <a:off x="3824693" y="3153879"/>
            <a:ext cx="369737" cy="254397"/>
          </a:xfrm>
          <a:prstGeom prst="wedgeRoundRectCallout">
            <a:avLst>
              <a:gd name="adj1" fmla="val -558"/>
              <a:gd name="adj2" fmla="val 17587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C9738E7B-4607-99FA-9099-42CAD0E8E39E}"/>
              </a:ext>
            </a:extLst>
          </p:cNvPr>
          <p:cNvSpPr/>
          <p:nvPr/>
        </p:nvSpPr>
        <p:spPr>
          <a:xfrm>
            <a:off x="5565944" y="4548961"/>
            <a:ext cx="369737" cy="254397"/>
          </a:xfrm>
          <a:prstGeom prst="wedgeRoundRectCallout">
            <a:avLst>
              <a:gd name="adj1" fmla="val 94157"/>
              <a:gd name="adj2" fmla="val 8792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65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5DFD0-6C39-C730-B1C4-6E1DD09A4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90611-EAFF-1D68-B78F-8071AF042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1013097"/>
            <a:ext cx="8292628" cy="461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400" b="1">
                <a:latin typeface="Arial"/>
                <a:cs typeface="Arial"/>
              </a:rPr>
              <a:t>LANDS TAB – OPTION 2:  IMPORT LAND LIST FROM A CSV FILE (*.csv)… continued</a:t>
            </a:r>
            <a:endParaRPr lang="en-CA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3221E8-5612-DBDA-F37C-0140409F817B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246575-D2A7-F161-4861-D17172331DD1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A088A0D-B394-234E-B940-C7A86A9FF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28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482B58-4681-ECB9-80D8-05B5A9E49161}"/>
              </a:ext>
            </a:extLst>
          </p:cNvPr>
          <p:cNvSpPr txBox="1"/>
          <p:nvPr/>
        </p:nvSpPr>
        <p:spPr>
          <a:xfrm>
            <a:off x="425686" y="1358842"/>
            <a:ext cx="847903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>
                <a:latin typeface="Arial"/>
                <a:cs typeface="Arial"/>
              </a:rPr>
              <a:t>Lands are now modified.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latin typeface="Arial"/>
                <a:cs typeface="Arial"/>
              </a:rPr>
              <a:t>Click Save to save the changes.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latin typeface="Arial"/>
                <a:cs typeface="Arial"/>
              </a:rPr>
              <a:t>Click OK on the save prompt box.</a:t>
            </a:r>
          </a:p>
          <a:p>
            <a:pPr marL="228600" indent="-228600">
              <a:buFont typeface="+mj-lt"/>
              <a:buAutoNum type="arabicPeriod"/>
            </a:pPr>
            <a:endParaRPr lang="en-US" sz="1200">
              <a:latin typeface="Arial"/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58F5D4-8FE9-9347-2582-717FCE5D7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84" y="2481789"/>
            <a:ext cx="8479032" cy="3336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6937A7-AA7D-196B-E780-F667D73AB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192" y="2849522"/>
            <a:ext cx="3292018" cy="1242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AE530C78-F255-7410-6D7F-E06B73CE71B9}"/>
              </a:ext>
            </a:extLst>
          </p:cNvPr>
          <p:cNvSpPr/>
          <p:nvPr/>
        </p:nvSpPr>
        <p:spPr>
          <a:xfrm>
            <a:off x="4480333" y="5098691"/>
            <a:ext cx="369737" cy="254397"/>
          </a:xfrm>
          <a:prstGeom prst="wedgeRoundRectCallout">
            <a:avLst>
              <a:gd name="adj1" fmla="val 57324"/>
              <a:gd name="adj2" fmla="val -7267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ular Callout 8">
            <a:extLst>
              <a:ext uri="{FF2B5EF4-FFF2-40B4-BE49-F238E27FC236}">
                <a16:creationId xmlns:a16="http://schemas.microsoft.com/office/drawing/2014/main" id="{E5DCED66-952C-BC13-33E0-CE08F7B5BEF5}"/>
              </a:ext>
            </a:extLst>
          </p:cNvPr>
          <p:cNvSpPr/>
          <p:nvPr/>
        </p:nvSpPr>
        <p:spPr>
          <a:xfrm>
            <a:off x="3455686" y="5855443"/>
            <a:ext cx="369737" cy="254397"/>
          </a:xfrm>
          <a:prstGeom prst="wedgeRoundRectCallout">
            <a:avLst>
              <a:gd name="adj1" fmla="val 57324"/>
              <a:gd name="adj2" fmla="val -7267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ular Callout 8">
            <a:extLst>
              <a:ext uri="{FF2B5EF4-FFF2-40B4-BE49-F238E27FC236}">
                <a16:creationId xmlns:a16="http://schemas.microsoft.com/office/drawing/2014/main" id="{D4D8B636-3E2E-8B06-3E8D-5D97D59839A6}"/>
              </a:ext>
            </a:extLst>
          </p:cNvPr>
          <p:cNvSpPr/>
          <p:nvPr/>
        </p:nvSpPr>
        <p:spPr>
          <a:xfrm>
            <a:off x="5487779" y="3343394"/>
            <a:ext cx="369737" cy="254397"/>
          </a:xfrm>
          <a:prstGeom prst="wedgeRoundRectCallout">
            <a:avLst>
              <a:gd name="adj1" fmla="val 75741"/>
              <a:gd name="adj2" fmla="val 12234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238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86" y="1250114"/>
            <a:ext cx="7594190" cy="7692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/>
                <a:cs typeface="Arial"/>
              </a:rPr>
              <a:t>LANDS TAB – OPTION 3:  ADD LAND (+/-)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29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947738-B29C-4956-DD1C-EC896CB34B42}"/>
              </a:ext>
            </a:extLst>
          </p:cNvPr>
          <p:cNvSpPr txBox="1"/>
          <p:nvPr/>
        </p:nvSpPr>
        <p:spPr>
          <a:xfrm>
            <a:off x="425686" y="1552831"/>
            <a:ext cx="847903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Use this option if prefer to enter lands one landkey at a time.</a:t>
            </a:r>
          </a:p>
          <a:p>
            <a:endParaRPr lang="en-US" sz="120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 sz="1200">
                <a:latin typeface="Arial"/>
                <a:cs typeface="Arial"/>
              </a:rPr>
              <a:t>Click </a:t>
            </a:r>
            <a:r>
              <a:rPr lang="en-US" sz="1200" b="1">
                <a:latin typeface="Arial"/>
                <a:cs typeface="Arial"/>
              </a:rPr>
              <a:t>Add Land (+/-)</a:t>
            </a:r>
            <a:r>
              <a:rPr lang="en-US" sz="1200">
                <a:latin typeface="Arial"/>
                <a:cs typeface="Arial"/>
              </a:rPr>
              <a:t>. The screen below appears.</a:t>
            </a:r>
          </a:p>
          <a:p>
            <a:pPr marL="342900" indent="-342900">
              <a:buAutoNum type="arabicPeriod"/>
            </a:pPr>
            <a:r>
              <a:rPr lang="en-US" sz="1200">
                <a:latin typeface="Arial"/>
                <a:cs typeface="Arial"/>
              </a:rPr>
              <a:t>Input the required information (flagged with asterisk and outlined in red)</a:t>
            </a:r>
          </a:p>
          <a:p>
            <a:pPr marL="342900" indent="-342900">
              <a:buAutoNum type="arabicPeriod"/>
            </a:pPr>
            <a:r>
              <a:rPr lang="en-US" sz="1200">
                <a:latin typeface="Arial"/>
                <a:cs typeface="Arial"/>
              </a:rPr>
              <a:t>Click </a:t>
            </a:r>
            <a:r>
              <a:rPr lang="en-US" sz="1200" b="1">
                <a:latin typeface="Arial"/>
                <a:cs typeface="Arial"/>
              </a:rPr>
              <a:t>Add Land </a:t>
            </a:r>
            <a:r>
              <a:rPr lang="en-US" sz="1200">
                <a:latin typeface="Arial"/>
                <a:cs typeface="Arial"/>
              </a:rPr>
              <a:t>to add the land into the grid.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0B84FA-3D57-0A32-555A-C5F93D193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62" y="2568494"/>
            <a:ext cx="8019876" cy="3543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7ED94EE5-92EB-A62A-BA71-0C40607744C2}"/>
              </a:ext>
            </a:extLst>
          </p:cNvPr>
          <p:cNvSpPr/>
          <p:nvPr/>
        </p:nvSpPr>
        <p:spPr>
          <a:xfrm>
            <a:off x="1543589" y="3769953"/>
            <a:ext cx="369737" cy="254397"/>
          </a:xfrm>
          <a:prstGeom prst="wedgeRoundRectCallout">
            <a:avLst>
              <a:gd name="adj1" fmla="val -91963"/>
              <a:gd name="adj2" fmla="val 9415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0519CB96-8152-6ED7-85DD-7EF3AC1D7CEF}"/>
              </a:ext>
            </a:extLst>
          </p:cNvPr>
          <p:cNvSpPr/>
          <p:nvPr/>
        </p:nvSpPr>
        <p:spPr>
          <a:xfrm>
            <a:off x="4125469" y="4301608"/>
            <a:ext cx="369738" cy="363638"/>
          </a:xfrm>
          <a:prstGeom prst="wedgeRoundRectCallout">
            <a:avLst>
              <a:gd name="adj1" fmla="val -18025"/>
              <a:gd name="adj2" fmla="val 4969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791F51B2-D1B2-8A83-3A7A-662F10829A7A}"/>
              </a:ext>
            </a:extLst>
          </p:cNvPr>
          <p:cNvSpPr/>
          <p:nvPr/>
        </p:nvSpPr>
        <p:spPr>
          <a:xfrm>
            <a:off x="3542071" y="5751950"/>
            <a:ext cx="369737" cy="254397"/>
          </a:xfrm>
          <a:prstGeom prst="wedgeRoundRectCallout">
            <a:avLst>
              <a:gd name="adj1" fmla="val 104356"/>
              <a:gd name="adj2" fmla="val 3486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1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427689" y="1265954"/>
            <a:ext cx="1996730" cy="3182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7" name="Rectangle 6"/>
          <p:cNvSpPr/>
          <p:nvPr/>
        </p:nvSpPr>
        <p:spPr>
          <a:xfrm>
            <a:off x="2944537" y="59904"/>
            <a:ext cx="5960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DB1451-3C1C-7AB3-FAFF-6B42A619267D}"/>
              </a:ext>
            </a:extLst>
          </p:cNvPr>
          <p:cNvSpPr txBox="1"/>
          <p:nvPr/>
        </p:nvSpPr>
        <p:spPr>
          <a:xfrm>
            <a:off x="427689" y="1820410"/>
            <a:ext cx="8414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Proponents are required to provide information on the proposed activity and the requested lands and sequestration formation (the Location), which may include saline aquifers and/or depleted reservoirs. They will also be required to identify and address overlapping interests and activities in the Location. Ultimately, this process will facilitate the granting of two agreements, namely:</a:t>
            </a: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a Pore Space Lease (PSL) that grants the right to the pore space, 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a Pore Space Unit Agreement (PSUA) that addresses the varying interests and activities within the Location, including Crown interests</a:t>
            </a:r>
            <a:endParaRPr lang="en-CA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factory with pipes and pipes&#10;&#10;AI-generated content may be incorrect.">
            <a:extLst>
              <a:ext uri="{FF2B5EF4-FFF2-40B4-BE49-F238E27FC236}">
                <a16:creationId xmlns:a16="http://schemas.microsoft.com/office/drawing/2014/main" id="{C060930E-8082-4788-BB51-ABCEA6F890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29" y="3582510"/>
            <a:ext cx="4622321" cy="271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2934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7C1D3-DBFF-9BF5-B48D-EA2488075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84C3-8619-CF84-7380-0C75EC6A3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1250115"/>
            <a:ext cx="7594190" cy="461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/>
                <a:cs typeface="Arial"/>
              </a:rPr>
              <a:t>LANDS TAB – OPTION 3:  ADD LAND (+/-) …continued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223AE6-BB3C-39F9-A795-ACBE1AD5FC8F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3F28C6-5C9E-2988-56B0-E2543A2B215B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DA0A6EF-E3B0-8BE1-C653-BC510515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30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0813DB-3A49-CBB4-AB97-989C75934E68}"/>
              </a:ext>
            </a:extLst>
          </p:cNvPr>
          <p:cNvSpPr txBox="1"/>
          <p:nvPr/>
        </p:nvSpPr>
        <p:spPr>
          <a:xfrm>
            <a:off x="425686" y="1552831"/>
            <a:ext cx="847903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Required information inputted and added into the land grid. Repeat previous steps to add remaining lands.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E67198-D0AF-B6B4-1D60-02B5E6A5B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59" y="1966865"/>
            <a:ext cx="6617866" cy="2924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B0A36F-C25F-A166-5F1B-BCE741F6A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559" y="4894502"/>
            <a:ext cx="6617866" cy="1426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96DCDA67-5677-196D-B9DA-A406D69459B7}"/>
              </a:ext>
            </a:extLst>
          </p:cNvPr>
          <p:cNvSpPr/>
          <p:nvPr/>
        </p:nvSpPr>
        <p:spPr>
          <a:xfrm>
            <a:off x="2884602" y="5938118"/>
            <a:ext cx="1084083" cy="254397"/>
          </a:xfrm>
          <a:prstGeom prst="wedgeRoundRectCallout">
            <a:avLst>
              <a:gd name="adj1" fmla="val 54124"/>
              <a:gd name="adj2" fmla="val 7562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Save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651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5EC74-8890-EAD2-9787-922B32EBD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94B49-743B-836F-9C1E-08C0759C2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1250115"/>
            <a:ext cx="8292628" cy="461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400" b="1">
                <a:latin typeface="Arial"/>
                <a:cs typeface="Arial"/>
              </a:rPr>
              <a:t>VALIDATION ERRORS – ERRORS IN LAND GRID</a:t>
            </a:r>
            <a:endParaRPr lang="en-CA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2F1FC1-34CC-7AAC-8F73-4975B1758FEB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3AF47D-7FD7-B9E4-C4EB-CD1473ACD658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435AC86-42EE-A028-16FC-C3C896B4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31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0FC7A7-3F3D-9D69-14A7-46765051A482}"/>
              </a:ext>
            </a:extLst>
          </p:cNvPr>
          <p:cNvSpPr txBox="1"/>
          <p:nvPr/>
        </p:nvSpPr>
        <p:spPr>
          <a:xfrm>
            <a:off x="425686" y="1552831"/>
            <a:ext cx="847903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Any validation errors are displayed at the top of the application in red. These require attention before proceeding to the next step of the application.</a:t>
            </a:r>
          </a:p>
          <a:p>
            <a:endParaRPr lang="en-US" sz="1200">
              <a:latin typeface="Arial"/>
              <a:cs typeface="Arial"/>
            </a:endParaRPr>
          </a:p>
          <a:p>
            <a:r>
              <a:rPr lang="en-US" sz="1200" i="1">
                <a:latin typeface="Arial"/>
                <a:cs typeface="Arial"/>
              </a:rPr>
              <a:t>Validation error:  One or more Qualifier fields are empty</a:t>
            </a:r>
          </a:p>
          <a:p>
            <a:r>
              <a:rPr lang="en-US" sz="1200" i="1">
                <a:latin typeface="Arial"/>
                <a:cs typeface="Arial"/>
              </a:rPr>
              <a:t>Refer to Slide 22 &amp; 23, ‘Edit Selected Lands’.</a:t>
            </a:r>
          </a:p>
          <a:p>
            <a:endParaRPr lang="en-US" sz="1200">
              <a:latin typeface="Arial"/>
              <a:cs typeface="Arial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60CB801-872F-9FD6-5EBD-F98A5C9E8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30" y="2612320"/>
            <a:ext cx="7732889" cy="3665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6412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074F4-29A7-DD1F-1923-23986D85E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8C971-B117-703E-5084-23F20FE98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1250115"/>
            <a:ext cx="7594190" cy="461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/>
                <a:cs typeface="Arial"/>
              </a:rPr>
              <a:t>APPLICATION SUMMARY REPORT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408831-807A-B5DB-95B7-C3B1DA281648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08A66F-F3C1-7DD4-43DB-D3B8AFFB6803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4EAECFB-F7C6-DB02-53B4-90BBA1B9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32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367359-23B9-496B-3D5E-AAD6DBC67582}"/>
              </a:ext>
            </a:extLst>
          </p:cNvPr>
          <p:cNvSpPr txBox="1"/>
          <p:nvPr/>
        </p:nvSpPr>
        <p:spPr>
          <a:xfrm>
            <a:off x="425686" y="1601944"/>
            <a:ext cx="847903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The Original PDF Document link is the application summary report. It contains all data entered on the application.</a:t>
            </a:r>
          </a:p>
          <a:p>
            <a:r>
              <a:rPr lang="en-US" sz="1200">
                <a:latin typeface="Arial"/>
                <a:cs typeface="Arial"/>
              </a:rPr>
              <a:t>This tool is useful to review the entire application before clicking Submit.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9D902C-C3A7-24EC-093D-D34CE96E9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15" y="2063609"/>
            <a:ext cx="5486032" cy="423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FC48EE0-1AB8-78D9-444F-5A55022C9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362" y="2686886"/>
            <a:ext cx="3082565" cy="2789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C6B92E4C-23F8-937D-2136-6E5C42BA67A6}"/>
              </a:ext>
            </a:extLst>
          </p:cNvPr>
          <p:cNvSpPr/>
          <p:nvPr/>
        </p:nvSpPr>
        <p:spPr>
          <a:xfrm>
            <a:off x="5921147" y="3380071"/>
            <a:ext cx="1770640" cy="640278"/>
          </a:xfrm>
          <a:prstGeom prst="wedgeRoundRectCallout">
            <a:avLst>
              <a:gd name="adj1" fmla="val 59980"/>
              <a:gd name="adj2" fmla="val -2154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Original PDF Document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generate the report.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729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1DB9C-A671-EE46-BA0F-FEB227F55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1121E-ACE4-CDA1-02E0-D3A539E08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1019281"/>
            <a:ext cx="8292628" cy="461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/>
                <a:cs typeface="Arial"/>
              </a:rPr>
              <a:t>SUBMIT APPLICATION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4CA851-7041-D5E9-5821-E15C18D34ED9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4C13F5-109F-B6CC-5EDF-5A6056B01C6D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3FA7A62-A933-59DC-6F42-59CC099ED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33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702BF-B250-4837-9B86-D73B43C4629B}"/>
              </a:ext>
            </a:extLst>
          </p:cNvPr>
          <p:cNvSpPr txBox="1"/>
          <p:nvPr/>
        </p:nvSpPr>
        <p:spPr>
          <a:xfrm>
            <a:off x="425686" y="1282451"/>
            <a:ext cx="807628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Once all pertinent information has been entered, submit the Pore Space Lease Application. </a:t>
            </a:r>
          </a:p>
          <a:p>
            <a:r>
              <a:rPr lang="en-US" sz="1200">
                <a:latin typeface="Arial"/>
                <a:cs typeface="Arial"/>
              </a:rPr>
              <a:t>The system performs validation check to ensure all mandatory data has been provided. </a:t>
            </a:r>
          </a:p>
          <a:p>
            <a:r>
              <a:rPr lang="en-US" sz="1200">
                <a:latin typeface="Arial"/>
                <a:cs typeface="Arial"/>
              </a:rPr>
              <a:t>Upon successful submission, the status is updated to </a:t>
            </a:r>
            <a:r>
              <a:rPr lang="en-US" sz="1200" b="1">
                <a:latin typeface="Arial"/>
                <a:cs typeface="Arial"/>
              </a:rPr>
              <a:t>Submitted</a:t>
            </a:r>
            <a:r>
              <a:rPr lang="en-US" sz="1200">
                <a:latin typeface="Arial"/>
                <a:cs typeface="Arial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F51159-60DB-C5A4-C49C-C56158D87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29" y="1952708"/>
            <a:ext cx="7920645" cy="407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B47674-5366-FDF5-84BF-AA33EBE6B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615" y="3090292"/>
            <a:ext cx="1441969" cy="9394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330E61-1989-37DD-7996-836DA6586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045" y="2348733"/>
            <a:ext cx="3225742" cy="1219488"/>
          </a:xfrm>
          <a:prstGeom prst="rect">
            <a:avLst/>
          </a:prstGeom>
        </p:spPr>
      </p:pic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126CF8D0-4B88-72E6-3A1A-61997DC4AE22}"/>
              </a:ext>
            </a:extLst>
          </p:cNvPr>
          <p:cNvSpPr/>
          <p:nvPr/>
        </p:nvSpPr>
        <p:spPr>
          <a:xfrm>
            <a:off x="3079018" y="5040419"/>
            <a:ext cx="1384812" cy="357145"/>
          </a:xfrm>
          <a:prstGeom prst="wedgeRoundRectCallout">
            <a:avLst>
              <a:gd name="adj1" fmla="val 43704"/>
              <a:gd name="adj2" fmla="val 12580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 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8481FF7F-0AE0-B216-66C9-495807997E4F}"/>
              </a:ext>
            </a:extLst>
          </p:cNvPr>
          <p:cNvSpPr/>
          <p:nvPr/>
        </p:nvSpPr>
        <p:spPr>
          <a:xfrm>
            <a:off x="6069727" y="4338350"/>
            <a:ext cx="1384812" cy="357145"/>
          </a:xfrm>
          <a:prstGeom prst="wedgeRoundRectCallout">
            <a:avLst>
              <a:gd name="adj1" fmla="val -69391"/>
              <a:gd name="adj2" fmla="val 2230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 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ular Callout 8">
            <a:extLst>
              <a:ext uri="{FF2B5EF4-FFF2-40B4-BE49-F238E27FC236}">
                <a16:creationId xmlns:a16="http://schemas.microsoft.com/office/drawing/2014/main" id="{82022A0E-5DB8-DD13-752A-D9A60BC40A76}"/>
              </a:ext>
            </a:extLst>
          </p:cNvPr>
          <p:cNvSpPr/>
          <p:nvPr/>
        </p:nvSpPr>
        <p:spPr>
          <a:xfrm>
            <a:off x="4472704" y="2601332"/>
            <a:ext cx="1153083" cy="357145"/>
          </a:xfrm>
          <a:prstGeom prst="wedgeRoundRectCallout">
            <a:avLst>
              <a:gd name="adj1" fmla="val 19189"/>
              <a:gd name="adj2" fmla="val 11491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369403-77A2-0E5A-465A-05ED2ADAAE95}"/>
              </a:ext>
            </a:extLst>
          </p:cNvPr>
          <p:cNvSpPr txBox="1"/>
          <p:nvPr/>
        </p:nvSpPr>
        <p:spPr>
          <a:xfrm>
            <a:off x="434560" y="6030183"/>
            <a:ext cx="807628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>
                <a:latin typeface="Arial"/>
                <a:cs typeface="Arial"/>
              </a:rPr>
              <a:t>Delete </a:t>
            </a:r>
            <a:r>
              <a:rPr lang="en-US" sz="1200">
                <a:latin typeface="Arial"/>
                <a:cs typeface="Arial"/>
              </a:rPr>
              <a:t>(deletes entire application) is available when the request Status is at Work in Progress. </a:t>
            </a:r>
          </a:p>
          <a:p>
            <a:r>
              <a:rPr lang="en-US" sz="1200" b="1">
                <a:latin typeface="Arial"/>
                <a:cs typeface="Arial"/>
              </a:rPr>
              <a:t>Close </a:t>
            </a:r>
            <a:r>
              <a:rPr lang="en-US" sz="1200">
                <a:latin typeface="Arial"/>
                <a:cs typeface="Arial"/>
              </a:rPr>
              <a:t>(closes application).</a:t>
            </a:r>
            <a:endParaRPr lang="en-US" sz="1200" b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1817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03F87-D7A2-B91D-B4F8-7CFBC0D4D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A6772-3A73-2499-BEFF-D8AB9DF85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1019281"/>
            <a:ext cx="8292628" cy="461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/>
                <a:cs typeface="Arial"/>
              </a:rPr>
              <a:t>WITHDRAW APPLICATION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230CB5-487D-8862-2EC0-F103831A14B3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3EFCA9-E7FF-39A7-0D36-2C60A8DACA0F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394F6FD-0D5F-C395-055F-293137E46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34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078D57-F3DA-C50C-75D2-E88D881B4C8C}"/>
              </a:ext>
            </a:extLst>
          </p:cNvPr>
          <p:cNvSpPr txBox="1"/>
          <p:nvPr/>
        </p:nvSpPr>
        <p:spPr>
          <a:xfrm>
            <a:off x="425686" y="1282451"/>
            <a:ext cx="807628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The Withdraw button is only available when the Status is Submitted.</a:t>
            </a:r>
          </a:p>
          <a:p>
            <a:r>
              <a:rPr lang="en-US" sz="1200">
                <a:latin typeface="Arial"/>
                <a:cs typeface="Arial"/>
              </a:rPr>
              <a:t>The creator or submitter has the option to withdraw the application during the duration of the status Submitted.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1508-840E-062C-F4AD-1B86BB682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87" y="2130525"/>
            <a:ext cx="8414426" cy="3141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5255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86" y="981140"/>
            <a:ext cx="7594190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35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6C6949-C150-4BA8-2446-E51850B58662}"/>
              </a:ext>
            </a:extLst>
          </p:cNvPr>
          <p:cNvSpPr txBox="1"/>
          <p:nvPr/>
        </p:nvSpPr>
        <p:spPr>
          <a:xfrm>
            <a:off x="425686" y="1321216"/>
            <a:ext cx="7835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The Work in Progress screen contains all different status depending on the state of each ETS Request. </a:t>
            </a:r>
          </a:p>
          <a:p>
            <a:r>
              <a:rPr lang="en-CA" sz="1200">
                <a:latin typeface="Arial" panose="020B0604020202020204" pitchFamily="34" charset="0"/>
                <a:cs typeface="Arial" panose="020B0604020202020204" pitchFamily="34" charset="0"/>
              </a:rPr>
              <a:t>To search all ETS requests, select the </a:t>
            </a:r>
            <a:r>
              <a:rPr lang="en-CA" sz="1200" b="1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n-CA" sz="1200">
                <a:latin typeface="Arial" panose="020B0604020202020204" pitchFamily="34" charset="0"/>
                <a:cs typeface="Arial" panose="020B0604020202020204" pitchFamily="34" charset="0"/>
              </a:rPr>
              <a:t> icon on the Work in Progress screen.</a:t>
            </a:r>
          </a:p>
          <a:p>
            <a:endParaRPr lang="en-CA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200">
                <a:latin typeface="Arial" panose="020B0604020202020204" pitchFamily="34" charset="0"/>
                <a:cs typeface="Arial" panose="020B0604020202020204" pitchFamily="34" charset="0"/>
              </a:rPr>
              <a:t>User can also narrow the search by the following search parameters:  </a:t>
            </a:r>
            <a:r>
              <a:rPr lang="en-CA" sz="1200" b="1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CA" sz="12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1200" b="1">
                <a:latin typeface="Arial" panose="020B0604020202020204" pitchFamily="34" charset="0"/>
                <a:cs typeface="Arial" panose="020B0604020202020204" pitchFamily="34" charset="0"/>
              </a:rPr>
              <a:t>Request Number</a:t>
            </a:r>
            <a:r>
              <a:rPr lang="en-CA" sz="12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1200" b="1">
                <a:latin typeface="Arial" panose="020B0604020202020204" pitchFamily="34" charset="0"/>
                <a:cs typeface="Arial" panose="020B0604020202020204" pitchFamily="34" charset="0"/>
              </a:rPr>
              <a:t>Start Date </a:t>
            </a:r>
            <a:r>
              <a:rPr lang="en-CA" sz="120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sz="1200" b="1">
                <a:latin typeface="Arial" panose="020B0604020202020204" pitchFamily="34" charset="0"/>
                <a:cs typeface="Arial" panose="020B0604020202020204" pitchFamily="34" charset="0"/>
              </a:rPr>
              <a:t>End Date</a:t>
            </a:r>
            <a:r>
              <a:rPr lang="en-CA" sz="1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48CCCD-E062-7AC2-0C12-E88624052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39" y="2535676"/>
            <a:ext cx="7272297" cy="363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6A55B60-12E2-506E-2B3C-956956C7B2E8}"/>
              </a:ext>
            </a:extLst>
          </p:cNvPr>
          <p:cNvSpPr/>
          <p:nvPr/>
        </p:nvSpPr>
        <p:spPr>
          <a:xfrm>
            <a:off x="1712068" y="4161536"/>
            <a:ext cx="1614792" cy="867664"/>
          </a:xfrm>
          <a:prstGeom prst="wedgeRoundRectCallout">
            <a:avLst>
              <a:gd name="adj1" fmla="val 58146"/>
              <a:gd name="adj2" fmla="val 7722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the Request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link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view the application.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05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13" y="1075322"/>
            <a:ext cx="7594190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WORK IN PROGRESS – continued…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  <a:p>
            <a:pPr algn="r"/>
            <a:endParaRPr lang="en-CA" sz="24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36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2915BE-506B-267C-CF0B-DA2FD22E0EFE}"/>
              </a:ext>
            </a:extLst>
          </p:cNvPr>
          <p:cNvSpPr txBox="1"/>
          <p:nvPr/>
        </p:nvSpPr>
        <p:spPr>
          <a:xfrm>
            <a:off x="438150" y="1500252"/>
            <a:ext cx="82677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</a:p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The creator can modify and save the form.</a:t>
            </a:r>
          </a:p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</a:p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The creator or submitter has Submitted the form.</a:t>
            </a:r>
          </a:p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400" b="1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</a:p>
          <a:p>
            <a:r>
              <a:rPr lang="en-CA" sz="1400">
                <a:latin typeface="Arial" panose="020B0604020202020204" pitchFamily="34" charset="0"/>
                <a:cs typeface="Arial" panose="020B0604020202020204" pitchFamily="34" charset="0"/>
              </a:rPr>
              <a:t>The request has been submitted to Alberta Energy and Minerals. Only the contact information can be modified at this point. The rest of the application is read-only.</a:t>
            </a:r>
          </a:p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400" b="1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</a:p>
          <a:p>
            <a:r>
              <a:rPr lang="en-CA" sz="1400">
                <a:latin typeface="Arial" panose="020B0604020202020204" pitchFamily="34" charset="0"/>
                <a:cs typeface="Arial" panose="020B0604020202020204" pitchFamily="34" charset="0"/>
              </a:rPr>
              <a:t>Application has been completed and agreements documents have been issued.</a:t>
            </a:r>
          </a:p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400" b="1">
                <a:latin typeface="Arial" panose="020B0604020202020204" pitchFamily="34" charset="0"/>
                <a:cs typeface="Arial" panose="020B0604020202020204" pitchFamily="34" charset="0"/>
              </a:rPr>
              <a:t>Client Withdrawn</a:t>
            </a:r>
          </a:p>
          <a:p>
            <a:r>
              <a:rPr lang="en-CA" sz="1400">
                <a:latin typeface="Arial" panose="020B0604020202020204" pitchFamily="34" charset="0"/>
                <a:cs typeface="Arial" panose="020B0604020202020204" pitchFamily="34" charset="0"/>
              </a:rPr>
              <a:t>Client has withdrawn the ETS application. This notifies Alberta Energy and Minerals they no longer want to proceed with the application.</a:t>
            </a:r>
          </a:p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400" b="1">
                <a:latin typeface="Arial" panose="020B0604020202020204" pitchFamily="34" charset="0"/>
                <a:cs typeface="Arial" panose="020B0604020202020204" pitchFamily="34" charset="0"/>
              </a:rPr>
              <a:t>Department Rejected</a:t>
            </a:r>
          </a:p>
          <a:p>
            <a:r>
              <a:rPr lang="en-CA" sz="1400">
                <a:latin typeface="Arial" panose="020B0604020202020204" pitchFamily="34" charset="0"/>
                <a:cs typeface="Arial" panose="020B0604020202020204" pitchFamily="34" charset="0"/>
              </a:rPr>
              <a:t>Alberta Energy and Minerals has rejected the client’s requested application.</a:t>
            </a:r>
          </a:p>
        </p:txBody>
      </p:sp>
    </p:spTree>
    <p:extLst>
      <p:ext uri="{BB962C8B-B14F-4D97-AF65-F5344CB8AC3E}">
        <p14:creationId xmlns:p14="http://schemas.microsoft.com/office/powerpoint/2010/main" val="1012458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110" y="1103698"/>
            <a:ext cx="7594190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WORK IN PROGRESS – View Documents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37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4A4B57-F753-DEDC-DB1C-542245DFBDE4}"/>
              </a:ext>
            </a:extLst>
          </p:cNvPr>
          <p:cNvSpPr txBox="1"/>
          <p:nvPr/>
        </p:nvSpPr>
        <p:spPr>
          <a:xfrm>
            <a:off x="521110" y="1440159"/>
            <a:ext cx="843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User has the option to view all documents for the corresponding ETS request. The Application Documents box list all attached documents from the application.</a:t>
            </a:r>
            <a:endParaRPr lang="en-CA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8C6429-E2E7-32CC-8CE8-98A595409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962" y="2023180"/>
            <a:ext cx="6339753" cy="4045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0C7D2E-5F6A-6510-8C98-C85EDE018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681" y="3315130"/>
            <a:ext cx="4934336" cy="129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E3EC2661-EA16-AA95-E220-36FEFBE2E14E}"/>
              </a:ext>
            </a:extLst>
          </p:cNvPr>
          <p:cNvSpPr/>
          <p:nvPr/>
        </p:nvSpPr>
        <p:spPr>
          <a:xfrm>
            <a:off x="7422894" y="4841165"/>
            <a:ext cx="1254178" cy="357145"/>
          </a:xfrm>
          <a:prstGeom prst="wedgeRoundRectCallout">
            <a:avLst>
              <a:gd name="adj1" fmla="val -47819"/>
              <a:gd name="adj2" fmla="val 9856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View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DDB4D8EF-0018-1C7A-9C5A-C581562BC5BB}"/>
              </a:ext>
            </a:extLst>
          </p:cNvPr>
          <p:cNvSpPr/>
          <p:nvPr/>
        </p:nvSpPr>
        <p:spPr>
          <a:xfrm>
            <a:off x="5700409" y="3018944"/>
            <a:ext cx="1386191" cy="592371"/>
          </a:xfrm>
          <a:prstGeom prst="wedgeRoundRectCallout">
            <a:avLst>
              <a:gd name="adj1" fmla="val -47819"/>
              <a:gd name="adj2" fmla="val 9856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View/Download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81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FBAC2-DEF8-B7CF-96A8-7330865D3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EBC02-684F-6A3D-87EE-53234C0C3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10" y="980832"/>
            <a:ext cx="7594190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ACCEPT OFFER AND FUNDS CONFIRMATION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76517-66FB-DC4C-BE5A-5BF642CAD5EF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7CF54B-091C-5B31-4601-FCC5AC8CEC3F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FE0D795-2C18-2184-F0A8-5FC7EF67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38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BAF406-50DB-525D-49BA-1DFA1DB23824}"/>
              </a:ext>
            </a:extLst>
          </p:cNvPr>
          <p:cNvSpPr txBox="1"/>
          <p:nvPr/>
        </p:nvSpPr>
        <p:spPr>
          <a:xfrm>
            <a:off x="521110" y="1263609"/>
            <a:ext cx="843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Before the application can be approved, client is required to accept the offer and funds confirmation. An email notification is sent to the client similar to below.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C75F1B-9BF0-E6F4-EDA3-CA1091A61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87" y="1712616"/>
            <a:ext cx="7280473" cy="1558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C5A9D5-BDED-B168-70AC-08AD8EE68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87" y="3297979"/>
            <a:ext cx="7533392" cy="3074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ounded Rectangular Callout 8">
            <a:extLst>
              <a:ext uri="{FF2B5EF4-FFF2-40B4-BE49-F238E27FC236}">
                <a16:creationId xmlns:a16="http://schemas.microsoft.com/office/drawing/2014/main" id="{263EC2C5-CA8B-8754-1A85-8E28352A0936}"/>
              </a:ext>
            </a:extLst>
          </p:cNvPr>
          <p:cNvSpPr/>
          <p:nvPr/>
        </p:nvSpPr>
        <p:spPr>
          <a:xfrm>
            <a:off x="1148553" y="3181899"/>
            <a:ext cx="1954570" cy="810605"/>
          </a:xfrm>
          <a:prstGeom prst="wedgeRoundRectCallout">
            <a:avLst>
              <a:gd name="adj1" fmla="val -47819"/>
              <a:gd name="adj2" fmla="val 9856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 Navigate to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Carbon Sequestration Tenure/ Work In Progress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subnode.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ular Callout 8">
            <a:extLst>
              <a:ext uri="{FF2B5EF4-FFF2-40B4-BE49-F238E27FC236}">
                <a16:creationId xmlns:a16="http://schemas.microsoft.com/office/drawing/2014/main" id="{48A78341-5EE5-8430-AD59-A58C77C412DE}"/>
              </a:ext>
            </a:extLst>
          </p:cNvPr>
          <p:cNvSpPr/>
          <p:nvPr/>
        </p:nvSpPr>
        <p:spPr>
          <a:xfrm>
            <a:off x="4258623" y="4025857"/>
            <a:ext cx="1848255" cy="568258"/>
          </a:xfrm>
          <a:prstGeom prst="wedgeRoundRectCallout">
            <a:avLst>
              <a:gd name="adj1" fmla="val -63609"/>
              <a:gd name="adj2" fmla="val 4721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Enter the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request number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quoted from the email notification.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ular Callout 8">
            <a:extLst>
              <a:ext uri="{FF2B5EF4-FFF2-40B4-BE49-F238E27FC236}">
                <a16:creationId xmlns:a16="http://schemas.microsoft.com/office/drawing/2014/main" id="{F65ECF5B-86E1-5E61-0BB9-63FACFAD6E32}"/>
              </a:ext>
            </a:extLst>
          </p:cNvPr>
          <p:cNvSpPr/>
          <p:nvPr/>
        </p:nvSpPr>
        <p:spPr>
          <a:xfrm>
            <a:off x="5857516" y="4813692"/>
            <a:ext cx="1293778" cy="398606"/>
          </a:xfrm>
          <a:prstGeom prst="wedgeRoundRectCallout">
            <a:avLst>
              <a:gd name="adj1" fmla="val -47819"/>
              <a:gd name="adj2" fmla="val 9856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Find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ular Callout 8">
            <a:extLst>
              <a:ext uri="{FF2B5EF4-FFF2-40B4-BE49-F238E27FC236}">
                <a16:creationId xmlns:a16="http://schemas.microsoft.com/office/drawing/2014/main" id="{F0FFD1F9-88BA-3D9E-052C-ACD337AE1DC2}"/>
              </a:ext>
            </a:extLst>
          </p:cNvPr>
          <p:cNvSpPr/>
          <p:nvPr/>
        </p:nvSpPr>
        <p:spPr>
          <a:xfrm>
            <a:off x="1721796" y="5184567"/>
            <a:ext cx="1735406" cy="810605"/>
          </a:xfrm>
          <a:prstGeom prst="wedgeRoundRectCallout">
            <a:avLst>
              <a:gd name="adj1" fmla="val 59245"/>
              <a:gd name="adj2" fmla="val 6136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the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hyperlinked request number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view the request.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359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B261B-BDD2-F4C3-DA3A-96C2B8157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7B2A498-ABF8-868E-6C5B-71DE88068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87" y="1506766"/>
            <a:ext cx="8082202" cy="4539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188E4-FF0A-880C-42F3-C205DBD1F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10" y="1103698"/>
            <a:ext cx="7594190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ACCEPT OFFER AND FUNDS CONFIRMATION     continued…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9D640A-BD8D-9C26-1850-FBF6095B2AAF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47BBAE-42FC-0EC9-5E92-1DDEF361B6AB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7C19023-96C2-919B-57FA-6FE8A3E1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39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B9888F2D-5345-9147-4609-F516F0FED76B}"/>
              </a:ext>
            </a:extLst>
          </p:cNvPr>
          <p:cNvSpPr/>
          <p:nvPr/>
        </p:nvSpPr>
        <p:spPr>
          <a:xfrm>
            <a:off x="4665822" y="2821022"/>
            <a:ext cx="2250544" cy="569068"/>
          </a:xfrm>
          <a:prstGeom prst="wedgeRoundRectCallout">
            <a:avLst>
              <a:gd name="adj1" fmla="val -33434"/>
              <a:gd name="adj2" fmla="val -7408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Navigate to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Offers and Funds Confirmation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tab.</a:t>
            </a:r>
          </a:p>
        </p:txBody>
      </p:sp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FEC64B2B-D82C-6953-5C48-8ED2A878358F}"/>
              </a:ext>
            </a:extLst>
          </p:cNvPr>
          <p:cNvSpPr/>
          <p:nvPr/>
        </p:nvSpPr>
        <p:spPr>
          <a:xfrm>
            <a:off x="5489430" y="4701104"/>
            <a:ext cx="1747949" cy="569068"/>
          </a:xfrm>
          <a:prstGeom prst="wedgeRoundRectCallout">
            <a:avLst>
              <a:gd name="adj1" fmla="val 3853"/>
              <a:gd name="adj2" fmla="val 10540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Input the response by clicking the arrow.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17CACE6-C7E4-E0E5-D48E-E0A24A705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313" y="5494406"/>
            <a:ext cx="908108" cy="552300"/>
          </a:xfrm>
          <a:prstGeom prst="rect">
            <a:avLst/>
          </a:prstGeom>
        </p:spPr>
      </p:pic>
      <p:sp>
        <p:nvSpPr>
          <p:cNvPr id="19" name="Rounded Rectangular Callout 8">
            <a:extLst>
              <a:ext uri="{FF2B5EF4-FFF2-40B4-BE49-F238E27FC236}">
                <a16:creationId xmlns:a16="http://schemas.microsoft.com/office/drawing/2014/main" id="{91F540C5-C860-7F77-4094-350380CDCDF1}"/>
              </a:ext>
            </a:extLst>
          </p:cNvPr>
          <p:cNvSpPr/>
          <p:nvPr/>
        </p:nvSpPr>
        <p:spPr>
          <a:xfrm>
            <a:off x="1449421" y="5351234"/>
            <a:ext cx="1193260" cy="427706"/>
          </a:xfrm>
          <a:prstGeom prst="wedgeRoundRectCallout">
            <a:avLst>
              <a:gd name="adj1" fmla="val 63364"/>
              <a:gd name="adj2" fmla="val 6901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Select a response.</a:t>
            </a:r>
          </a:p>
        </p:txBody>
      </p:sp>
      <p:sp>
        <p:nvSpPr>
          <p:cNvPr id="20" name="Rounded Rectangular Callout 8">
            <a:extLst>
              <a:ext uri="{FF2B5EF4-FFF2-40B4-BE49-F238E27FC236}">
                <a16:creationId xmlns:a16="http://schemas.microsoft.com/office/drawing/2014/main" id="{C3117FD6-EDAF-D05F-47A3-2C2624E54682}"/>
              </a:ext>
            </a:extLst>
          </p:cNvPr>
          <p:cNvSpPr/>
          <p:nvPr/>
        </p:nvSpPr>
        <p:spPr>
          <a:xfrm>
            <a:off x="3648965" y="4962547"/>
            <a:ext cx="1193260" cy="427706"/>
          </a:xfrm>
          <a:prstGeom prst="wedgeRoundRectCallout">
            <a:avLst>
              <a:gd name="adj1" fmla="val -9190"/>
              <a:gd name="adj2" fmla="val 13952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Save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04E148-9688-7677-D602-1FE158AC2D76}"/>
              </a:ext>
            </a:extLst>
          </p:cNvPr>
          <p:cNvSpPr/>
          <p:nvPr/>
        </p:nvSpPr>
        <p:spPr>
          <a:xfrm>
            <a:off x="2721935" y="3147237"/>
            <a:ext cx="1193260" cy="106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D4705D-0184-F744-B30D-A120CF3101B7}"/>
              </a:ext>
            </a:extLst>
          </p:cNvPr>
          <p:cNvSpPr/>
          <p:nvPr/>
        </p:nvSpPr>
        <p:spPr>
          <a:xfrm>
            <a:off x="2721935" y="3443741"/>
            <a:ext cx="1193260" cy="106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249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86" y="1250114"/>
            <a:ext cx="7594190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LOGIN TO ETS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5314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4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A856F0-2DE0-47B5-67EC-9E28CCB034AC}"/>
              </a:ext>
            </a:extLst>
          </p:cNvPr>
          <p:cNvSpPr txBox="1"/>
          <p:nvPr/>
        </p:nvSpPr>
        <p:spPr>
          <a:xfrm>
            <a:off x="473978" y="1645437"/>
            <a:ext cx="81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Go to ETS (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https://ets.energy.gov.ab.ca/logon.aspx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Enter your login credentials: User Name (EN account) and Password.</a:t>
            </a:r>
            <a:endParaRPr lang="en-CA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20391-5032-74E1-0DA0-7FF46E042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399" y="2289075"/>
            <a:ext cx="3421752" cy="1205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F1EB34-8C61-558D-E618-BCFC3235CDFD}"/>
              </a:ext>
            </a:extLst>
          </p:cNvPr>
          <p:cNvSpPr txBox="1"/>
          <p:nvPr/>
        </p:nvSpPr>
        <p:spPr>
          <a:xfrm>
            <a:off x="570451" y="3429000"/>
            <a:ext cx="8196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Once logged in, the screen below is displayed.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61825A-6AD3-9570-3B7F-82DD43729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093" y="3804386"/>
            <a:ext cx="5690507" cy="2628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3702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70859-D987-E0B1-E680-B4D980769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13033-EB9C-B874-0E73-0501F2622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4" y="1587828"/>
            <a:ext cx="7997592" cy="4613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00143-461D-8D5A-55C1-D87E939E2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10" y="1103698"/>
            <a:ext cx="7594190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ACCEPT OFFER AND FUNDS CONFIRMATION     continued…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65DFF8-003B-79B5-F190-5A16D5BE037B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623824-AC05-855D-3040-C9CF8B6D54AF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04E5AAC-DA4E-BEC1-2AAC-4D0007C6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40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77786CC0-6520-1EF7-28FE-50AFA2DD6AC3}"/>
              </a:ext>
            </a:extLst>
          </p:cNvPr>
          <p:cNvSpPr/>
          <p:nvPr/>
        </p:nvSpPr>
        <p:spPr>
          <a:xfrm>
            <a:off x="5489430" y="4701104"/>
            <a:ext cx="1747949" cy="569068"/>
          </a:xfrm>
          <a:prstGeom prst="wedgeRoundRectCallout">
            <a:avLst>
              <a:gd name="adj1" fmla="val 3853"/>
              <a:gd name="adj2" fmla="val 10540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Input the response by clicking the arrow.</a:t>
            </a:r>
          </a:p>
        </p:txBody>
      </p:sp>
      <p:sp>
        <p:nvSpPr>
          <p:cNvPr id="20" name="Rounded Rectangular Callout 8">
            <a:extLst>
              <a:ext uri="{FF2B5EF4-FFF2-40B4-BE49-F238E27FC236}">
                <a16:creationId xmlns:a16="http://schemas.microsoft.com/office/drawing/2014/main" id="{DCEC676E-368F-F60C-5120-F167CC205068}"/>
              </a:ext>
            </a:extLst>
          </p:cNvPr>
          <p:cNvSpPr/>
          <p:nvPr/>
        </p:nvSpPr>
        <p:spPr>
          <a:xfrm>
            <a:off x="6707926" y="3526265"/>
            <a:ext cx="1058906" cy="411985"/>
          </a:xfrm>
          <a:prstGeom prst="wedgeRoundRectCallout">
            <a:avLst>
              <a:gd name="adj1" fmla="val -35650"/>
              <a:gd name="adj2" fmla="val 11363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411B8A-AB1F-9829-CE0F-72B49E1F1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790" y="4609989"/>
            <a:ext cx="3105074" cy="1144313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EC7C5555-51B6-693B-9FE4-DDDB11DEA30F}"/>
              </a:ext>
            </a:extLst>
          </p:cNvPr>
          <p:cNvSpPr/>
          <p:nvPr/>
        </p:nvSpPr>
        <p:spPr>
          <a:xfrm>
            <a:off x="6762133" y="4840915"/>
            <a:ext cx="1058906" cy="411985"/>
          </a:xfrm>
          <a:prstGeom prst="wedgeRoundRectCallout">
            <a:avLst>
              <a:gd name="adj1" fmla="val 37842"/>
              <a:gd name="adj2" fmla="val 10655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D87670-4659-9843-573A-1715FD5CD0D4}"/>
              </a:ext>
            </a:extLst>
          </p:cNvPr>
          <p:cNvSpPr/>
          <p:nvPr/>
        </p:nvSpPr>
        <p:spPr>
          <a:xfrm>
            <a:off x="3124944" y="2679404"/>
            <a:ext cx="1447055" cy="85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C8BE62-A5C6-7CA8-479F-B95B1FDE5549}"/>
              </a:ext>
            </a:extLst>
          </p:cNvPr>
          <p:cNvSpPr/>
          <p:nvPr/>
        </p:nvSpPr>
        <p:spPr>
          <a:xfrm>
            <a:off x="3124944" y="3033823"/>
            <a:ext cx="1447055" cy="85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7068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5A0BF-3351-450D-9C9B-3E1BD8A85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456B1-089A-B36F-7BCE-8E938D23B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10" y="1103698"/>
            <a:ext cx="7594190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EXECUTION OF AGREEMENT DOCUMENT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78EDDB-342A-C3F0-5A1B-6EE5C5984EDB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E6D6AE-554E-1859-901B-CAA9BDCE84DF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2CCFCF6-E941-1433-FF20-026B13B9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41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F3DD4F82-9052-2F87-B457-912882C896C5}"/>
              </a:ext>
            </a:extLst>
          </p:cNvPr>
          <p:cNvSpPr txBox="1"/>
          <p:nvPr/>
        </p:nvSpPr>
        <p:spPr>
          <a:xfrm>
            <a:off x="521110" y="1719571"/>
            <a:ext cx="843915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Arial"/>
                <a:cs typeface="Arial"/>
              </a:rPr>
              <a:t>Agreement document requires signature from the proponent. This agreement document can be retrieved in ETS/Request Status. ETS email notification is sent to the proponent.</a:t>
            </a:r>
          </a:p>
          <a:p>
            <a:endParaRPr lang="en-US" sz="1200">
              <a:latin typeface="Arial"/>
              <a:cs typeface="Arial"/>
            </a:endParaRPr>
          </a:p>
          <a:p>
            <a:r>
              <a:rPr lang="en-US" sz="1200">
                <a:latin typeface="Arial"/>
                <a:cs typeface="Arial"/>
              </a:rPr>
              <a:t>Once agreement document is signed, proponent is required to upload this signed agreement document via ETS/Upload Documents. </a:t>
            </a:r>
            <a:r>
              <a:rPr lang="en-US" sz="1200" b="1">
                <a:latin typeface="Arial"/>
                <a:cs typeface="Arial"/>
              </a:rPr>
              <a:t>Refer to Information Request – Upload Documents online module</a:t>
            </a:r>
            <a:r>
              <a:rPr lang="en-US" sz="1200">
                <a:latin typeface="Arial"/>
                <a:cs typeface="Arial"/>
              </a:rPr>
              <a:t>.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054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6" y="1487935"/>
            <a:ext cx="5451475" cy="24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Congratulations!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You have completed the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>
                <a:solidFill>
                  <a:srgbClr val="2160AD"/>
                </a:solidFill>
                <a:latin typeface="Arial" pitchFamily="34" charset="0"/>
                <a:cs typeface="Arial" pitchFamily="34" charset="0"/>
              </a:rPr>
              <a:t>Pore Space Lease </a:t>
            </a: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Application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Online Training Course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2160A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36" y="1340768"/>
            <a:ext cx="4219575" cy="479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25592" y="4052690"/>
            <a:ext cx="5451475" cy="111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If you have any comments or questions on this training course,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/>
                <a:cs typeface="Arial"/>
              </a:rPr>
              <a:t>please forward them to:</a:t>
            </a:r>
            <a:endParaRPr lang="en-US" sz="140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0" u="sng" strike="noStrike">
                <a:solidFill>
                  <a:srgbClr val="333F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energy.sequestrationhelpdesk@gov.ab.ca</a:t>
            </a:r>
            <a:endParaRPr kumimoji="0" lang="en-US" sz="140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6029" y="59904"/>
            <a:ext cx="6488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42</a:t>
            </a:fld>
            <a:endParaRPr lang="en-CA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92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B951810-EFCF-995B-D28E-921EB220F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601" y="2666191"/>
            <a:ext cx="2447999" cy="3565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86" y="1140596"/>
            <a:ext cx="8291024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NAVIGATION TO PORE SPACE LEASE APPLICATION</a:t>
            </a:r>
          </a:p>
          <a:p>
            <a:pPr marL="0" indent="0">
              <a:buNone/>
            </a:pPr>
            <a:endParaRPr lang="en-CA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5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50DF70-0558-7295-3916-9FFA80B85113}"/>
              </a:ext>
            </a:extLst>
          </p:cNvPr>
          <p:cNvSpPr txBox="1"/>
          <p:nvPr/>
        </p:nvSpPr>
        <p:spPr>
          <a:xfrm>
            <a:off x="425686" y="1603518"/>
            <a:ext cx="848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In the treenode (left-hand side of the screen), navigate to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Carbon Sequestration Tenure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node.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Expand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Carbon Sequestration Tenure node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to display its subnodes.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Pore Space Lease Application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subnode.</a:t>
            </a:r>
            <a:endParaRPr lang="en-CA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2650E386-9EF1-A998-E366-B8F5DF8D9423}"/>
              </a:ext>
            </a:extLst>
          </p:cNvPr>
          <p:cNvSpPr/>
          <p:nvPr/>
        </p:nvSpPr>
        <p:spPr>
          <a:xfrm>
            <a:off x="4271599" y="3686340"/>
            <a:ext cx="425029" cy="312556"/>
          </a:xfrm>
          <a:prstGeom prst="wedgeRoundRectCallout">
            <a:avLst>
              <a:gd name="adj1" fmla="val 67672"/>
              <a:gd name="adj2" fmla="val 8025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FFF921E6-479D-8412-F5E2-D80CF43060F0}"/>
              </a:ext>
            </a:extLst>
          </p:cNvPr>
          <p:cNvSpPr/>
          <p:nvPr/>
        </p:nvSpPr>
        <p:spPr>
          <a:xfrm>
            <a:off x="6337104" y="4257929"/>
            <a:ext cx="425029" cy="312556"/>
          </a:xfrm>
          <a:prstGeom prst="wedgeRoundRectCallout">
            <a:avLst>
              <a:gd name="adj1" fmla="val -101788"/>
              <a:gd name="adj2" fmla="val 4826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B29B59-684B-5DD1-AE46-193EAB4B5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421" y="2666191"/>
            <a:ext cx="2288472" cy="3659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ular Callout 8">
            <a:extLst>
              <a:ext uri="{FF2B5EF4-FFF2-40B4-BE49-F238E27FC236}">
                <a16:creationId xmlns:a16="http://schemas.microsoft.com/office/drawing/2014/main" id="{AAA4E4C4-F04D-AA2C-E6E8-1BAA6AB20A47}"/>
              </a:ext>
            </a:extLst>
          </p:cNvPr>
          <p:cNvSpPr/>
          <p:nvPr/>
        </p:nvSpPr>
        <p:spPr>
          <a:xfrm>
            <a:off x="926080" y="4203263"/>
            <a:ext cx="425029" cy="312556"/>
          </a:xfrm>
          <a:prstGeom prst="wedgeRoundRectCallout">
            <a:avLst>
              <a:gd name="adj1" fmla="val 109446"/>
              <a:gd name="adj2" fmla="val 4333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69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1BD48E3-4395-9CD9-6E03-A56E3378B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38" y="2456579"/>
            <a:ext cx="8132323" cy="3819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86" y="1250114"/>
            <a:ext cx="7594190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APPLICATION INFORMATION TAB 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6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0E279-52C4-401D-83BF-93F7E2BB5150}"/>
              </a:ext>
            </a:extLst>
          </p:cNvPr>
          <p:cNvSpPr txBox="1"/>
          <p:nvPr/>
        </p:nvSpPr>
        <p:spPr>
          <a:xfrm>
            <a:off x="427447" y="1522528"/>
            <a:ext cx="8477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On the main screen, a blank application form is displayed. ETS auto populates the Company and Creator fields. These information are generated from the login account information.</a:t>
            </a: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Application Information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tab, click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button to generate the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ETS request number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8C17EC64-9B7C-4D8D-1085-06E747E968FB}"/>
              </a:ext>
            </a:extLst>
          </p:cNvPr>
          <p:cNvSpPr/>
          <p:nvPr/>
        </p:nvSpPr>
        <p:spPr>
          <a:xfrm>
            <a:off x="5048654" y="3218584"/>
            <a:ext cx="1274325" cy="379221"/>
          </a:xfrm>
          <a:prstGeom prst="wedgeRoundRectCallout">
            <a:avLst>
              <a:gd name="adj1" fmla="val -10238"/>
              <a:gd name="adj2" fmla="val -12541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ETS request number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214647FC-728E-1C88-022A-C95CA8690D2C}"/>
              </a:ext>
            </a:extLst>
          </p:cNvPr>
          <p:cNvSpPr/>
          <p:nvPr/>
        </p:nvSpPr>
        <p:spPr>
          <a:xfrm>
            <a:off x="7166852" y="2810605"/>
            <a:ext cx="948448" cy="616570"/>
          </a:xfrm>
          <a:prstGeom prst="wedgeRoundRectCallout">
            <a:avLst>
              <a:gd name="adj1" fmla="val 54377"/>
              <a:gd name="adj2" fmla="val -9701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ETS account login ID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1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7AE421-73E9-0EBB-C4DB-576823560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22" y="2743058"/>
            <a:ext cx="7973956" cy="2998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E20672-048F-0EFD-060C-58EECC67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7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68F59-2701-7C1B-B20B-6B1AA52944B4}"/>
              </a:ext>
            </a:extLst>
          </p:cNvPr>
          <p:cNvSpPr txBox="1"/>
          <p:nvPr/>
        </p:nvSpPr>
        <p:spPr>
          <a:xfrm>
            <a:off x="2797728" y="71199"/>
            <a:ext cx="61113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CBA86-5545-A389-C342-A236DF88634B}"/>
              </a:ext>
            </a:extLst>
          </p:cNvPr>
          <p:cNvSpPr txBox="1"/>
          <p:nvPr/>
        </p:nvSpPr>
        <p:spPr>
          <a:xfrm>
            <a:off x="6547607" y="465753"/>
            <a:ext cx="2437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EF9659-1691-F299-9E40-70F03A52431E}"/>
              </a:ext>
            </a:extLst>
          </p:cNvPr>
          <p:cNvSpPr txBox="1">
            <a:spLocks/>
          </p:cNvSpPr>
          <p:nvPr/>
        </p:nvSpPr>
        <p:spPr>
          <a:xfrm>
            <a:off x="425686" y="1250114"/>
            <a:ext cx="8483422" cy="3364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CONTACT TAB – CONTACT INFORMATION SECTION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69CF0F-3A62-3CE8-5D0A-B9005369E022}"/>
              </a:ext>
            </a:extLst>
          </p:cNvPr>
          <p:cNvSpPr txBox="1"/>
          <p:nvPr/>
        </p:nvSpPr>
        <p:spPr>
          <a:xfrm>
            <a:off x="425686" y="1700526"/>
            <a:ext cx="7431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The Contact Information section is auto populated with the login information. These fields are editable. If required to change the contact information, you may do so. </a:t>
            </a: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Remember to click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at the bottom of the form to save changes.</a:t>
            </a:r>
            <a:endParaRPr lang="en-CA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E6C9F7-FD2B-2A35-E86E-1ABC73639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230" y="5768491"/>
            <a:ext cx="2243991" cy="50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9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1A840B-A144-AA14-2980-8ABD43238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81" y="2344765"/>
            <a:ext cx="7554125" cy="3992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4A6BB4-EEB2-35E5-5308-151FEE694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01" y="2641998"/>
            <a:ext cx="2843526" cy="2653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8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CEBD13-E9C8-9902-4E69-0C42EFC17A86}"/>
              </a:ext>
            </a:extLst>
          </p:cNvPr>
          <p:cNvSpPr txBox="1"/>
          <p:nvPr/>
        </p:nvSpPr>
        <p:spPr>
          <a:xfrm>
            <a:off x="452481" y="1725747"/>
            <a:ext cx="845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Technical Contact(s) is mandatory for this PSL application</a:t>
            </a:r>
            <a:r>
              <a:rPr lang="en-US"/>
              <a:t>.</a:t>
            </a:r>
            <a:endParaRPr lang="en-CA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B8BB92-74C5-F56E-2F8D-0AF9AAA1CE9A}"/>
              </a:ext>
            </a:extLst>
          </p:cNvPr>
          <p:cNvSpPr txBox="1">
            <a:spLocks/>
          </p:cNvSpPr>
          <p:nvPr/>
        </p:nvSpPr>
        <p:spPr>
          <a:xfrm>
            <a:off x="425686" y="1250114"/>
            <a:ext cx="8483422" cy="3364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CONTACT TAB – TECHNICAL CONTACT SECTION</a:t>
            </a:r>
            <a:endParaRPr lang="en-CA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3086AA2C-F2D1-1F17-6571-D696B5AD1F4D}"/>
              </a:ext>
            </a:extLst>
          </p:cNvPr>
          <p:cNvSpPr/>
          <p:nvPr/>
        </p:nvSpPr>
        <p:spPr>
          <a:xfrm>
            <a:off x="1063285" y="4698592"/>
            <a:ext cx="1903651" cy="466796"/>
          </a:xfrm>
          <a:prstGeom prst="wedgeRoundRectCallout">
            <a:avLst>
              <a:gd name="adj1" fmla="val -28867"/>
              <a:gd name="adj2" fmla="val 19917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 Technical Contact…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8">
            <a:extLst>
              <a:ext uri="{FF2B5EF4-FFF2-40B4-BE49-F238E27FC236}">
                <a16:creationId xmlns:a16="http://schemas.microsoft.com/office/drawing/2014/main" id="{3621AF12-0E78-AE79-FEB1-1E3A881C3A24}"/>
              </a:ext>
            </a:extLst>
          </p:cNvPr>
          <p:cNvSpPr/>
          <p:nvPr/>
        </p:nvSpPr>
        <p:spPr>
          <a:xfrm>
            <a:off x="778213" y="3526855"/>
            <a:ext cx="2135638" cy="626496"/>
          </a:xfrm>
          <a:prstGeom prst="wedgeRoundRectCallout">
            <a:avLst>
              <a:gd name="adj1" fmla="val 60497"/>
              <a:gd name="adj2" fmla="val -1820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Note: Technical Contact prompt appears. Mandatory fields are outlined in red.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74FBA370-E313-6681-2A4E-7732D62376A8}"/>
              </a:ext>
            </a:extLst>
          </p:cNvPr>
          <p:cNvSpPr/>
          <p:nvPr/>
        </p:nvSpPr>
        <p:spPr>
          <a:xfrm>
            <a:off x="2966936" y="2641997"/>
            <a:ext cx="2417815" cy="587585"/>
          </a:xfrm>
          <a:prstGeom prst="wedgeRoundRectCallout">
            <a:avLst>
              <a:gd name="adj1" fmla="val 67201"/>
              <a:gd name="adj2" fmla="val 4079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Input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Technical Contact information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Mandatory fields are now outlined in green.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ular Callout 8">
            <a:extLst>
              <a:ext uri="{FF2B5EF4-FFF2-40B4-BE49-F238E27FC236}">
                <a16:creationId xmlns:a16="http://schemas.microsoft.com/office/drawing/2014/main" id="{14B65231-28D6-8ED6-3A7C-4279C9DDF6DF}"/>
              </a:ext>
            </a:extLst>
          </p:cNvPr>
          <p:cNvSpPr/>
          <p:nvPr/>
        </p:nvSpPr>
        <p:spPr>
          <a:xfrm>
            <a:off x="6931523" y="4340945"/>
            <a:ext cx="1075083" cy="435185"/>
          </a:xfrm>
          <a:prstGeom prst="wedgeRoundRectCallout">
            <a:avLst>
              <a:gd name="adj1" fmla="val 66296"/>
              <a:gd name="adj2" fmla="val 7655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save. 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11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FEAC5E6-5A94-C3D5-A28D-22302F3A1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94" y="2501384"/>
            <a:ext cx="6864744" cy="381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Pore Space Lease Application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Page </a:t>
            </a:r>
            <a:fld id="{5BC1470B-47A7-4E72-AA8D-1EF68F025A39}" type="slidenum">
              <a:rPr kumimoji="0" lang="en-CA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CEBD13-E9C8-9902-4E69-0C42EFC17A86}"/>
              </a:ext>
            </a:extLst>
          </p:cNvPr>
          <p:cNvSpPr txBox="1"/>
          <p:nvPr/>
        </p:nvSpPr>
        <p:spPr>
          <a:xfrm>
            <a:off x="425686" y="1550738"/>
            <a:ext cx="8452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Technical Contact is now added on the main application.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added contact information, simply click the corresponding </a:t>
            </a:r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trash bin icon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</a:t>
            </a:r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from previous slide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B8BB92-74C5-F56E-2F8D-0AF9AAA1CE9A}"/>
              </a:ext>
            </a:extLst>
          </p:cNvPr>
          <p:cNvSpPr txBox="1">
            <a:spLocks/>
          </p:cNvSpPr>
          <p:nvPr/>
        </p:nvSpPr>
        <p:spPr>
          <a:xfrm>
            <a:off x="425686" y="1250114"/>
            <a:ext cx="8483422" cy="3364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 TAB – SAVE</a:t>
            </a:r>
            <a:endParaRPr kumimoji="0" lang="en-CA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ounded Rectangular Callout 8">
            <a:extLst>
              <a:ext uri="{FF2B5EF4-FFF2-40B4-BE49-F238E27FC236}">
                <a16:creationId xmlns:a16="http://schemas.microsoft.com/office/drawing/2014/main" id="{14B65231-28D6-8ED6-3A7C-4279C9DDF6DF}"/>
              </a:ext>
            </a:extLst>
          </p:cNvPr>
          <p:cNvSpPr/>
          <p:nvPr/>
        </p:nvSpPr>
        <p:spPr>
          <a:xfrm>
            <a:off x="3939701" y="4679004"/>
            <a:ext cx="1478365" cy="628258"/>
          </a:xfrm>
          <a:prstGeom prst="wedgeRoundRectCallout">
            <a:avLst>
              <a:gd name="adj1" fmla="val -36352"/>
              <a:gd name="adj2" fmla="val 18029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Save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to save the Contact info on this tab.</a:t>
            </a: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05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E_x0020_Alternative_x0020_Title xmlns="777c1a7a-1360-4818-9490-47cc72e3855c" xsi:nil="true"/>
    <DoE_x0020_Creator_x0020_Organizational_x0020_Unit xmlns="777c1a7a-1360-4818-9490-47cc72e3855c" xsi:nil="true"/>
    <DoE_x0020_Creator_x0020_External xmlns="777c1a7a-1360-4818-9490-47cc72e3855c" xsi:nil="true"/>
    <DoE_x0020_Commodity xmlns="777c1a7a-1360-4818-9490-47cc72e3855c" xsi:nil="true"/>
    <DoE_x0020_Official_x0020_Record xmlns="777c1a7a-1360-4818-9490-47cc72e3855c">false</DoE_x0020_Official_x0020_Record>
    <DoE_x0020_Creator_x0020_Internal_x0020_Name xmlns="777c1a7a-1360-4818-9490-47cc72e3855c">
      <UserInfo>
        <DisplayName/>
        <AccountId xsi:nil="true"/>
        <AccountType/>
      </UserInfo>
    </DoE_x0020_Creator_x0020_Internal_x0020_Name>
    <DoE_x0020_Contributor xmlns="777c1a7a-1360-4818-9490-47cc72e3855c" xsi:nil="true"/>
    <DOE_x0020_Document_x0020_Type xmlns="777c1a7a-1360-4818-9490-47cc72e3855c" xsi:nil="true"/>
    <DoE_x0020_Keywords xmlns="777c1a7a-1360-4818-9490-47cc72e3855c">&lt;div&gt;&lt;/div&gt;</DoE_x0020_Keywords>
    <DoE_x0020_Effective_x0020_Date xmlns="777c1a7a-1360-4818-9490-47cc72e3855c">2018-12-07T07:00:00+00:00</DoE_x0020_Effective_x0020_Date>
    <DoE_x0020_Language xmlns="777c1a7a-1360-4818-9490-47cc72e3855c">English</DoE_x0020_Language>
    <DoE_x0020_Description xmlns="777c1a7a-1360-4818-9490-47cc72e3855c">&lt;div&gt;&lt;/div&gt;</DoE_x0020_Description>
    <_dlc_DocId xmlns="777c1a7a-1360-4818-9490-47cc72e3855c">4HP7YDSRKQ2R-299155050-2457</_dlc_DocId>
    <_dlc_DocIdUrl xmlns="777c1a7a-1360-4818-9490-47cc72e3855c">
      <Url>https://abgov.sharepoint.com/sites/S300D08-TENURE2468/_layouts/15/DocIdRedir.aspx?ID=4HP7YDSRKQ2R-299155050-2457</Url>
      <Description>4HP7YDSRKQ2R-299155050-2457</Description>
    </_dlc_DocIdUrl>
    <Category xmlns="d5927893-c91b-45a8-81bb-b7f5cfa094c8">Website - Tenure Courses, Forms and Others</Category>
    <Sub_x002d_category xmlns="d5927893-c91b-45a8-81bb-b7f5cfa094c8">Template and Instructions</Sub_x002d_category>
    <Subject_x0020_GoA xmlns="350c7f2d-22b5-4c05-88ab-16906deb3555" xsi:nil="true"/>
    <h5c22b25fd914590af6f7504dd8d5e82 xmlns="350c7f2d-22b5-4c05-88ab-16906deb3555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</TermName>
          <TermId xmlns="http://schemas.microsoft.com/office/infopath/2007/PartnerControls">7a3957b4-6333-4b3f-aca5-11043f0480fb</TermId>
        </TermInfo>
      </Terms>
    </h5c22b25fd914590af6f7504dd8d5e82>
    <TaxCatchAll xmlns="350c7f2d-22b5-4c05-88ab-16906deb3555">
      <Value>1</Value>
    </TaxCatchAll>
    <_Flow_SignoffStatus xmlns="d5927893-c91b-45a8-81bb-b7f5cfa094c8" xsi:nil="true"/>
    <URL xmlns="http://schemas.microsoft.com/sharepoint/v3">
      <Url xsi:nil="true"/>
      <Description xsi:nil="true"/>
    </URL>
    <_ExtendedDescription xmlns="http://schemas.microsoft.com/sharepoint/v3" xsi:nil="true"/>
    <b10e50595339447db3b0d16aff0e3d79 xmlns="350c7f2d-22b5-4c05-88ab-16906deb3555">
      <Terms xmlns="http://schemas.microsoft.com/office/infopath/2007/PartnerControls"/>
    </b10e50595339447db3b0d16aff0e3d79>
    <iec6cfa028bf4e91bd7258a6733aefa5 xmlns="350c7f2d-22b5-4c05-88ab-16906deb3555">
      <Terms xmlns="http://schemas.microsoft.com/office/infopath/2007/PartnerControls"/>
    </iec6cfa028bf4e91bd7258a6733aefa5>
    <Closure_x0020_Date_x0020_GoA xmlns="350c7f2d-22b5-4c05-88ab-16906deb3555" xsi:nil="true"/>
    <e4e1391327164fcf9b36427592ef5372 xmlns="350c7f2d-22b5-4c05-88ab-16906deb3555">
      <Terms xmlns="http://schemas.microsoft.com/office/infopath/2007/PartnerControls"/>
    </e4e1391327164fcf9b36427592ef5372>
    <Description_x0020_GoA xmlns="350c7f2d-22b5-4c05-88ab-16906deb3555" xsi:nil="true"/>
    <e14f78495b6d4881b0a4f259bbfaac0a xmlns="350c7f2d-22b5-4c05-88ab-16906deb3555">
      <Terms xmlns="http://schemas.microsoft.com/office/infopath/2007/PartnerControls"/>
    </e14f78495b6d4881b0a4f259bbfaac0a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GoA" ma:contentTypeID="0x010100B6FCA605DBB3BD43929E639BB88658FC006C53EC3E4559E64E8EBD2CCE01C135E7" ma:contentTypeVersion="20" ma:contentTypeDescription="" ma:contentTypeScope="" ma:versionID="6746d67cc47a2d39b0a807c6031eb7f8">
  <xsd:schema xmlns:xsd="http://www.w3.org/2001/XMLSchema" xmlns:xs="http://www.w3.org/2001/XMLSchema" xmlns:p="http://schemas.microsoft.com/office/2006/metadata/properties" xmlns:ns1="http://schemas.microsoft.com/sharepoint/v3" xmlns:ns2="350c7f2d-22b5-4c05-88ab-16906deb3555" xmlns:ns3="d5927893-c91b-45a8-81bb-b7f5cfa094c8" xmlns:ns4="777c1a7a-1360-4818-9490-47cc72e3855c" targetNamespace="http://schemas.microsoft.com/office/2006/metadata/properties" ma:root="true" ma:fieldsID="64e75198ba3f10ac3ade9495f845729d" ns1:_="" ns2:_="" ns3:_="" ns4:_="">
    <xsd:import namespace="http://schemas.microsoft.com/sharepoint/v3"/>
    <xsd:import namespace="350c7f2d-22b5-4c05-88ab-16906deb3555"/>
    <xsd:import namespace="d5927893-c91b-45a8-81bb-b7f5cfa094c8"/>
    <xsd:import namespace="777c1a7a-1360-4818-9490-47cc72e3855c"/>
    <xsd:element name="properties">
      <xsd:complexType>
        <xsd:sequence>
          <xsd:element name="documentManagement">
            <xsd:complexType>
              <xsd:all>
                <xsd:element ref="ns2:Description_x0020_GoA" minOccurs="0"/>
                <xsd:element ref="ns2:Subject_x0020_GoA" minOccurs="0"/>
                <xsd:element ref="ns2:Closure_x0020_Date_x0020_GoA" minOccurs="0"/>
                <xsd:element ref="ns2:TaxCatchAllLabel" minOccurs="0"/>
                <xsd:element ref="ns2:e14f78495b6d4881b0a4f259bbfaac0a" minOccurs="0"/>
                <xsd:element ref="ns2:b10e50595339447db3b0d16aff0e3d79" minOccurs="0"/>
                <xsd:element ref="ns2:e4e1391327164fcf9b36427592ef5372" minOccurs="0"/>
                <xsd:element ref="ns2:TaxCatchAll" minOccurs="0"/>
                <xsd:element ref="ns2:h5c22b25fd914590af6f7504dd8d5e82" minOccurs="0"/>
                <xsd:element ref="ns2:iec6cfa028bf4e91bd7258a6733aefa5" minOccurs="0"/>
                <xsd:element ref="ns1:_ExtendedDescription" minOccurs="0"/>
                <xsd:element ref="ns3:Category" minOccurs="0"/>
                <xsd:element ref="ns4:DoE_x0020_Alternative_x0020_Title" minOccurs="0"/>
                <xsd:element ref="ns4:DoE_x0020_Commodity" minOccurs="0"/>
                <xsd:element ref="ns4:DoE_x0020_Contributor" minOccurs="0"/>
                <xsd:element ref="ns4:DoE_x0020_Creator_x0020_External" minOccurs="0"/>
                <xsd:element ref="ns4:DoE_x0020_Creator_x0020_Internal_x0020_Name" minOccurs="0"/>
                <xsd:element ref="ns4:DoE_x0020_Creator_x0020_Organizational_x0020_Unit" minOccurs="0"/>
                <xsd:element ref="ns4:DoE_x0020_Description" minOccurs="0"/>
                <xsd:element ref="ns4:DOE_x0020_Document_x0020_Type" minOccurs="0"/>
                <xsd:element ref="ns4:DoE_x0020_Effective_x0020_Date" minOccurs="0"/>
                <xsd:element ref="ns4:DoE_x0020_Keywords" minOccurs="0"/>
                <xsd:element ref="ns4:DoE_x0020_Language"/>
                <xsd:element ref="ns4:DoE_x0020_Official_x0020_Record" minOccurs="0"/>
                <xsd:element ref="ns3:Sub_x002d_category" minOccurs="0"/>
                <xsd:element ref="ns1:URL" minOccurs="0"/>
                <xsd:element ref="ns4:_dlc_DocId" minOccurs="0"/>
                <xsd:element ref="ns4:_dlc_DocIdUrl" minOccurs="0"/>
                <xsd:element ref="ns4:_dlc_DocIdPersistId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_Flow_SignoffStatu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ExtendedDescription" ma:index="23" nillable="true" ma:displayName="Description" ma:internalName="_ExtendedDescription">
      <xsd:simpleType>
        <xsd:restriction base="dms:Note">
          <xsd:maxLength value="255"/>
        </xsd:restriction>
      </xsd:simpleType>
    </xsd:element>
    <xsd:element name="URL" ma:index="3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c7f2d-22b5-4c05-88ab-16906deb3555" elementFormDefault="qualified">
    <xsd:import namespace="http://schemas.microsoft.com/office/2006/documentManagement/types"/>
    <xsd:import namespace="http://schemas.microsoft.com/office/infopath/2007/PartnerControls"/>
    <xsd:element name="Description_x0020_GoA" ma:index="5" nillable="true" ma:displayName="Description GoA" ma:description="A concise narrative of the content of an information resource." ma:internalName="Description_x0020_GoA" ma:readOnly="false">
      <xsd:simpleType>
        <xsd:restriction base="dms:Note">
          <xsd:maxLength value="255"/>
        </xsd:restriction>
      </xsd:simpleType>
    </xsd:element>
    <xsd:element name="Subject_x0020_GoA" ma:index="6" nillable="true" ma:displayName="Subject GoA" ma:description="A controlled term that expresses the main topical content of an information resource." ma:format="Dropdown" ma:internalName="Subject_x0020_GoA" ma:readOnly="false">
      <xsd:simpleType>
        <xsd:union memberTypes="dms:Text">
          <xsd:simpleType>
            <xsd:restriction base="dms:Choice">
              <xsd:enumeration value="Can be updated by site manager"/>
            </xsd:restriction>
          </xsd:simpleType>
        </xsd:union>
      </xsd:simpleType>
    </xsd:element>
    <xsd:element name="Closure_x0020_Date_x0020_GoA" ma:index="9" nillable="true" ma:displayName="Closure Date GoA" ma:format="DateOnly" ma:internalName="Closure_x0020_Date_x0020_GoA">
      <xsd:simpleType>
        <xsd:restriction base="dms:DateTime"/>
      </xsd:simpleType>
    </xsd:element>
    <xsd:element name="TaxCatchAllLabel" ma:index="12" nillable="true" ma:displayName="Taxonomy Catch All Column1" ma:hidden="true" ma:list="{37515f72-7fb4-4a96-8fc8-f36008bf8d82}" ma:internalName="TaxCatchAllLabel" ma:readOnly="true" ma:showField="CatchAllDataLabel" ma:web="777c1a7a-1360-4818-9490-47cc72e385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14f78495b6d4881b0a4f259bbfaac0a" ma:index="15" nillable="true" ma:taxonomy="true" ma:internalName="e14f78495b6d4881b0a4f259bbfaac0a" ma:taxonomyFieldName="Status_x0020_GoA" ma:displayName="Status GoA" ma:readOnly="false" ma:fieldId="{e14f7849-5b6d-4881-b0a4-f259bbfaac0a}" ma:sspId="a58cdee2-a078-4dcf-a938-a5ffeea6d2ec" ma:termSetId="77344222-8eaa-4686-b05e-9f0d89a1d51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10e50595339447db3b0d16aff0e3d79" ma:index="16" nillable="true" ma:taxonomy="true" ma:internalName="b10e50595339447db3b0d16aff0e3d79" ma:taxonomyFieldName="Document_x0020_Type_x0020_GoA" ma:displayName="Document Type GoA" ma:readOnly="false" ma:default="" ma:fieldId="{b10e5059-5339-447d-b3b0-d16aff0e3d79}" ma:sspId="a58cdee2-a078-4dcf-a938-a5ffeea6d2ec" ma:termSetId="8e47272f-2430-495c-9e38-3fc9fb7cf1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4e1391327164fcf9b36427592ef5372" ma:index="17" nillable="true" ma:taxonomy="true" ma:internalName="e4e1391327164fcf9b36427592ef5372" ma:taxonomyFieldName="Function_x0020_GoA" ma:displayName="Functional Class GoA" ma:readOnly="false" ma:default="" ma:fieldId="{e4e13913-2716-4fcf-9b36-427592ef5372}" ma:sspId="a58cdee2-a078-4dcf-a938-a5ffeea6d2ec" ma:termSetId="5b7505f6-1a47-4924-b6b6-6946ebca18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37515f72-7fb4-4a96-8fc8-f36008bf8d82}" ma:internalName="TaxCatchAll" ma:readOnly="false" ma:showField="CatchAllData" ma:web="777c1a7a-1360-4818-9490-47cc72e385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5c22b25fd914590af6f7504dd8d5e82" ma:index="21" nillable="true" ma:taxonomy="true" ma:internalName="h5c22b25fd914590af6f7504dd8d5e82" ma:taxonomyFieldName="Closure_x0020_Criteria_x0020_Met" ma:displayName="Closure Criteria Met GoA" ma:readOnly="false" ma:default="1;#No|7a3957b4-6333-4b3f-aca5-11043f0480fb" ma:fieldId="{15c22b25-fd91-4590-af6f-7504dd8d5e82}" ma:sspId="a58cdee2-a078-4dcf-a938-a5ffeea6d2ec" ma:termSetId="ba7140a2-bf7f-4ec2-b58b-c905b47cdb9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ec6cfa028bf4e91bd7258a6733aefa5" ma:index="22" nillable="true" ma:taxonomy="true" ma:internalName="iec6cfa028bf4e91bd7258a6733aefa5" ma:taxonomyFieldName="Organization_x0020_GoA" ma:displayName="Organization GoA" ma:readOnly="false" ma:fieldId="{2ec6cfa0-28bf-4e91-bd72-58a6733aefa5}" ma:taxonomyMulti="true" ma:sspId="a58cdee2-a078-4dcf-a938-a5ffeea6d2ec" ma:termSetId="4f7bc610-b832-4b4c-9a7b-de0011e246d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927893-c91b-45a8-81bb-b7f5cfa094c8" elementFormDefault="qualified">
    <xsd:import namespace="http://schemas.microsoft.com/office/2006/documentManagement/types"/>
    <xsd:import namespace="http://schemas.microsoft.com/office/infopath/2007/PartnerControls"/>
    <xsd:element name="Category" ma:index="24" nillable="true" ma:displayName="Document Category" ma:format="Dropdown" ma:internalName="Category" ma:readOnly="false">
      <xsd:simpleType>
        <xsd:restriction base="dms:Choice">
          <xsd:enumeration value="Business IT Support (BITS)"/>
          <xsd:enumeration value="IMTS"/>
          <xsd:enumeration value="Operational Process"/>
          <xsd:enumeration value="Projects"/>
          <xsd:enumeration value="Tenure Issues"/>
          <xsd:enumeration value="Tenure Operational Workflow Charts"/>
          <xsd:enumeration value="Tenure Statistic Requests"/>
          <xsd:enumeration value="Tenure Systems Applications"/>
          <xsd:enumeration value="Tenure - Adobe Versions and Licenses"/>
          <xsd:enumeration value="Website - Tenure Courses, Forms and Others"/>
          <xsd:enumeration value="Website - Tenure Guides"/>
          <xsd:enumeration value="Website Updates"/>
        </xsd:restriction>
      </xsd:simpleType>
    </xsd:element>
    <xsd:element name="Sub_x002d_category" ma:index="37" nillable="true" ma:displayName="Sub-Category" ma:format="Dropdown" ma:internalName="Sub_x002d_category" ma:readOnly="false">
      <xsd:simpleType>
        <xsd:restriction base="dms:Choice">
          <xsd:enumeration value="Accounts (ETS) Administration"/>
          <xsd:enumeration value="Administration"/>
          <xsd:enumeration value="Agreement Administration"/>
          <xsd:enumeration value="Agreement Expiry Report"/>
          <xsd:enumeration value="Agreement Management"/>
          <xsd:enumeration value="AMI"/>
          <xsd:enumeration value="APIP Security Breach"/>
          <xsd:enumeration value="Application Access for Non Tenure Employees"/>
          <xsd:enumeration value="Application User Role Verification"/>
          <xsd:enumeration value="Archived"/>
          <xsd:enumeration value="BITS"/>
          <xsd:enumeration value="CARS"/>
          <xsd:enumeration value="CCUS"/>
          <xsd:enumeration value="Continuation and Validation"/>
          <xsd:enumeration value="Continuation &amp; Validation PDF Overwrite Issue"/>
          <xsd:enumeration value="Crown Agreement Management"/>
          <xsd:enumeration value="Crown Equity"/>
          <xsd:enumeration value="Crown Land Data"/>
          <xsd:enumeration value="Crown Mineral Activity and Wells"/>
          <xsd:enumeration value="E-Map"/>
          <xsd:enumeration value="Energy Website Review"/>
          <xsd:enumeration value="Enterprise IT Environment"/>
          <xsd:enumeration value="ETS"/>
          <xsd:enumeration value="ETS EN Number Incorrect on Submission-Final"/>
          <xsd:enumeration value="Expressway Replacement"/>
          <xsd:enumeration value="FDN"/>
          <xsd:enumeration value="Forms and Checklists"/>
          <xsd:enumeration value="Freehold Min Tax"/>
          <xsd:enumeration value="Geothermal"/>
          <xsd:enumeration value="GIS"/>
          <xsd:enumeration value="GIS Database Server Change"/>
          <xsd:enumeration value="GLIMPS"/>
          <xsd:enumeration value="LAMAS"/>
          <xsd:enumeration value="Land Searches"/>
          <xsd:enumeration value="Livelink"/>
          <xsd:enumeration value="Meetings and Minutes"/>
          <xsd:enumeration value="Mineral Direct Purchase"/>
          <xsd:enumeration value="Miscellaneous"/>
          <xsd:enumeration value="Offsets"/>
          <xsd:enumeration value="PETRINEX"/>
          <xsd:enumeration value="Photos"/>
          <xsd:enumeration value="PNG Continuation"/>
          <xsd:enumeration value="PNG Continuation Livelink"/>
          <xsd:enumeration value="PNG Sales and Business Integration"/>
          <xsd:enumeration value="Presentations"/>
          <xsd:enumeration value="Procedures"/>
          <xsd:enumeration value="Reference Materials"/>
          <xsd:enumeration value="Registration of Encumbrances"/>
          <xsd:enumeration value="Review Tenure Processes"/>
          <xsd:enumeration value="Sales"/>
          <xsd:enumeration value="SharePoint 2016 move to SharePoint Online"/>
          <xsd:enumeration value="Source of Information"/>
          <xsd:enumeration value="Stats Requests"/>
          <xsd:enumeration value="System Enhancements"/>
          <xsd:enumeration value="Template and Instructions"/>
          <xsd:enumeration value="Tenure Systems"/>
          <xsd:enumeration value="Tenure System Application User Role Permissions Approvers Review"/>
          <xsd:enumeration value="Test Coverage for Backup"/>
          <xsd:enumeration value="Transfers"/>
          <xsd:enumeration value="Unit Agreements and Trespass"/>
          <xsd:enumeration value="Update Queen to King"/>
          <xsd:enumeration value="Website - Tenure Guides titled &quot;Geothermal Continuation&quot;"/>
          <xsd:enumeration value="Website - Tenure Courses, Forms and Others titled &quot;Geothermal Continuation&quot;"/>
          <xsd:enumeration value="Work Items Information"/>
          <xsd:enumeration value="Inventory"/>
        </xsd:restriction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45" nillable="true" ma:displayName="Sign-off status" ma:internalName="Sign_x002d_off_x0020_status">
      <xsd:simpleType>
        <xsd:restriction base="dms:Text"/>
      </xsd:simpleType>
    </xsd:element>
    <xsd:element name="MediaLengthInSeconds" ma:index="4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7c1a7a-1360-4818-9490-47cc72e3855c" elementFormDefault="qualified">
    <xsd:import namespace="http://schemas.microsoft.com/office/2006/documentManagement/types"/>
    <xsd:import namespace="http://schemas.microsoft.com/office/infopath/2007/PartnerControls"/>
    <xsd:element name="DoE_x0020_Alternative_x0020_Title" ma:index="25" nillable="true" ma:displayName="DoE Alternative Title" ma:description="Any form of the title used as a substitute or alternative to the formal title of the resource." ma:internalName="DoE_x0020_Alternative_x0020_Title" ma:readOnly="false">
      <xsd:simpleType>
        <xsd:restriction base="dms:Text">
          <xsd:maxLength value="255"/>
        </xsd:restriction>
      </xsd:simpleType>
    </xsd:element>
    <xsd:element name="DoE_x0020_Commodity" ma:index="26" nillable="true" ma:displayName="DoE Commodity" ma:description="The energy or mineral resource or product for use or sale." ma:format="Dropdown" ma:internalName="DoE_x0020_Commodity" ma:readOnly="false">
      <xsd:simpleType>
        <xsd:restriction base="dms:Choice">
          <xsd:enumeration value="Ammonite Shell"/>
          <xsd:enumeration value="Coal"/>
          <xsd:enumeration value="Electricity"/>
          <xsd:enumeration value="Metallic &amp; Industrial Minerals"/>
          <xsd:enumeration value="Natural Gas"/>
          <xsd:enumeration value="Oil"/>
          <xsd:enumeration value="Oil Sands"/>
          <xsd:enumeration value="Petrochemicals"/>
          <xsd:enumeration value="Petroleum and Natural Gas (PNG)"/>
        </xsd:restriction>
      </xsd:simpleType>
    </xsd:element>
    <xsd:element name="DoE_x0020_Contributor" ma:index="27" nillable="true" ma:displayName="DoE Contributor" ma:description="One or more people or organizations that contributed to this resource" ma:internalName="DoE_x0020_Contributor" ma:readOnly="false">
      <xsd:simpleType>
        <xsd:restriction base="dms:Text">
          <xsd:maxLength value="255"/>
        </xsd:restriction>
      </xsd:simpleType>
    </xsd:element>
    <xsd:element name="DoE_x0020_Creator_x0020_External" ma:index="28" nillable="true" ma:displayName="DoE Creator External" ma:description="An entity responsible for making the content of the resource." ma:internalName="DoE_x0020_Creator_x0020_External" ma:readOnly="false">
      <xsd:simpleType>
        <xsd:restriction base="dms:Text">
          <xsd:maxLength value="255"/>
        </xsd:restriction>
      </xsd:simpleType>
    </xsd:element>
    <xsd:element name="DoE_x0020_Creator_x0020_Internal_x0020_Name" ma:index="29" nillable="true" ma:displayName="DoE Creator Internal Name" ma:description="An entity responsible for making the content of the resource." ma:list="UserInfo" ma:SharePointGroup="0" ma:internalName="DoE_x0020_Creator_x0020_Internal_x0020_Nam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E_x0020_Creator_x0020_Organizational_x0020_Unit" ma:index="30" nillable="true" ma:displayName="DoE Creator Organizational Unit" ma:description="An entity responsible for making the content of the resource." ma:format="Dropdown" ma:internalName="DoE_x0020_Creator_x0020_Organizational_x0020_Unit" ma:readOnly="false">
      <xsd:simpleType>
        <xsd:restriction base="dms:Choice">
          <xsd:enumeration value="Communications"/>
          <xsd:enumeration value="Corporate Projects"/>
          <xsd:enumeration value="CS-Information Technology"/>
          <xsd:enumeration value="Deputy Minister's Office"/>
          <xsd:enumeration value="Electricity"/>
          <xsd:enumeration value="Electricity - Coal Transition"/>
          <xsd:enumeration value="Electricity - Generation and Transmission"/>
          <xsd:enumeration value="Electricity - Market Policy"/>
          <xsd:enumeration value="Electricity - Markets Policy"/>
          <xsd:enumeration value="Electricity - Retail and Distribution"/>
          <xsd:enumeration value="Electricity - Strategy &amp; Integration"/>
          <xsd:enumeration value="Minister's Office"/>
          <xsd:enumeration value="Ministry Services"/>
          <xsd:enumeration value="Ministry Services - Business Planning &amp;Performance"/>
          <xsd:enumeration value="Ministry Services - Finance and Administration"/>
          <xsd:enumeration value="Ministry Services - Human Resources"/>
          <xsd:enumeration value="Ministry Services - Info Mgt &amp; Technology Services"/>
          <xsd:enumeration value="Ministry Services - Legal Services"/>
          <xsd:enumeration value="Ministry Support Services"/>
          <xsd:enumeration value="RDP-Environment and Resource Services"/>
          <xsd:enumeration value="Resource Development Policy"/>
          <xsd:enumeration value="Resource Development Policy - Professional Services Exec"/>
          <xsd:enumeration value="Resource Development Policy - Resource Land Access"/>
          <xsd:enumeration value="Resource Development Policy - Resource Policy"/>
          <xsd:enumeration value="Resource, Revenue, Operations"/>
          <xsd:enumeration value="Resource, Revenue, Operations - Coal &amp; Mineral Dev - Rev Coll"/>
          <xsd:enumeration value="Resource, Revenue, Operations - Compliance &amp; Assurance Office"/>
          <xsd:enumeration value="Resource, Revenue, Operations - Oil Sands Operations"/>
          <xsd:enumeration value="Resource, Revenue, Operations - Petrinex"/>
          <xsd:enumeration value="Resource, Revenue, Operations - Petroleum, Market &amp; Valuation"/>
          <xsd:enumeration value="Resource, Revenue, Operations - PNG Tenure Operations"/>
          <xsd:enumeration value="Resource, Revenue, Operations - Royalty Implementation"/>
          <xsd:enumeration value="Resource, Revenue, Operations - Royalty Operations"/>
          <xsd:enumeration value="Strategic Policy"/>
          <xsd:enumeration value="Strategic Policy - Energy Information &amp; Analysis"/>
          <xsd:enumeration value="Strategic Policy - IEPB Admin"/>
          <xsd:enumeration value="Strategic Policy - Market Access"/>
          <xsd:enumeration value="Strategic Policy - Strategic Policy Br Admin"/>
        </xsd:restriction>
      </xsd:simpleType>
    </xsd:element>
    <xsd:element name="DoE_x0020_Description" ma:index="31" nillable="true" ma:displayName="DoE Description" ma:description="An account of the content of the resource." ma:internalName="DoE_x0020_Description" ma:readOnly="false">
      <xsd:simpleType>
        <xsd:restriction base="dms:Note">
          <xsd:maxLength value="255"/>
        </xsd:restriction>
      </xsd:simpleType>
    </xsd:element>
    <xsd:element name="DOE_x0020_Document_x0020_Type" ma:index="32" nillable="true" ma:displayName="DOE Document Type" ma:description="The nature or genre of the content of the resource." ma:format="Dropdown" ma:internalName="DOE_x0020_Document_x0020_Type" ma:readOnly="false">
      <xsd:simpleType>
        <xsd:restriction base="dms:Choice">
          <xsd:enumeration value="Abstract"/>
          <xsd:enumeration value="Agenda"/>
          <xsd:enumeration value="Agreement"/>
          <xsd:enumeration value="Authorization"/>
          <xsd:enumeration value="Budget"/>
          <xsd:enumeration value="Calendar"/>
          <xsd:enumeration value="Checklist"/>
          <xsd:enumeration value="Communications Materials"/>
          <xsd:enumeration value="Contractual Material"/>
          <xsd:enumeration value="Correspondence"/>
          <xsd:enumeration value="Decision"/>
          <xsd:enumeration value="Documents"/>
          <xsd:enumeration value="Event"/>
          <xsd:enumeration value="Electricity - Markets Policy"/>
          <xsd:enumeration value="Financial Report"/>
          <xsd:enumeration value="Form"/>
          <xsd:enumeration value="Frequently Asked Questions"/>
          <xsd:enumeration value="Geospatial Material"/>
          <xsd:enumeration value="GIS Best Practices Committee"/>
          <xsd:enumeration value="Guide"/>
          <xsd:enumeration value="Issue"/>
          <xsd:enumeration value="Legislation and Regulations"/>
          <xsd:enumeration value="Licences and Permits"/>
          <xsd:enumeration value="Media Release"/>
          <xsd:enumeration value="Memorandum"/>
          <xsd:enumeration value="Minutes"/>
          <xsd:enumeration value="News Publication"/>
          <xsd:enumeration value="Operations Plans"/>
          <xsd:enumeration value="Plan"/>
          <xsd:enumeration value="Policy"/>
          <xsd:enumeration value="Presentation"/>
          <xsd:enumeration value="Procedures"/>
          <xsd:enumeration value="Reference Material"/>
          <xsd:enumeration value="Report"/>
          <xsd:enumeration value="Requirement"/>
          <xsd:enumeration value="Sales Procedures"/>
          <xsd:enumeration value="Schedule"/>
          <xsd:enumeration value="Service"/>
          <xsd:enumeration value="Standard"/>
          <xsd:enumeration value="Statistics"/>
          <xsd:enumeration value="Status Report"/>
          <xsd:enumeration value="Survey"/>
          <xsd:enumeration value="Template"/>
          <xsd:enumeration value="Terminology"/>
          <xsd:enumeration value="Test Case"/>
          <xsd:enumeration value="Working Document"/>
          <xsd:enumeration value="Year 2014"/>
          <xsd:enumeration value="Year 2015"/>
          <xsd:enumeration value="Year 2016"/>
          <xsd:enumeration value="Procedure"/>
        </xsd:restriction>
      </xsd:simpleType>
    </xsd:element>
    <xsd:element name="DoE_x0020_Effective_x0020_Date" ma:index="33" nillable="true" ma:displayName="DoE Effective Date" ma:default="[today]" ma:description="The first date on which the information becomes effective." ma:format="DateOnly" ma:internalName="DoE_x0020_Effective_x0020_Date" ma:readOnly="false">
      <xsd:simpleType>
        <xsd:restriction base="dms:DateTime"/>
      </xsd:simpleType>
    </xsd:element>
    <xsd:element name="DoE_x0020_Keywords" ma:index="34" nillable="true" ma:displayName="DoE Keywords" ma:description="A significant word or phrase in the title, subject, notes, abstract, or text of a record which can be used as a search term in a free-text search to retrieve all the records containing it." ma:internalName="DoE_x0020_Keywords" ma:readOnly="false">
      <xsd:simpleType>
        <xsd:restriction base="dms:Note">
          <xsd:maxLength value="255"/>
        </xsd:restriction>
      </xsd:simpleType>
    </xsd:element>
    <xsd:element name="DoE_x0020_Language" ma:index="35" ma:displayName="DoE Language" ma:default="English" ma:description="A language of the intellectual content of the resource." ma:format="Dropdown" ma:internalName="DoE_x0020_Language" ma:readOnly="false">
      <xsd:simpleType>
        <xsd:restriction base="dms:Choice">
          <xsd:enumeration value="Afrikaans"/>
          <xsd:enumeration value="Arabic"/>
          <xsd:enumeration value="Bulgarian"/>
          <xsd:enumeration value="Chinese"/>
          <xsd:enumeration value="Cree"/>
          <xsd:enumeration value="Croatian"/>
          <xsd:enumeration value="Czech"/>
          <xsd:enumeration value="Danish"/>
          <xsd:enumeration value="Dutch"/>
          <xsd:enumeration value="English"/>
          <xsd:enumeration value="French"/>
          <xsd:enumeration value="German"/>
          <xsd:enumeration value="Greek"/>
          <xsd:enumeration value="Hebrew"/>
          <xsd:enumeration value="Hindi"/>
          <xsd:enumeration value="Hungarian"/>
          <xsd:enumeration value="Italian"/>
          <xsd:enumeration value="Japanese"/>
          <xsd:enumeration value="Korean"/>
          <xsd:enumeration value="Norwegian"/>
          <xsd:enumeration value="Polish"/>
          <xsd:enumeration value="Portuguese"/>
          <xsd:enumeration value="Russian"/>
          <xsd:enumeration value="Spanish"/>
          <xsd:enumeration value="Swedish"/>
          <xsd:enumeration value="Ukrainian"/>
          <xsd:enumeration value="Vietnamese"/>
          <xsd:enumeration value="Yiddish"/>
        </xsd:restriction>
      </xsd:simpleType>
    </xsd:element>
    <xsd:element name="DoE_x0020_Official_x0020_Record" ma:index="36" nillable="true" ma:displayName="DoE Official Record" ma:default="0" ma:description="An item flagged as a “DOE Official Record” indicates that it is a record that provides evidence of a business activity, decision or transaction. Where synchronization has been set up; this will also trigger the relocation of that record to Livelink. Records relocated to Livelink can still be viewed via SharePoint. Contact Records Management for more info." ma:internalName="DoE_x0020_Official_x0020_Record" ma:readOnly="false">
      <xsd:simpleType>
        <xsd:restriction base="dms:Boolean"/>
      </xsd:simpleType>
    </xsd:element>
    <xsd:element name="_dlc_DocId" ma:index="3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4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4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a58cdee2-a078-4dcf-a938-a5ffeea6d2ec" ContentTypeId="0x010100B6FCA605DBB3BD43929E639BB88658FC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5B6AD22-29A2-4DFB-B613-1ABB8CAD32B5}">
  <ds:schemaRefs>
    <ds:schemaRef ds:uri="350c7f2d-22b5-4c05-88ab-16906deb3555"/>
    <ds:schemaRef ds:uri="777c1a7a-1360-4818-9490-47cc72e3855c"/>
    <ds:schemaRef ds:uri="d5927893-c91b-45a8-81bb-b7f5cfa094c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DAA95DC-1FE6-4520-B4EE-D7C9D53BE398}"/>
</file>

<file path=customXml/itemProps3.xml><?xml version="1.0" encoding="utf-8"?>
<ds:datastoreItem xmlns:ds="http://schemas.openxmlformats.org/officeDocument/2006/customXml" ds:itemID="{C5B03B35-7563-4251-A558-9E214E36B5D2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7EA0F54-0763-4CCC-A1E8-7FF3107EE9E0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22D5073D-E15C-48A3-9EDE-23C1541439A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42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Davies</dc:creator>
  <cp:revision>1</cp:revision>
  <dcterms:created xsi:type="dcterms:W3CDTF">2018-11-02T20:16:17Z</dcterms:created>
  <dcterms:modified xsi:type="dcterms:W3CDTF">2025-07-30T20:49:34Z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0x010100B6FCA605DBB3BD43929E639BB88658FC006C53EC3E4559E64E8EBD2CCE01C135E7</vt:lpwstr>
  </property>
  <property fmtid="{D5CDD505-2E9C-101B-9397-08002B2CF9AE}" pid="3" name="_dlc_DocIdItemGuid">
    <vt:lpwstr>3a1d6edd-144c-444c-816b-48f9b18df9ba</vt:lpwstr>
  </property>
  <property fmtid="{D5CDD505-2E9C-101B-9397-08002B2CF9AE}" pid="4" name="MSIP_Label_60c3ebf9-3c2f-4745-a75f-55836bdb736f_Enabled">
    <vt:lpwstr>true</vt:lpwstr>
  </property>
  <property fmtid="{D5CDD505-2E9C-101B-9397-08002B2CF9AE}" pid="5" name="MSIP_Label_60c3ebf9-3c2f-4745-a75f-55836bdb736f_SetDate">
    <vt:lpwstr>2024-10-08T21:32:37Z</vt:lpwstr>
  </property>
  <property fmtid="{D5CDD505-2E9C-101B-9397-08002B2CF9AE}" pid="6" name="MSIP_Label_60c3ebf9-3c2f-4745-a75f-55836bdb736f_Method">
    <vt:lpwstr>Privileged</vt:lpwstr>
  </property>
  <property fmtid="{D5CDD505-2E9C-101B-9397-08002B2CF9AE}" pid="7" name="MSIP_Label_60c3ebf9-3c2f-4745-a75f-55836bdb736f_Name">
    <vt:lpwstr>Public</vt:lpwstr>
  </property>
  <property fmtid="{D5CDD505-2E9C-101B-9397-08002B2CF9AE}" pid="8" name="MSIP_Label_60c3ebf9-3c2f-4745-a75f-55836bdb736f_SiteId">
    <vt:lpwstr>2bb51c06-af9b-42c5-8bf5-3c3b7b10850b</vt:lpwstr>
  </property>
  <property fmtid="{D5CDD505-2E9C-101B-9397-08002B2CF9AE}" pid="9" name="MSIP_Label_60c3ebf9-3c2f-4745-a75f-55836bdb736f_ActionId">
    <vt:lpwstr>e7300911-369f-4d7a-bd6f-c1b4f9670bec</vt:lpwstr>
  </property>
  <property fmtid="{D5CDD505-2E9C-101B-9397-08002B2CF9AE}" pid="10" name="MSIP_Label_60c3ebf9-3c2f-4745-a75f-55836bdb736f_ContentBits">
    <vt:lpwstr>2</vt:lpwstr>
  </property>
  <property fmtid="{D5CDD505-2E9C-101B-9397-08002B2CF9AE}" pid="11" name="ClassificationContentMarkingFooterLocations">
    <vt:lpwstr>Office Theme:7</vt:lpwstr>
  </property>
  <property fmtid="{D5CDD505-2E9C-101B-9397-08002B2CF9AE}" pid="12" name="ClassificationContentMarkingFooterText">
    <vt:lpwstr>Classification: Public</vt:lpwstr>
  </property>
  <property fmtid="{D5CDD505-2E9C-101B-9397-08002B2CF9AE}" pid="13" name="Closure Criteria Met">
    <vt:lpwstr>1;#No|7a3957b4-6333-4b3f-aca5-11043f0480fb</vt:lpwstr>
  </property>
  <property fmtid="{D5CDD505-2E9C-101B-9397-08002B2CF9AE}" pid="14" name="MediaServiceImageTags">
    <vt:lpwstr/>
  </property>
  <property fmtid="{D5CDD505-2E9C-101B-9397-08002B2CF9AE}" pid="15" name="Document Type GoA">
    <vt:lpwstr/>
  </property>
  <property fmtid="{D5CDD505-2E9C-101B-9397-08002B2CF9AE}" pid="16" name="Status GoA">
    <vt:lpwstr/>
  </property>
  <property fmtid="{D5CDD505-2E9C-101B-9397-08002B2CF9AE}" pid="17" name="lcf76f155ced4ddcb4097134ff3c332f">
    <vt:lpwstr/>
  </property>
  <property fmtid="{D5CDD505-2E9C-101B-9397-08002B2CF9AE}" pid="18" name="Function GoA">
    <vt:lpwstr/>
  </property>
  <property fmtid="{D5CDD505-2E9C-101B-9397-08002B2CF9AE}" pid="19" name="Organization GoA">
    <vt:lpwstr/>
  </property>
  <property fmtid="{D5CDD505-2E9C-101B-9397-08002B2CF9AE}" pid="20" name="Closure_x0020_Criteria_x0020_Met">
    <vt:lpwstr>1;#No|7a3957b4-6333-4b3f-aca5-11043f0480fb</vt:lpwstr>
  </property>
  <property fmtid="{D5CDD505-2E9C-101B-9397-08002B2CF9AE}" pid="21" name="Status_x0020_GoA">
    <vt:lpwstr/>
  </property>
  <property fmtid="{D5CDD505-2E9C-101B-9397-08002B2CF9AE}" pid="22" name="Organization_x0020_GoA">
    <vt:lpwstr/>
  </property>
  <property fmtid="{D5CDD505-2E9C-101B-9397-08002B2CF9AE}" pid="23" name="Function_x0020_GoA">
    <vt:lpwstr/>
  </property>
  <property fmtid="{D5CDD505-2E9C-101B-9397-08002B2CF9AE}" pid="24" name="Document_x0020_Type_x0020_GoA">
    <vt:lpwstr/>
  </property>
</Properties>
</file>