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0"/>
  </p:notesMasterIdLst>
  <p:handoutMasterIdLst>
    <p:handoutMasterId r:id="rId31"/>
  </p:handoutMasterIdLst>
  <p:sldIdLst>
    <p:sldId id="256" r:id="rId6"/>
    <p:sldId id="257" r:id="rId7"/>
    <p:sldId id="258" r:id="rId8"/>
    <p:sldId id="482" r:id="rId9"/>
    <p:sldId id="483" r:id="rId10"/>
    <p:sldId id="484" r:id="rId11"/>
    <p:sldId id="485" r:id="rId12"/>
    <p:sldId id="486" r:id="rId13"/>
    <p:sldId id="487" r:id="rId14"/>
    <p:sldId id="491" r:id="rId15"/>
    <p:sldId id="488" r:id="rId16"/>
    <p:sldId id="492" r:id="rId17"/>
    <p:sldId id="493" r:id="rId18"/>
    <p:sldId id="494" r:id="rId19"/>
    <p:sldId id="495" r:id="rId20"/>
    <p:sldId id="496" r:id="rId21"/>
    <p:sldId id="490" r:id="rId22"/>
    <p:sldId id="497" r:id="rId23"/>
    <p:sldId id="500" r:id="rId24"/>
    <p:sldId id="501" r:id="rId25"/>
    <p:sldId id="502" r:id="rId26"/>
    <p:sldId id="498" r:id="rId27"/>
    <p:sldId id="481" r:id="rId28"/>
    <p:sldId id="274" r:id="rId29"/>
  </p:sldIdLst>
  <p:sldSz cx="9144000" cy="6858000" type="screen4x3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CDCDC"/>
    <a:srgbClr val="090EE9"/>
    <a:srgbClr val="3338F7"/>
    <a:srgbClr val="ECF1F8"/>
    <a:srgbClr val="737373"/>
    <a:srgbClr val="D7E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89977" autoAdjust="0"/>
  </p:normalViewPr>
  <p:slideViewPr>
    <p:cSldViewPr>
      <p:cViewPr varScale="1">
        <p:scale>
          <a:sx n="90" d="100"/>
          <a:sy n="90" d="100"/>
        </p:scale>
        <p:origin x="102" y="1914"/>
      </p:cViewPr>
      <p:guideLst>
        <p:guide orient="horz" pos="2160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12"/>
    </p:cViewPr>
  </p:sorterViewPr>
  <p:notesViewPr>
    <p:cSldViewPr>
      <p:cViewPr varScale="1">
        <p:scale>
          <a:sx n="116" d="100"/>
          <a:sy n="116" d="100"/>
        </p:scale>
        <p:origin x="-1650" y="-114"/>
      </p:cViewPr>
      <p:guideLst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675" y="0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2A66B-5DE7-4A51-946A-4EEA6E6BE575}" type="datetimeFigureOut">
              <a:rPr lang="en-CA" smtClean="0"/>
              <a:t>2025-10-31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675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278F3-90CC-4ABF-9592-8B87FC26709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5899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541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C9C510A-FC69-4ACC-8247-3D37889C37E9}" type="datetimeFigureOut">
              <a:rPr lang="en-CA" smtClean="0"/>
              <a:t>2025-10-31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527050"/>
            <a:ext cx="3509962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32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541" y="667032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AFB07AE-A358-4002-9101-71C6B35E26F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1362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8907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4334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9672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5362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7034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9483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9788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4393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3553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3731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0652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0157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1578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5959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4856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1895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0652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998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600" y="1066800"/>
            <a:ext cx="6944423" cy="246221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D6C5A-BAAB-460E-A12A-67C0EFA4F6F7}" type="datetime1">
              <a:rPr lang="en-US" smtClean="0"/>
              <a:t>10/31/2025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6F8D3-FE51-44A0-9361-76DEE55D58C1}" type="datetime1">
              <a:rPr lang="en-US" smtClean="0"/>
              <a:t>10/31/2025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i="1">
                <a:solidFill>
                  <a:srgbClr val="2160AD"/>
                </a:solidFill>
                <a:latin typeface="Freestyle Script"/>
                <a:cs typeface="Freestyle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20FA0-2E57-4FBC-A0B2-9147B4CC37B5}" type="datetime1">
              <a:rPr lang="en-US" smtClean="0"/>
              <a:t>10/31/2025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i="1">
                <a:solidFill>
                  <a:srgbClr val="2160AD"/>
                </a:solidFill>
                <a:latin typeface="Freestyle Script"/>
                <a:cs typeface="Freestyle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8C38D-7CEB-40D3-BC41-93169D526A7E}" type="datetime1">
              <a:rPr lang="en-US" smtClean="0"/>
              <a:t>10/31/2025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2E05C-8A1A-4FB8-B0DD-2E49FBFAF09B}" type="datetime1">
              <a:rPr lang="en-US" smtClean="0"/>
              <a:t>10/31/2025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75334-6132-47EE-AD49-9FA2BA77A9E5}" type="datetime1">
              <a:rPr lang="en-US" smtClean="0"/>
              <a:t>10/31/2025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57965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30964"/>
            <a:ext cx="9144000" cy="4270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9788" y="1057275"/>
            <a:ext cx="694442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i="1">
                <a:solidFill>
                  <a:srgbClr val="2160AD"/>
                </a:solidFill>
                <a:latin typeface="Freestyle Script"/>
                <a:cs typeface="Freestyle Script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4193" y="2270378"/>
            <a:ext cx="8535613" cy="2831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D5BDD-8B7A-40B0-B982-32FB7D16995A}" type="datetime1">
              <a:rPr lang="en-US" smtClean="0"/>
              <a:t>10/31/2025</a:t>
            </a:fld>
            <a:endParaRPr lang="en-US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7924800" y="6581775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Arial" charset="0"/>
              </a:rPr>
              <a:t>Page </a:t>
            </a:r>
            <a:fld id="{75C6BF31-FFC4-4FD8-941E-9C0428A5BC7C}" type="slidenum">
              <a:rPr lang="en-US" sz="1200" smtClean="0">
                <a:latin typeface="Arial" charset="0"/>
              </a:rPr>
              <a:pPr>
                <a:defRPr/>
              </a:pPr>
              <a:t>‹#›</a:t>
            </a:fld>
            <a:r>
              <a:rPr lang="en-US" sz="1200" dirty="0">
                <a:latin typeface="Arial" charset="0"/>
              </a:rPr>
              <a:t> of 24</a:t>
            </a:r>
            <a:endParaRPr lang="en-CA" sz="1200" dirty="0">
              <a:latin typeface="Arial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79512" y="-68284"/>
            <a:ext cx="8964488" cy="923330"/>
            <a:chOff x="179512" y="4026424"/>
            <a:chExt cx="8964488" cy="923330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179512" y="4094164"/>
              <a:ext cx="8964488" cy="787850"/>
              <a:chOff x="390128" y="3908965"/>
              <a:chExt cx="8638456" cy="787850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1800" y="3908965"/>
                <a:ext cx="6256784" cy="787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128" y="4008237"/>
                <a:ext cx="2267744" cy="637488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 userDrawn="1"/>
          </p:nvSpPr>
          <p:spPr>
            <a:xfrm>
              <a:off x="4644008" y="4026424"/>
              <a:ext cx="43647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PNG Continuation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Government of Alberta</a:t>
              </a:r>
            </a:p>
          </p:txBody>
        </p:sp>
      </p:grpSp>
      <p:sp>
        <p:nvSpPr>
          <p:cNvPr id="6" name="MSIPCMContentMarking" descr="{&quot;HashCode&quot;:-1542678785,&quot;Placement&quot;:&quot;Footer&quot;,&quot;Top&quot;:517.997253,&quot;Left&quot;:0.0,&quot;SlideWidth&quot;:720,&quot;SlideHeight&quot;:540}"/>
          <p:cNvSpPr txBox="1"/>
          <p:nvPr userDrawn="1"/>
        </p:nvSpPr>
        <p:spPr>
          <a:xfrm>
            <a:off x="0" y="6578565"/>
            <a:ext cx="1804584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CA" sz="1100">
                <a:solidFill>
                  <a:srgbClr val="000000"/>
                </a:solidFill>
                <a:latin typeface="Calibri" panose="020F0502020204030204" pitchFamily="34" charset="0"/>
              </a:rPr>
              <a:t>Classification: Protected 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1" r:id="rId2"/>
    <p:sldLayoutId id="2147483662" r:id="rId3"/>
    <p:sldLayoutId id="2147483663" r:id="rId4"/>
    <p:sldLayoutId id="2147483665" r:id="rId5"/>
    <p:sldLayoutId id="2147483666" r:id="rId6"/>
  </p:sldLayoutIdLst>
  <p:transition spd="slow">
    <p:wipe dir="r"/>
  </p:transition>
  <p:hf sldNum="0" hdr="0" ftr="0" dt="0"/>
  <p:txStyles>
    <p:titleStyle>
      <a:lvl1pPr>
        <a:defRPr sz="1600" i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PNGContinuations.Energy@gov.ab.ca" TargetMode="External"/><Relationship Id="rId2" Type="http://schemas.openxmlformats.org/officeDocument/2006/relationships/hyperlink" Target="https://training.energy.gov.ab.ca/Pages/PNG%20Continuation.aspx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PNGContinuations.Energy@gov.ab.ca" TargetMode="External"/><Relationship Id="rId4" Type="http://schemas.openxmlformats.org/officeDocument/2006/relationships/hyperlink" Target="https://training.energy.gov.ab.ca/Pages/default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4419600" y="2713037"/>
            <a:ext cx="4114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latin typeface="Arial" charset="0"/>
              </a:rPr>
              <a:t>PNG Continuation – Expiry Reinstatement: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2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latin typeface="Arial" charset="0"/>
              </a:rPr>
              <a:t>This is the process to complete and submit an Online Expiry Reinstatement request via ETS for a PNG Agreement. The process begins with the creation of a new request through to submission.  The request progresses through various stages (statuses) until completion. </a:t>
            </a:r>
            <a:endParaRPr lang="en-US" altLang="en-US" sz="12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200" dirty="0">
              <a:latin typeface="Arial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187" y="1468438"/>
            <a:ext cx="4468812" cy="21891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56615" y="3127311"/>
            <a:ext cx="390652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algn="ctr">
              <a:lnSpc>
                <a:spcPct val="100000"/>
              </a:lnSpc>
            </a:pPr>
            <a:r>
              <a:rPr sz="1800" b="1" spc="-130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the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ETS</a:t>
            </a:r>
            <a:r>
              <a:rPr sz="1800" b="1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–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srgbClr val="0070C0"/>
                </a:solidFill>
                <a:latin typeface="Arial"/>
                <a:cs typeface="Arial"/>
              </a:rPr>
              <a:t>PNG Continuation: </a:t>
            </a:r>
            <a:endParaRPr lang="en-US" b="1" spc="-55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2065" marR="6350" algn="ctr">
              <a:lnSpc>
                <a:spcPct val="100000"/>
              </a:lnSpc>
            </a:pPr>
            <a:r>
              <a:rPr lang="en-US" sz="1800" b="1" spc="-55" dirty="0">
                <a:solidFill>
                  <a:srgbClr val="0070C0"/>
                </a:solidFill>
                <a:latin typeface="Arial"/>
                <a:cs typeface="Arial"/>
              </a:rPr>
              <a:t>Expiry Reinstatement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Online</a:t>
            </a:r>
            <a:r>
              <a:rPr sz="1800" b="1" spc="-2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CA" sz="1800" b="1" spc="-25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ra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ining</a:t>
            </a:r>
            <a:r>
              <a:rPr sz="1800" b="1" spc="-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ou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rs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1057275"/>
            <a:ext cx="6943725" cy="246063"/>
          </a:xfrm>
        </p:spPr>
        <p:txBody>
          <a:bodyPr/>
          <a:lstStyle/>
          <a:p>
            <a:r>
              <a:rPr lang="en-CA" sz="16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3671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Once ETS verifies your request,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will change 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(Submitted)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At this point you can only edit the contact information or withdraw the request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C5E9574-C8CE-51F2-363A-D8480416A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44613"/>
            <a:ext cx="4467502" cy="51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16">
            <a:extLst>
              <a:ext uri="{FF2B5EF4-FFF2-40B4-BE49-F238E27FC236}">
                <a16:creationId xmlns:a16="http://schemas.microsoft.com/office/drawing/2014/main" id="{5F50C7E7-D02A-F00B-9AB4-44DFFE54DB1C}"/>
              </a:ext>
            </a:extLst>
          </p:cNvPr>
          <p:cNvSpPr/>
          <p:nvPr/>
        </p:nvSpPr>
        <p:spPr>
          <a:xfrm>
            <a:off x="282654" y="4343400"/>
            <a:ext cx="1494570" cy="888987"/>
          </a:xfrm>
          <a:prstGeom prst="wedgeRoundRectCallout">
            <a:avLst>
              <a:gd name="adj1" fmla="val 216538"/>
              <a:gd name="adj2" fmla="val 15654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To withdraw the request, click on the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Withdraw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button. 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16">
            <a:extLst>
              <a:ext uri="{FF2B5EF4-FFF2-40B4-BE49-F238E27FC236}">
                <a16:creationId xmlns:a16="http://schemas.microsoft.com/office/drawing/2014/main" id="{2FDC4517-19AB-8405-CA46-245A82BBFAFB}"/>
              </a:ext>
            </a:extLst>
          </p:cNvPr>
          <p:cNvSpPr/>
          <p:nvPr/>
        </p:nvSpPr>
        <p:spPr>
          <a:xfrm>
            <a:off x="6781800" y="1600200"/>
            <a:ext cx="1494570" cy="888987"/>
          </a:xfrm>
          <a:prstGeom prst="wedgeRoundRectCallout">
            <a:avLst>
              <a:gd name="adj1" fmla="val -181142"/>
              <a:gd name="adj2" fmla="val 5796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The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Contact Information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can be edited.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085342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764704"/>
            <a:ext cx="1974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1103258"/>
            <a:ext cx="7922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page and new screen will populate. Using the dropdown list, enter the application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Type,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PNG Continuation-Expiry Reinstatements, and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Find.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reinstatements currently in ETS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will generate. By changing the parameters on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screen, varying results will populate. You can also search by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Request Number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30DA6FF-23F9-5D0E-EE99-355A53B2F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487" y="1752600"/>
            <a:ext cx="4399816" cy="124590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A40F1B2-0FAB-AC40-CE9B-6405EC7EB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726" y="2133600"/>
            <a:ext cx="1719745" cy="4100929"/>
          </a:xfrm>
          <a:prstGeom prst="rect">
            <a:avLst/>
          </a:prstGeom>
        </p:spPr>
      </p:pic>
      <p:sp>
        <p:nvSpPr>
          <p:cNvPr id="51" name="Rounded Rectangular Callout 22">
            <a:extLst>
              <a:ext uri="{FF2B5EF4-FFF2-40B4-BE49-F238E27FC236}">
                <a16:creationId xmlns:a16="http://schemas.microsoft.com/office/drawing/2014/main" id="{6C36FEF2-C5DC-200B-0558-616699652AEA}"/>
              </a:ext>
            </a:extLst>
          </p:cNvPr>
          <p:cNvSpPr/>
          <p:nvPr/>
        </p:nvSpPr>
        <p:spPr>
          <a:xfrm>
            <a:off x="1411697" y="2088691"/>
            <a:ext cx="1484172" cy="707589"/>
          </a:xfrm>
          <a:prstGeom prst="wedgeRoundRectCallout">
            <a:avLst>
              <a:gd name="adj1" fmla="val 207544"/>
              <a:gd name="adj2" fmla="val -4858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Application Type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6E9FBB8-FEB6-9331-9947-175DC8858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405" y="2895600"/>
            <a:ext cx="5621830" cy="3487400"/>
          </a:xfrm>
          <a:prstGeom prst="rect">
            <a:avLst/>
          </a:prstGeom>
        </p:spPr>
      </p:pic>
      <p:sp>
        <p:nvSpPr>
          <p:cNvPr id="55" name="Rounded Rectangular Callout 22">
            <a:extLst>
              <a:ext uri="{FF2B5EF4-FFF2-40B4-BE49-F238E27FC236}">
                <a16:creationId xmlns:a16="http://schemas.microsoft.com/office/drawing/2014/main" id="{63E76C27-A7C4-BD08-5C35-54624DC4AD28}"/>
              </a:ext>
            </a:extLst>
          </p:cNvPr>
          <p:cNvSpPr/>
          <p:nvPr/>
        </p:nvSpPr>
        <p:spPr>
          <a:xfrm>
            <a:off x="1495412" y="3180291"/>
            <a:ext cx="1316741" cy="646331"/>
          </a:xfrm>
          <a:prstGeom prst="wedgeRoundRectCallout">
            <a:avLst>
              <a:gd name="adj1" fmla="val -108934"/>
              <a:gd name="adj2" fmla="val 12862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Work In Progress page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ular Callout 22">
            <a:extLst>
              <a:ext uri="{FF2B5EF4-FFF2-40B4-BE49-F238E27FC236}">
                <a16:creationId xmlns:a16="http://schemas.microsoft.com/office/drawing/2014/main" id="{39A1C7DE-1DD5-7CB4-F4D9-6AA0294519A6}"/>
              </a:ext>
            </a:extLst>
          </p:cNvPr>
          <p:cNvSpPr/>
          <p:nvPr/>
        </p:nvSpPr>
        <p:spPr>
          <a:xfrm>
            <a:off x="1587643" y="4624195"/>
            <a:ext cx="1707531" cy="272499"/>
          </a:xfrm>
          <a:prstGeom prst="wedgeRoundRectCallout">
            <a:avLst>
              <a:gd name="adj1" fmla="val 169250"/>
              <a:gd name="adj2" fmla="val -1163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Find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635517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08720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Request Status – Search Parameters and Result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2"/>
          <p:cNvSpPr txBox="1"/>
          <p:nvPr/>
        </p:nvSpPr>
        <p:spPr>
          <a:xfrm>
            <a:off x="323528" y="1259687"/>
            <a:ext cx="457200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You can utilize the search parameter fields to filter search results.</a:t>
            </a:r>
          </a:p>
          <a:p>
            <a:pPr marL="12700" marR="6350">
              <a:lnSpc>
                <a:spcPct val="100000"/>
              </a:lnSpc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12700" marR="6350">
              <a:lnSpc>
                <a:spcPct val="100000"/>
              </a:lnSpc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The table on the right shows the correlation between the parameter fields and each corresponding result column.</a:t>
            </a:r>
          </a:p>
          <a:p>
            <a:pPr marL="12700" marR="6350">
              <a:lnSpc>
                <a:spcPct val="100000"/>
              </a:lnSpc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12700" marR="6350">
              <a:lnSpc>
                <a:spcPct val="100000"/>
              </a:lnSpc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Below is a color-highlighted illustration of the Work in Progress search screen to further demonstrate the relationship between the data.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320330"/>
              </p:ext>
            </p:extLst>
          </p:nvPr>
        </p:nvGraphicFramePr>
        <p:xfrm>
          <a:off x="6401937" y="955707"/>
          <a:ext cx="2448272" cy="2085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712">
                <a:tc>
                  <a:txBody>
                    <a:bodyPr/>
                    <a:lstStyle/>
                    <a:p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Parameter Field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 Column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623">
                <a:tc>
                  <a:txBody>
                    <a:bodyPr/>
                    <a:lstStyle/>
                    <a:p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CA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</a:t>
                      </a:r>
                      <a:r>
                        <a:rPr lang="en-US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Type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623">
                <a:tc>
                  <a:txBody>
                    <a:bodyPr/>
                    <a:lstStyle/>
                    <a:p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 Number</a:t>
                      </a:r>
                      <a:endParaRPr lang="en-CA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ETS #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623">
                <a:tc>
                  <a:txBody>
                    <a:bodyPr/>
                    <a:lstStyle/>
                    <a:p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Start/End Date</a:t>
                      </a:r>
                      <a:endParaRPr lang="en-CA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Updated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623">
                <a:tc>
                  <a:txBody>
                    <a:bodyPr/>
                    <a:lstStyle/>
                    <a:p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</a:t>
                      </a:r>
                      <a:endParaRPr lang="en-CA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#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623">
                <a:tc>
                  <a:txBody>
                    <a:bodyPr/>
                    <a:lstStyle/>
                    <a:p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Agreement</a:t>
                      </a:r>
                      <a:r>
                        <a:rPr lang="en-US" sz="9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#</a:t>
                      </a:r>
                      <a:endParaRPr lang="en-CA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Agreement#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928">
                <a:tc>
                  <a:txBody>
                    <a:bodyPr/>
                    <a:lstStyle/>
                    <a:p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CA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473">
                <a:tc>
                  <a:txBody>
                    <a:bodyPr/>
                    <a:lstStyle/>
                    <a:p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  <a:endParaRPr lang="en-CA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(not shown as a result column)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51BCB5A-E351-6CB8-89F7-051723E8B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2737015"/>
            <a:ext cx="5783331" cy="358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14685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955467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Request Status – Search Result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75566"/>
            <a:ext cx="12241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To load a request, click on the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ETS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number link.</a:t>
            </a: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6043333"/>
            <a:ext cx="27206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Navigate with this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number, if there are multiple pages of search results.</a:t>
            </a: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82136" y="3545626"/>
            <a:ext cx="106186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To open a document click on the report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link.</a:t>
            </a: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44784" y="5401150"/>
            <a:ext cx="648072" cy="108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233153" y="5860357"/>
            <a:ext cx="252028" cy="25018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ABF16DD0-4514-2396-25C1-08C1648A2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25" y="1400140"/>
            <a:ext cx="7135764" cy="467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Elbow Connector 17">
            <a:extLst>
              <a:ext uri="{FF2B5EF4-FFF2-40B4-BE49-F238E27FC236}">
                <a16:creationId xmlns:a16="http://schemas.microsoft.com/office/drawing/2014/main" id="{38008672-69E4-DB4C-E83D-621416593A3E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19801" y="3809998"/>
            <a:ext cx="2186971" cy="960982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90E273C-144F-4545-9553-F3F15CE78755}"/>
              </a:ext>
            </a:extLst>
          </p:cNvPr>
          <p:cNvCxnSpPr>
            <a:cxnSpLocks/>
          </p:cNvCxnSpPr>
          <p:nvPr/>
        </p:nvCxnSpPr>
        <p:spPr>
          <a:xfrm>
            <a:off x="784441" y="4414285"/>
            <a:ext cx="439695" cy="3566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FD86A4E-4C21-C4EA-87D3-E2BD1783AE96}"/>
              </a:ext>
            </a:extLst>
          </p:cNvPr>
          <p:cNvCxnSpPr>
            <a:cxnSpLocks/>
          </p:cNvCxnSpPr>
          <p:nvPr/>
        </p:nvCxnSpPr>
        <p:spPr>
          <a:xfrm flipV="1">
            <a:off x="541871" y="5931866"/>
            <a:ext cx="612068" cy="140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280178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828800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If a decision is received by ETS, the request status becomes Completed.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 email may be sent from ETS informing your company’s contact that an offer is available for review and response. These email notifications are considered a courtesy and should not be relied on to track PNG Continuation requests in ETS.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When submitting a request through ETS, it is your responsibility to continually check your Work in Progress to determine if any decisions have been sent.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149024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Reinstatement Completed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59337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67135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page under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PNG Continuation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node.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 will populate. Remove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Start and End Dates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Find;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all your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Reinstatements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currently in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will generate. You may also search your request using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field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, Agreement Number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or the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Request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provided with your original submission.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90FD177-C185-216D-7A6B-A667B0175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6611957" cy="432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8">
            <a:extLst>
              <a:ext uri="{FF2B5EF4-FFF2-40B4-BE49-F238E27FC236}">
                <a16:creationId xmlns:a16="http://schemas.microsoft.com/office/drawing/2014/main" id="{BBD77841-4A0E-D3A7-573F-DD1024BD5F7E}"/>
              </a:ext>
            </a:extLst>
          </p:cNvPr>
          <p:cNvSpPr/>
          <p:nvPr/>
        </p:nvSpPr>
        <p:spPr>
          <a:xfrm>
            <a:off x="312259" y="3942155"/>
            <a:ext cx="1239167" cy="304800"/>
          </a:xfrm>
          <a:prstGeom prst="wedgeRoundRectCallout">
            <a:avLst>
              <a:gd name="adj1" fmla="val 276270"/>
              <a:gd name="adj2" fmla="val 855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Find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880864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052736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Rental Reinstatement Letter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571" y="1488184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Once you find your request, select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Final Pdf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Reinstatement Letter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will populate.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66EC7E-F41C-2F21-C78D-A518B08C4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11908"/>
            <a:ext cx="7467600" cy="3997180"/>
          </a:xfrm>
          <a:prstGeom prst="rect">
            <a:avLst/>
          </a:prstGeom>
        </p:spPr>
      </p:pic>
      <p:sp>
        <p:nvSpPr>
          <p:cNvPr id="7" name="Rounded Rectangular Callout 11">
            <a:extLst>
              <a:ext uri="{FF2B5EF4-FFF2-40B4-BE49-F238E27FC236}">
                <a16:creationId xmlns:a16="http://schemas.microsoft.com/office/drawing/2014/main" id="{CE6B977C-2396-5FC0-342F-2E36E309D32B}"/>
              </a:ext>
            </a:extLst>
          </p:cNvPr>
          <p:cNvSpPr/>
          <p:nvPr/>
        </p:nvSpPr>
        <p:spPr>
          <a:xfrm>
            <a:off x="7620000" y="3429000"/>
            <a:ext cx="1239167" cy="304800"/>
          </a:xfrm>
          <a:prstGeom prst="wedgeRoundRectCallout">
            <a:avLst>
              <a:gd name="adj1" fmla="val -224955"/>
              <a:gd name="adj2" fmla="val 63884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PFD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049187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052736"/>
            <a:ext cx="2911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Expiry Reinstatement Letter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0" y="2514600"/>
            <a:ext cx="914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7F82509-67D4-6423-EB71-2B180FA53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73596"/>
            <a:ext cx="1639833" cy="8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479432-3935-14C6-C646-CA5EFA719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084" y="1391290"/>
            <a:ext cx="3767116" cy="491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94696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037" y="760923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Expiry Reinstatement - Withdraw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3349" y="115444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Withdraw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your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Expiry Reinstatement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request, you will access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 Progress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screen, select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PNG Continuation Expiry Reinstatement Type,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enter in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Agreement Number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Request Number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click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Find.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of the request will need to be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Processing (Submitted)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to withdraw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your Expiry Reinstatement Request.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813BFE-5669-88D1-E477-33B1BE983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59" y="2106074"/>
            <a:ext cx="1609285" cy="3837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BAD00B-43D2-954A-6B8E-1F8DF4DC4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032" y="2362200"/>
            <a:ext cx="6123809" cy="3066667"/>
          </a:xfrm>
          <a:prstGeom prst="rect">
            <a:avLst/>
          </a:prstGeom>
        </p:spPr>
      </p:pic>
      <p:sp>
        <p:nvSpPr>
          <p:cNvPr id="12" name="Rounded Rectangular Callout 24">
            <a:extLst>
              <a:ext uri="{FF2B5EF4-FFF2-40B4-BE49-F238E27FC236}">
                <a16:creationId xmlns:a16="http://schemas.microsoft.com/office/drawing/2014/main" id="{E85B61AB-6034-DA14-9272-3A122A5BC32E}"/>
              </a:ext>
            </a:extLst>
          </p:cNvPr>
          <p:cNvSpPr/>
          <p:nvPr/>
        </p:nvSpPr>
        <p:spPr>
          <a:xfrm>
            <a:off x="1524000" y="3137753"/>
            <a:ext cx="1239167" cy="757780"/>
          </a:xfrm>
          <a:prstGeom prst="wedgeRoundRectCallout">
            <a:avLst>
              <a:gd name="adj1" fmla="val 57974"/>
              <a:gd name="adj2" fmla="val 22574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Select the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Request Number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524804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14115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Administration Information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 will populate displaying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Company Information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Agreement Information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reinstate. Click on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Withdraw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button at the bottom of the screen.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B6E4A58-AA17-60E5-A932-CFF284EDD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340" y="1562216"/>
            <a:ext cx="4157460" cy="479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1">
            <a:extLst>
              <a:ext uri="{FF2B5EF4-FFF2-40B4-BE49-F238E27FC236}">
                <a16:creationId xmlns:a16="http://schemas.microsoft.com/office/drawing/2014/main" id="{0AE46ED6-F46C-6B14-F6C3-850CB6F89B75}"/>
              </a:ext>
            </a:extLst>
          </p:cNvPr>
          <p:cNvSpPr/>
          <p:nvPr/>
        </p:nvSpPr>
        <p:spPr>
          <a:xfrm>
            <a:off x="834397" y="3581400"/>
            <a:ext cx="1239167" cy="609600"/>
          </a:xfrm>
          <a:prstGeom prst="wedgeRoundRectCallout">
            <a:avLst>
              <a:gd name="adj1" fmla="val 249655"/>
              <a:gd name="adj2" fmla="val 37564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Withdraw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504EE6-9007-3D37-39BF-293C2621AF1A}"/>
              </a:ext>
            </a:extLst>
          </p:cNvPr>
          <p:cNvSpPr txBox="1"/>
          <p:nvPr/>
        </p:nvSpPr>
        <p:spPr>
          <a:xfrm>
            <a:off x="338340" y="819166"/>
            <a:ext cx="49194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Expiry Reinstatement – Withdraw (continued)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313868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81000" y="1143000"/>
            <a:ext cx="7815611" cy="246221"/>
          </a:xfrm>
        </p:spPr>
        <p:txBody>
          <a:bodyPr/>
          <a:lstStyle/>
          <a:p>
            <a:r>
              <a:rPr lang="en-CA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1321" y="1920430"/>
            <a:ext cx="1924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Revisions Table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345642"/>
              </p:ext>
            </p:extLst>
          </p:nvPr>
        </p:nvGraphicFramePr>
        <p:xfrm>
          <a:off x="1973495" y="2514600"/>
          <a:ext cx="610729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5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Revisions Type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Page Number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March</a:t>
                      </a:r>
                      <a:r>
                        <a:rPr lang="en-CA" baseline="0" dirty="0"/>
                        <a:t> 10, 2017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Initial Creation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June</a:t>
                      </a:r>
                      <a:r>
                        <a:rPr lang="en-CA" baseline="0" dirty="0"/>
                        <a:t> 2020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en-US" sz="1800" dirty="0">
                          <a:latin typeface="+mn-lt"/>
                          <a:cs typeface="Calibri"/>
                        </a:rPr>
                        <a:t>Update Banner and Resource</a:t>
                      </a:r>
                      <a:r>
                        <a:rPr lang="en-US" sz="1800" baseline="0" dirty="0">
                          <a:latin typeface="+mn-lt"/>
                          <a:cs typeface="Calibri"/>
                        </a:rPr>
                        <a:t> Page</a:t>
                      </a:r>
                      <a:r>
                        <a:rPr lang="en-US" sz="1800" dirty="0">
                          <a:latin typeface="+mn-lt"/>
                          <a:cs typeface="Calibri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September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Updated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Various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253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August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Updated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8437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5779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Message box will populate confirming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Withdrawal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of your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Expiry Reinstatement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application.  To proceed click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Ok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button.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9732D25-9B9E-F74D-4410-025BD13B7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43141"/>
            <a:ext cx="4343400" cy="502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022283-5C7B-9F99-B8FC-AE1490EC8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930460"/>
            <a:ext cx="3504934" cy="9388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8F8986-9FE3-ED5E-04BD-A10BA3178394}"/>
              </a:ext>
            </a:extLst>
          </p:cNvPr>
          <p:cNvSpPr txBox="1"/>
          <p:nvPr/>
        </p:nvSpPr>
        <p:spPr>
          <a:xfrm>
            <a:off x="304800" y="783738"/>
            <a:ext cx="5029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Expiry Reinstatement – Withdraw (continued)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D7137C13-CA0E-FCE6-EFE7-5948BA473A47}"/>
              </a:ext>
            </a:extLst>
          </p:cNvPr>
          <p:cNvSpPr/>
          <p:nvPr/>
        </p:nvSpPr>
        <p:spPr>
          <a:xfrm>
            <a:off x="7391400" y="1811516"/>
            <a:ext cx="1239167" cy="413442"/>
          </a:xfrm>
          <a:prstGeom prst="wedgeRoundRectCallout">
            <a:avLst>
              <a:gd name="adj1" fmla="val -198199"/>
              <a:gd name="adj2" fmla="val 38177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56614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11560" y="1121097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Once you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Administration Information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 will populate with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Client Withdrawn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 All information has been deleted from Alberta Energy &amp; Mineral's records.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Close,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 will be taken back 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Progress.</a:t>
            </a: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0194" y="1767428"/>
            <a:ext cx="16766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Please note: By selecting the 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Reinstatement Document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 PDF electronic version of your form will populate.  </a:t>
            </a:r>
            <a:endParaRPr lang="en-CA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4" descr="C:\Users\khana\AppData\Local\Microsoft\Windows\Temporary Internet Files\Content.IE5\W69D9NLS\MC90043261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16" y="1805127"/>
            <a:ext cx="238849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591630" y="4610100"/>
            <a:ext cx="9906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9F0736-C946-30FE-D580-A8B37267F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887" y="1600200"/>
            <a:ext cx="3982487" cy="4817766"/>
          </a:xfrm>
          <a:prstGeom prst="rect">
            <a:avLst/>
          </a:prstGeom>
        </p:spPr>
      </p:pic>
      <p:sp>
        <p:nvSpPr>
          <p:cNvPr id="4" name="Rounded Rectangular Callout 24">
            <a:extLst>
              <a:ext uri="{FF2B5EF4-FFF2-40B4-BE49-F238E27FC236}">
                <a16:creationId xmlns:a16="http://schemas.microsoft.com/office/drawing/2014/main" id="{56BD6948-0B8D-46BC-FF20-C865200CDF3B}"/>
              </a:ext>
            </a:extLst>
          </p:cNvPr>
          <p:cNvSpPr/>
          <p:nvPr/>
        </p:nvSpPr>
        <p:spPr>
          <a:xfrm>
            <a:off x="6469335" y="4042792"/>
            <a:ext cx="1239167" cy="465639"/>
          </a:xfrm>
          <a:prstGeom prst="wedgeRoundRectCallout">
            <a:avLst>
              <a:gd name="adj1" fmla="val -207675"/>
              <a:gd name="adj2" fmla="val 40020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Close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3EE2C4-6489-DE49-643C-C6681272F0E6}"/>
              </a:ext>
            </a:extLst>
          </p:cNvPr>
          <p:cNvSpPr txBox="1"/>
          <p:nvPr/>
        </p:nvSpPr>
        <p:spPr>
          <a:xfrm>
            <a:off x="304800" y="783738"/>
            <a:ext cx="5029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Expiry Reinstatement – Withdraw (continued)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871585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227987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 will confirm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Expiry Reinstatement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has been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Client Withdrawn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BA0505C-8ECC-B790-831C-477B1693D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714500"/>
            <a:ext cx="6639791" cy="3429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2F8E1EE-1736-60CE-CC03-E6100045E5E3}"/>
              </a:ext>
            </a:extLst>
          </p:cNvPr>
          <p:cNvSpPr txBox="1"/>
          <p:nvPr/>
        </p:nvSpPr>
        <p:spPr>
          <a:xfrm>
            <a:off x="304800" y="821892"/>
            <a:ext cx="5029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Expiry Reinstatement – Withdraw (continued)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05986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5240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Resources </a:t>
            </a:r>
            <a:endParaRPr lang="en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590800"/>
            <a:ext cx="7543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400" dirty="0"/>
          </a:p>
          <a:p>
            <a:r>
              <a:rPr lang="en-CA" sz="1400" dirty="0">
                <a:hlinkClick r:id="rId2"/>
              </a:rPr>
              <a:t>ETS Support and Online Learning </a:t>
            </a:r>
            <a:r>
              <a:rPr lang="en-CA" sz="1400" dirty="0"/>
              <a:t>provides access to relevant guides, courses and other information.</a:t>
            </a:r>
          </a:p>
          <a:p>
            <a:endParaRPr lang="en-CA" sz="1400" dirty="0"/>
          </a:p>
          <a:p>
            <a:r>
              <a:rPr lang="en-CA" sz="1400" dirty="0"/>
              <a:t>If you have questions, please contact  </a:t>
            </a:r>
            <a:r>
              <a:rPr lang="en-CA" altLang="en-US" sz="1400" dirty="0">
                <a:hlinkClick r:id="rId3"/>
              </a:rPr>
              <a:t>PNGContinuations.Energy@gov.ab.ca</a:t>
            </a:r>
            <a:endParaRPr lang="en-CA" altLang="en-US" sz="1400" dirty="0"/>
          </a:p>
          <a:p>
            <a:r>
              <a:rPr lang="en-CA" sz="1400" dirty="0"/>
              <a:t>or the PNG Tenure Help Line at (780) 644-2300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29099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9788" y="1057275"/>
            <a:ext cx="694442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600" i="0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sz="1600" i="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</a:t>
            </a:r>
            <a:r>
              <a:rPr sz="1600" i="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600" i="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600" i="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i="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sz="1600" i="0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193" y="1066800"/>
            <a:ext cx="5281930" cy="24827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510" marR="6350" algn="ctr"/>
            <a:r>
              <a:rPr lang="en-US" altLang="en-US" sz="7200" b="1" dirty="0">
                <a:solidFill>
                  <a:srgbClr val="2160AD"/>
                </a:solidFill>
                <a:latin typeface="Freestyle Script" pitchFamily="66" charset="0"/>
              </a:rPr>
              <a:t>Congratulations!</a:t>
            </a:r>
          </a:p>
          <a:p>
            <a:pPr marL="143510" marR="6350" algn="ctr">
              <a:lnSpc>
                <a:spcPct val="100000"/>
              </a:lnSpc>
            </a:pPr>
            <a:endParaRPr lang="en-US" sz="1400" b="1" spc="-135" dirty="0">
              <a:solidFill>
                <a:srgbClr val="2160AD"/>
              </a:solidFill>
              <a:latin typeface="Arial"/>
              <a:cs typeface="Arial"/>
            </a:endParaRPr>
          </a:p>
          <a:p>
            <a:pPr marL="12065" marR="6350" algn="ctr">
              <a:lnSpc>
                <a:spcPct val="100000"/>
              </a:lnSpc>
            </a:pPr>
            <a:r>
              <a:rPr sz="1400" b="1" spc="-135" dirty="0">
                <a:solidFill>
                  <a:srgbClr val="2160AD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2160AD"/>
                </a:solidFill>
                <a:latin typeface="Arial"/>
                <a:cs typeface="Arial"/>
              </a:rPr>
              <a:t>ou</a:t>
            </a:r>
            <a:r>
              <a:rPr sz="1400" b="1" spc="-5" dirty="0">
                <a:solidFill>
                  <a:srgbClr val="2160A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160AD"/>
                </a:solidFill>
                <a:latin typeface="Arial"/>
                <a:cs typeface="Arial"/>
              </a:rPr>
              <a:t>h</a:t>
            </a:r>
            <a:r>
              <a:rPr sz="1400" b="1" spc="-10" dirty="0">
                <a:solidFill>
                  <a:srgbClr val="2160AD"/>
                </a:solidFill>
                <a:latin typeface="Arial"/>
                <a:cs typeface="Arial"/>
              </a:rPr>
              <a:t>a</a:t>
            </a:r>
            <a:r>
              <a:rPr sz="1400" b="1" spc="-45" dirty="0">
                <a:solidFill>
                  <a:srgbClr val="2160AD"/>
                </a:solidFill>
                <a:latin typeface="Arial"/>
                <a:cs typeface="Arial"/>
              </a:rPr>
              <a:t>v</a:t>
            </a:r>
            <a:r>
              <a:rPr sz="1400" b="1" dirty="0">
                <a:solidFill>
                  <a:srgbClr val="2160AD"/>
                </a:solidFill>
                <a:latin typeface="Arial"/>
                <a:cs typeface="Arial"/>
              </a:rPr>
              <a:t>e</a:t>
            </a:r>
            <a:r>
              <a:rPr sz="1400" b="1" spc="30" dirty="0">
                <a:solidFill>
                  <a:srgbClr val="2160A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160AD"/>
                </a:solidFill>
                <a:latin typeface="Arial"/>
                <a:cs typeface="Arial"/>
              </a:rPr>
              <a:t>c</a:t>
            </a:r>
            <a:r>
              <a:rPr sz="1400" b="1" dirty="0">
                <a:solidFill>
                  <a:srgbClr val="2160AD"/>
                </a:solidFill>
                <a:latin typeface="Arial"/>
                <a:cs typeface="Arial"/>
              </a:rPr>
              <a:t>o</a:t>
            </a:r>
            <a:r>
              <a:rPr sz="1400" b="1" spc="-5" dirty="0">
                <a:solidFill>
                  <a:srgbClr val="2160AD"/>
                </a:solidFill>
                <a:latin typeface="Arial"/>
                <a:cs typeface="Arial"/>
              </a:rPr>
              <a:t>m</a:t>
            </a:r>
            <a:r>
              <a:rPr sz="1400" b="1" dirty="0">
                <a:solidFill>
                  <a:srgbClr val="2160AD"/>
                </a:solidFill>
                <a:latin typeface="Arial"/>
                <a:cs typeface="Arial"/>
              </a:rPr>
              <a:t>pl</a:t>
            </a:r>
            <a:r>
              <a:rPr sz="1400" b="1" spc="-10" dirty="0">
                <a:solidFill>
                  <a:srgbClr val="2160AD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2160AD"/>
                </a:solidFill>
                <a:latin typeface="Arial"/>
                <a:cs typeface="Arial"/>
              </a:rPr>
              <a:t>t</a:t>
            </a:r>
            <a:r>
              <a:rPr sz="1400" b="1" spc="-10" dirty="0">
                <a:solidFill>
                  <a:srgbClr val="2160AD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2160AD"/>
                </a:solidFill>
                <a:latin typeface="Arial"/>
                <a:cs typeface="Arial"/>
              </a:rPr>
              <a:t>d</a:t>
            </a:r>
            <a:r>
              <a:rPr sz="1400" b="1" spc="5" dirty="0">
                <a:solidFill>
                  <a:srgbClr val="2160A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160AD"/>
                </a:solidFill>
                <a:latin typeface="Arial"/>
                <a:cs typeface="Arial"/>
              </a:rPr>
              <a:t>the</a:t>
            </a:r>
            <a:r>
              <a:rPr sz="1400" b="1" spc="-5" dirty="0">
                <a:solidFill>
                  <a:srgbClr val="2160AD"/>
                </a:solidFill>
                <a:latin typeface="Arial"/>
                <a:cs typeface="Arial"/>
              </a:rPr>
              <a:t> </a:t>
            </a:r>
            <a:r>
              <a:rPr lang="en-CA" sz="1400" b="1" dirty="0">
                <a:solidFill>
                  <a:srgbClr val="0070C0"/>
                </a:solidFill>
                <a:latin typeface="Arial"/>
                <a:cs typeface="Arial"/>
              </a:rPr>
              <a:t>ETS</a:t>
            </a:r>
            <a:r>
              <a:rPr lang="en-CA" sz="1400" b="1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CA" sz="1400" b="1" dirty="0">
                <a:solidFill>
                  <a:srgbClr val="0070C0"/>
                </a:solidFill>
                <a:latin typeface="Arial"/>
                <a:cs typeface="Arial"/>
              </a:rPr>
              <a:t>–</a:t>
            </a:r>
            <a:r>
              <a:rPr lang="en-CA" sz="1400" b="1" spc="-5" dirty="0">
                <a:solidFill>
                  <a:srgbClr val="0070C0"/>
                </a:solidFill>
                <a:latin typeface="Arial"/>
                <a:cs typeface="Arial"/>
              </a:rPr>
              <a:t> PNG Continuation: </a:t>
            </a:r>
            <a:r>
              <a:rPr lang="en-CA" sz="1400" b="1" spc="-55" dirty="0">
                <a:solidFill>
                  <a:srgbClr val="0070C0"/>
                </a:solidFill>
                <a:latin typeface="Arial"/>
                <a:cs typeface="Arial"/>
              </a:rPr>
              <a:t>Expiry Reinstatement</a:t>
            </a:r>
            <a:endParaRPr lang="en-CA"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CA" sz="1400" b="1" dirty="0">
                <a:solidFill>
                  <a:srgbClr val="0070C0"/>
                </a:solidFill>
                <a:latin typeface="Arial"/>
                <a:cs typeface="Arial"/>
              </a:rPr>
              <a:t>Online</a:t>
            </a:r>
            <a:r>
              <a:rPr lang="en-CA" sz="1400" b="1" spc="-2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CA" sz="1400" b="1" spc="-95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lang="en-CA" sz="1400" b="1" spc="-5" dirty="0">
                <a:solidFill>
                  <a:srgbClr val="0070C0"/>
                </a:solidFill>
                <a:latin typeface="Arial"/>
                <a:cs typeface="Arial"/>
              </a:rPr>
              <a:t>ra</a:t>
            </a:r>
            <a:r>
              <a:rPr lang="en-CA" sz="1400" b="1" dirty="0">
                <a:solidFill>
                  <a:srgbClr val="0070C0"/>
                </a:solidFill>
                <a:latin typeface="Arial"/>
                <a:cs typeface="Arial"/>
              </a:rPr>
              <a:t>ining</a:t>
            </a:r>
            <a:r>
              <a:rPr lang="en-CA" sz="1400" b="1" spc="-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CA" sz="1400" b="1" spc="-5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lang="en-CA" sz="1400" b="1" dirty="0">
                <a:solidFill>
                  <a:srgbClr val="0070C0"/>
                </a:solidFill>
                <a:latin typeface="Arial"/>
                <a:cs typeface="Arial"/>
              </a:rPr>
              <a:t>ou</a:t>
            </a:r>
            <a:r>
              <a:rPr lang="en-CA" sz="1400" b="1" spc="-5" dirty="0">
                <a:solidFill>
                  <a:srgbClr val="0070C0"/>
                </a:solidFill>
                <a:latin typeface="Arial"/>
                <a:cs typeface="Arial"/>
              </a:rPr>
              <a:t>rs</a:t>
            </a:r>
            <a:r>
              <a:rPr lang="en-CA" sz="1400" b="1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ts val="1800"/>
              </a:lnSpc>
            </a:pPr>
            <a:endParaRPr sz="1800" dirty="0"/>
          </a:p>
          <a:p>
            <a:pPr>
              <a:lnSpc>
                <a:spcPts val="2100"/>
              </a:lnSpc>
              <a:spcBef>
                <a:spcPts val="64"/>
              </a:spcBef>
            </a:pPr>
            <a:endParaRPr sz="2100" dirty="0"/>
          </a:p>
        </p:txBody>
      </p:sp>
      <p:sp>
        <p:nvSpPr>
          <p:cNvPr id="4" name="object 4"/>
          <p:cNvSpPr/>
          <p:nvPr/>
        </p:nvSpPr>
        <p:spPr>
          <a:xfrm>
            <a:off x="4610100" y="1143000"/>
            <a:ext cx="4152899" cy="4597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7183" y="3716508"/>
            <a:ext cx="4978940" cy="18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access </a:t>
            </a:r>
            <a:r>
              <a:rPr lang="en-US" sz="11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Courses, Guides </a:t>
            </a:r>
            <a:r>
              <a:rPr lang="en-US" sz="11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11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Forms</a:t>
            </a:r>
            <a:r>
              <a:rPr lang="en-US" sz="11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for all your ETS Business please see </a:t>
            </a:r>
            <a:r>
              <a:rPr lang="en-CA" sz="11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ETS Support and Online Learning</a:t>
            </a:r>
            <a:r>
              <a:rPr lang="en-CA" sz="11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1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sz="11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sz="11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If you have any comments or questions on this training course, 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sz="11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please contact: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08932" y="4696726"/>
            <a:ext cx="4069492" cy="64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  <a:spcBef>
                <a:spcPts val="81"/>
              </a:spcBef>
            </a:pP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Crown Agreement Management</a:t>
            </a:r>
          </a:p>
          <a:p>
            <a:pPr>
              <a:lnSpc>
                <a:spcPts val="1600"/>
              </a:lnSpc>
              <a:spcBef>
                <a:spcPts val="81"/>
              </a:spcBef>
            </a:pP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Helpdesk:  (780) 644-2300</a:t>
            </a:r>
            <a:endParaRPr lang="en-CA" sz="1100" dirty="0">
              <a:solidFill>
                <a:srgbClr val="002060"/>
              </a:solidFill>
            </a:endParaRPr>
          </a:p>
          <a:p>
            <a:pPr>
              <a:lnSpc>
                <a:spcPts val="1600"/>
              </a:lnSpc>
              <a:spcBef>
                <a:spcPts val="81"/>
              </a:spcBef>
            </a:pPr>
            <a:r>
              <a:rPr lang="en-CA" altLang="en-US" sz="1100" dirty="0">
                <a:solidFill>
                  <a:srgbClr val="002060"/>
                </a:solidFill>
                <a:latin typeface="Arial" charset="0"/>
              </a:rPr>
              <a:t>Email inquires: </a:t>
            </a:r>
            <a:r>
              <a:rPr lang="en-CA" altLang="en-US" sz="1100" dirty="0">
                <a:solidFill>
                  <a:srgbClr val="002060"/>
                </a:solidFill>
                <a:latin typeface="Arial" charset="0"/>
                <a:hlinkClick r:id="rId5"/>
              </a:rPr>
              <a:t>PNGContinuations.Energy@gov.ab.ca</a:t>
            </a:r>
            <a:endParaRPr lang="en-CA" altLang="en-US" sz="1100" dirty="0">
              <a:solidFill>
                <a:srgbClr val="002060"/>
              </a:solidFill>
              <a:latin typeface="Arial" charset="0"/>
            </a:endParaRPr>
          </a:p>
          <a:p>
            <a:pPr>
              <a:lnSpc>
                <a:spcPts val="1600"/>
              </a:lnSpc>
              <a:spcBef>
                <a:spcPts val="81"/>
              </a:spcBef>
            </a:pPr>
            <a:endParaRPr lang="en-CA" altLang="en-US" sz="1100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28600" y="1057275"/>
            <a:ext cx="7815611" cy="246221"/>
          </a:xfrm>
        </p:spPr>
        <p:txBody>
          <a:bodyPr/>
          <a:lstStyle/>
          <a:p>
            <a:r>
              <a:rPr lang="en-CA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Expiry Reinstatement - Introduction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733800" y="2362200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In this module, you will learn how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Create and submit an Online Expiry Reinstatement request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Cancel or withdraw an Online Expiry Reinstatement request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View response document(s)</a:t>
            </a:r>
          </a:p>
          <a:p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Course Pre-requisites: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Training System Overview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ETS Account Setup and Preferences (For Site Administrators)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 must have the Creator role to create or withdraw a request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 and the Submitter role to submit a request.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196215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122" y="4343400"/>
            <a:ext cx="1161905" cy="111428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980728"/>
            <a:ext cx="370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Create – Expiry Reinstatement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31928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Expiry Reinstatements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node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PNG Continuation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 Complete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Company Information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then under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Agreement Information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select the dotted box to enter your agreement number.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221737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32" y="4495800"/>
            <a:ext cx="1161905" cy="1114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84D241-FE03-E397-D632-0980B9FFD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1" y="1753596"/>
            <a:ext cx="4343400" cy="4543781"/>
          </a:xfrm>
          <a:prstGeom prst="rect">
            <a:avLst/>
          </a:prstGeom>
        </p:spPr>
      </p:pic>
      <p:sp>
        <p:nvSpPr>
          <p:cNvPr id="6" name="Rounded Rectangular Callout 16">
            <a:extLst>
              <a:ext uri="{FF2B5EF4-FFF2-40B4-BE49-F238E27FC236}">
                <a16:creationId xmlns:a16="http://schemas.microsoft.com/office/drawing/2014/main" id="{1269D694-2073-45FE-A219-389F8FC3DCC0}"/>
              </a:ext>
            </a:extLst>
          </p:cNvPr>
          <p:cNvSpPr/>
          <p:nvPr/>
        </p:nvSpPr>
        <p:spPr>
          <a:xfrm>
            <a:off x="7162800" y="3429000"/>
            <a:ext cx="1676400" cy="685800"/>
          </a:xfrm>
          <a:prstGeom prst="wedgeRoundRectCallout">
            <a:avLst>
              <a:gd name="adj1" fmla="val -102519"/>
              <a:gd name="adj2" fmla="val 7790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Select for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Agreement Number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15">
            <a:extLst>
              <a:ext uri="{FF2B5EF4-FFF2-40B4-BE49-F238E27FC236}">
                <a16:creationId xmlns:a16="http://schemas.microsoft.com/office/drawing/2014/main" id="{961853A4-439B-76C6-D8C7-D2003FF2582F}"/>
              </a:ext>
            </a:extLst>
          </p:cNvPr>
          <p:cNvSpPr/>
          <p:nvPr/>
        </p:nvSpPr>
        <p:spPr>
          <a:xfrm>
            <a:off x="2674571" y="2667000"/>
            <a:ext cx="1676400" cy="838200"/>
          </a:xfrm>
          <a:prstGeom prst="wedgeRoundRectCallout">
            <a:avLst>
              <a:gd name="adj1" fmla="val 90240"/>
              <a:gd name="adj2" fmla="val -2040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Complete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Company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Contact Information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2006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564" y="114458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Type in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PNG Agreement Number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Search Agreements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screen,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Agreements Found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 will populate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Agreement Number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 Select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Agreements Found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Box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521FF3-A0CC-879A-14B7-705692CB9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29" y="1924124"/>
            <a:ext cx="4477470" cy="3131996"/>
          </a:xfrm>
          <a:prstGeom prst="rect">
            <a:avLst/>
          </a:prstGeom>
        </p:spPr>
      </p:pic>
      <p:sp>
        <p:nvSpPr>
          <p:cNvPr id="5" name="Rounded Rectangular Callout 18">
            <a:extLst>
              <a:ext uri="{FF2B5EF4-FFF2-40B4-BE49-F238E27FC236}">
                <a16:creationId xmlns:a16="http://schemas.microsoft.com/office/drawing/2014/main" id="{539D82A1-A918-65A6-BD3F-215D26104396}"/>
              </a:ext>
            </a:extLst>
          </p:cNvPr>
          <p:cNvSpPr/>
          <p:nvPr/>
        </p:nvSpPr>
        <p:spPr>
          <a:xfrm>
            <a:off x="178129" y="5213573"/>
            <a:ext cx="1676400" cy="596823"/>
          </a:xfrm>
          <a:prstGeom prst="wedgeRoundRectCallout">
            <a:avLst>
              <a:gd name="adj1" fmla="val 68896"/>
              <a:gd name="adj2" fmla="val -16719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Enter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Agreement Number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C59E62-ACCE-50CE-1A53-A78218E69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175" y="2678400"/>
            <a:ext cx="4267200" cy="2800516"/>
          </a:xfrm>
          <a:prstGeom prst="rect">
            <a:avLst/>
          </a:prstGeom>
        </p:spPr>
      </p:pic>
      <p:sp>
        <p:nvSpPr>
          <p:cNvPr id="8" name="Rounded Rectangular Callout 20">
            <a:extLst>
              <a:ext uri="{FF2B5EF4-FFF2-40B4-BE49-F238E27FC236}">
                <a16:creationId xmlns:a16="http://schemas.microsoft.com/office/drawing/2014/main" id="{270AA5C9-B38D-E6AF-EC6D-9E452CAF2A98}"/>
              </a:ext>
            </a:extLst>
          </p:cNvPr>
          <p:cNvSpPr/>
          <p:nvPr/>
        </p:nvSpPr>
        <p:spPr>
          <a:xfrm>
            <a:off x="5639997" y="1867140"/>
            <a:ext cx="1676400" cy="386333"/>
          </a:xfrm>
          <a:prstGeom prst="wedgeRoundRectCallout">
            <a:avLst>
              <a:gd name="adj1" fmla="val -64717"/>
              <a:gd name="adj2" fmla="val 77534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Check Box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21">
            <a:extLst>
              <a:ext uri="{FF2B5EF4-FFF2-40B4-BE49-F238E27FC236}">
                <a16:creationId xmlns:a16="http://schemas.microsoft.com/office/drawing/2014/main" id="{75DC4608-D043-2D10-4905-64BF25AA7E87}"/>
              </a:ext>
            </a:extLst>
          </p:cNvPr>
          <p:cNvSpPr/>
          <p:nvPr/>
        </p:nvSpPr>
        <p:spPr>
          <a:xfrm>
            <a:off x="4267200" y="5619896"/>
            <a:ext cx="1676400" cy="381000"/>
          </a:xfrm>
          <a:prstGeom prst="wedgeRoundRectCallout">
            <a:avLst>
              <a:gd name="adj1" fmla="val 89647"/>
              <a:gd name="adj2" fmla="val -12913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406633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4258" y="834511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After selecting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you will be taken back to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Expiry Reinstatement - Administration Information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screen.  The screen status will be updated 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ETS Reference Number.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Choose File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button to attach your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Reinstatement Letter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which outlines your rational for requesting a reinstatement. 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Add Document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to upload your document. If you have geological data to support your Reinstatement Letter, you may attach it using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Choose File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button under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Attach Geological Information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section and selecting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Upload.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1958" y="5896035"/>
            <a:ext cx="9188486" cy="447675"/>
            <a:chOff x="437186" y="5982264"/>
            <a:chExt cx="8610990" cy="447675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890013" y="6152940"/>
              <a:ext cx="815816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Ensure you select </a:t>
              </a:r>
              <a:r>
                <a:rPr lang="en-US" alt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Add Document</a:t>
              </a:r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, or you will receive the </a:t>
              </a:r>
              <a:r>
                <a:rPr lang="en-US" alt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Error</a:t>
              </a:r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above: “Reinstatement Letter must be attached”.</a:t>
              </a:r>
              <a:endParaRPr lang="en-CA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4" descr="C:\Users\khana\AppData\Local\Microsoft\Windows\Temporary Internet Files\Content.IE5\W69D9NLS\MC900432617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186" y="5982264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4660106" y="2636519"/>
            <a:ext cx="90249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Rectangle 14"/>
          <p:cNvSpPr/>
          <p:nvPr/>
        </p:nvSpPr>
        <p:spPr>
          <a:xfrm>
            <a:off x="4660106" y="4343400"/>
            <a:ext cx="52863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Rectangle 16"/>
          <p:cNvSpPr/>
          <p:nvPr/>
        </p:nvSpPr>
        <p:spPr>
          <a:xfrm>
            <a:off x="4648200" y="4495800"/>
            <a:ext cx="8382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608A08-5719-4DD4-1D81-7DF84B1E8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945" y="1846196"/>
            <a:ext cx="4024655" cy="4275257"/>
          </a:xfrm>
          <a:prstGeom prst="rect">
            <a:avLst/>
          </a:prstGeom>
        </p:spPr>
      </p:pic>
      <p:sp>
        <p:nvSpPr>
          <p:cNvPr id="10" name="Rounded Rectangular Callout 20">
            <a:extLst>
              <a:ext uri="{FF2B5EF4-FFF2-40B4-BE49-F238E27FC236}">
                <a16:creationId xmlns:a16="http://schemas.microsoft.com/office/drawing/2014/main" id="{186A4FF1-A852-D691-F452-D87B704868C2}"/>
              </a:ext>
            </a:extLst>
          </p:cNvPr>
          <p:cNvSpPr/>
          <p:nvPr/>
        </p:nvSpPr>
        <p:spPr>
          <a:xfrm>
            <a:off x="228600" y="2349696"/>
            <a:ext cx="1752600" cy="533400"/>
          </a:xfrm>
          <a:prstGeom prst="wedgeRoundRectCallout">
            <a:avLst>
              <a:gd name="adj1" fmla="val 207520"/>
              <a:gd name="adj2" fmla="val 40696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Choose File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21">
            <a:extLst>
              <a:ext uri="{FF2B5EF4-FFF2-40B4-BE49-F238E27FC236}">
                <a16:creationId xmlns:a16="http://schemas.microsoft.com/office/drawing/2014/main" id="{BED0BC3E-61A4-0166-FC96-32E5618CD68B}"/>
              </a:ext>
            </a:extLst>
          </p:cNvPr>
          <p:cNvSpPr/>
          <p:nvPr/>
        </p:nvSpPr>
        <p:spPr>
          <a:xfrm>
            <a:off x="6855961" y="2563387"/>
            <a:ext cx="1752600" cy="533400"/>
          </a:xfrm>
          <a:prstGeom prst="wedgeRoundRectCallout">
            <a:avLst>
              <a:gd name="adj1" fmla="val -77394"/>
              <a:gd name="adj2" fmla="val 36022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 Document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20">
            <a:extLst>
              <a:ext uri="{FF2B5EF4-FFF2-40B4-BE49-F238E27FC236}">
                <a16:creationId xmlns:a16="http://schemas.microsoft.com/office/drawing/2014/main" id="{BD772E4A-A46C-7A1F-0930-30586CB3B437}"/>
              </a:ext>
            </a:extLst>
          </p:cNvPr>
          <p:cNvSpPr/>
          <p:nvPr/>
        </p:nvSpPr>
        <p:spPr>
          <a:xfrm>
            <a:off x="578473" y="3973170"/>
            <a:ext cx="1752600" cy="533400"/>
          </a:xfrm>
          <a:prstGeom prst="wedgeRoundRectCallout">
            <a:avLst>
              <a:gd name="adj1" fmla="val 131528"/>
              <a:gd name="adj2" fmla="val 18149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Choose File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ular Callout 21">
            <a:extLst>
              <a:ext uri="{FF2B5EF4-FFF2-40B4-BE49-F238E27FC236}">
                <a16:creationId xmlns:a16="http://schemas.microsoft.com/office/drawing/2014/main" id="{4DD54EEC-2E08-87C0-6483-E8954F865684}"/>
              </a:ext>
            </a:extLst>
          </p:cNvPr>
          <p:cNvSpPr/>
          <p:nvPr/>
        </p:nvSpPr>
        <p:spPr>
          <a:xfrm>
            <a:off x="7167905" y="4315049"/>
            <a:ext cx="1752600" cy="533400"/>
          </a:xfrm>
          <a:prstGeom prst="wedgeRoundRectCallout">
            <a:avLst>
              <a:gd name="adj1" fmla="val -90438"/>
              <a:gd name="adj2" fmla="val 11799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Upload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18746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98624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 must check off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Cheque will be sent concurrently with this request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this is not checked, you will not be able to submit your request.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and then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8004" y="2466021"/>
            <a:ext cx="802196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4572000" y="4381020"/>
            <a:ext cx="838200" cy="57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48DB30-3B13-432D-6898-E2863AEEE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700" y="1434657"/>
            <a:ext cx="4323300" cy="4973138"/>
          </a:xfrm>
          <a:prstGeom prst="rect">
            <a:avLst/>
          </a:prstGeom>
        </p:spPr>
      </p:pic>
      <p:sp>
        <p:nvSpPr>
          <p:cNvPr id="9" name="Rounded Rectangular Callout 18">
            <a:extLst>
              <a:ext uri="{FF2B5EF4-FFF2-40B4-BE49-F238E27FC236}">
                <a16:creationId xmlns:a16="http://schemas.microsoft.com/office/drawing/2014/main" id="{28FAAF4D-2E04-871F-54D2-331991C03A08}"/>
              </a:ext>
            </a:extLst>
          </p:cNvPr>
          <p:cNvSpPr/>
          <p:nvPr/>
        </p:nvSpPr>
        <p:spPr>
          <a:xfrm>
            <a:off x="446427" y="1754669"/>
            <a:ext cx="2043609" cy="777614"/>
          </a:xfrm>
          <a:prstGeom prst="wedgeRoundRectCallout">
            <a:avLst>
              <a:gd name="adj1" fmla="val 118403"/>
              <a:gd name="adj2" fmla="val 48122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Select </a:t>
            </a:r>
            <a:r>
              <a:rPr lang="en-US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Cheque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will be sent concurrently with request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19">
            <a:extLst>
              <a:ext uri="{FF2B5EF4-FFF2-40B4-BE49-F238E27FC236}">
                <a16:creationId xmlns:a16="http://schemas.microsoft.com/office/drawing/2014/main" id="{8E7D4226-4AFE-B347-DCE6-B6F1F0654F45}"/>
              </a:ext>
            </a:extLst>
          </p:cNvPr>
          <p:cNvSpPr/>
          <p:nvPr/>
        </p:nvSpPr>
        <p:spPr>
          <a:xfrm>
            <a:off x="7054368" y="3790469"/>
            <a:ext cx="1550080" cy="648180"/>
          </a:xfrm>
          <a:prstGeom prst="wedgeRoundRectCallout">
            <a:avLst>
              <a:gd name="adj1" fmla="val -208810"/>
              <a:gd name="adj2" fmla="val 33761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Save</a:t>
            </a:r>
          </a:p>
        </p:txBody>
      </p:sp>
      <p:sp>
        <p:nvSpPr>
          <p:cNvPr id="16" name="Rounded Rectangular Callout 19">
            <a:extLst>
              <a:ext uri="{FF2B5EF4-FFF2-40B4-BE49-F238E27FC236}">
                <a16:creationId xmlns:a16="http://schemas.microsoft.com/office/drawing/2014/main" id="{D595F9FB-6C2D-5843-DA79-323132ED8D56}"/>
              </a:ext>
            </a:extLst>
          </p:cNvPr>
          <p:cNvSpPr/>
          <p:nvPr/>
        </p:nvSpPr>
        <p:spPr>
          <a:xfrm>
            <a:off x="821180" y="5029200"/>
            <a:ext cx="1503900" cy="668408"/>
          </a:xfrm>
          <a:prstGeom prst="wedgeRoundRectCallout">
            <a:avLst>
              <a:gd name="adj1" fmla="val 144126"/>
              <a:gd name="adj2" fmla="val 14784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Submit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82444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066800"/>
            <a:ext cx="7996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Message Box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will populate stating are you sure you want to Submit Request.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Another Message Box will appear stating Your request will now be submitted to Alberta Energy and Minerals.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Ok.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Your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Expiry Reinstatement Request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status will now be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6031996"/>
            <a:ext cx="771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Please note: If you wish to print out or save an electronic copy of your request, please select the “Expiry Reinstatement Document” on the top right hand of the screen.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C:\Users\khana\AppData\Local\Microsoft\Windows\Temporary Internet Files\Content.IE5\W69D9NLS\MC90043261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2" y="6005492"/>
            <a:ext cx="47769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265068" y="4340065"/>
            <a:ext cx="9144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900DE1B-9E66-85E4-14D1-09E9BFA4A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29" y="2071746"/>
            <a:ext cx="3476001" cy="646331"/>
          </a:xfrm>
          <a:prstGeom prst="rect">
            <a:avLst/>
          </a:prstGeom>
        </p:spPr>
      </p:pic>
      <p:sp>
        <p:nvSpPr>
          <p:cNvPr id="23" name="Rounded Rectangular Callout 16">
            <a:extLst>
              <a:ext uri="{FF2B5EF4-FFF2-40B4-BE49-F238E27FC236}">
                <a16:creationId xmlns:a16="http://schemas.microsoft.com/office/drawing/2014/main" id="{62BD8F73-3907-0AFC-8E2D-A05F859D7E12}"/>
              </a:ext>
            </a:extLst>
          </p:cNvPr>
          <p:cNvSpPr/>
          <p:nvPr/>
        </p:nvSpPr>
        <p:spPr>
          <a:xfrm>
            <a:off x="352440" y="2845987"/>
            <a:ext cx="1494570" cy="524103"/>
          </a:xfrm>
          <a:prstGeom prst="wedgeRoundRectCallout">
            <a:avLst>
              <a:gd name="adj1" fmla="val 88567"/>
              <a:gd name="adj2" fmla="val -9832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930C866-BDD0-75FA-BEEC-C76C804C8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40" y="3789275"/>
            <a:ext cx="3346442" cy="800038"/>
          </a:xfrm>
          <a:prstGeom prst="rect">
            <a:avLst/>
          </a:prstGeom>
        </p:spPr>
      </p:pic>
      <p:sp>
        <p:nvSpPr>
          <p:cNvPr id="26" name="Rounded Rectangular Callout 16">
            <a:extLst>
              <a:ext uri="{FF2B5EF4-FFF2-40B4-BE49-F238E27FC236}">
                <a16:creationId xmlns:a16="http://schemas.microsoft.com/office/drawing/2014/main" id="{E8555E21-A62B-68DD-EC6C-43DCC322B8B6}"/>
              </a:ext>
            </a:extLst>
          </p:cNvPr>
          <p:cNvSpPr/>
          <p:nvPr/>
        </p:nvSpPr>
        <p:spPr>
          <a:xfrm>
            <a:off x="990600" y="4746446"/>
            <a:ext cx="1494570" cy="524103"/>
          </a:xfrm>
          <a:prstGeom prst="wedgeRoundRectCallout">
            <a:avLst>
              <a:gd name="adj1" fmla="val 88567"/>
              <a:gd name="adj2" fmla="val -9832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2F8ADB-BCE4-5D53-81C1-6E2C4AF85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4" y="1713131"/>
            <a:ext cx="4373566" cy="434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354486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10713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By selecting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Expiry Reinstatement Document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Administration Information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screen, the following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document will populate for your records.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05600" y="3276600"/>
            <a:ext cx="9144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7696200" y="5029200"/>
            <a:ext cx="9906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5715000" y="5029200"/>
            <a:ext cx="5334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E00DBF-CD79-8C35-FD56-A752F26B2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6001"/>
            <a:ext cx="4359729" cy="12192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D3C38BE-5DB4-EDDF-4C9D-EF3E19962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995" y="1568795"/>
            <a:ext cx="4327209" cy="437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514F28C9-1450-4519-4950-1465E90D6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156" y="1322830"/>
            <a:ext cx="1186744" cy="60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584786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neral Course" ma:contentTypeID="0x0101004CF9B3243FA46A47A5D45CADF07EB49500869333630F2EE44D93EB5262DF3C44F2" ma:contentTypeVersion="11" ma:contentTypeDescription="This is the base content type for all of the courses." ma:contentTypeScope="" ma:versionID="c604288cd4f6bd19e3eda76a8a050d32">
  <xsd:schema xmlns:xsd="http://www.w3.org/2001/XMLSchema" xmlns:xs="http://www.w3.org/2001/XMLSchema" xmlns:p="http://schemas.microsoft.com/office/2006/metadata/properties" xmlns:ns2="d317fc56-cd2a-4fee-83bf-2acf5d88d7a0" xmlns:ns3="cd3b5d7d-85b8-485a-94e1-bd5df7614905" xmlns:ns4="e6d83808-03cb-4f3c-af89-207626cead88" xmlns:ns5="1509703c-35a2-4cc5-bc03-45b4c99b43c1" targetNamespace="http://schemas.microsoft.com/office/2006/metadata/properties" ma:root="true" ma:fieldsID="b1f7dacc3d924f099186cce2e07bebea" ns2:_="" ns3:_="" ns4:_="" ns5:_="">
    <xsd:import namespace="d317fc56-cd2a-4fee-83bf-2acf5d88d7a0"/>
    <xsd:import namespace="cd3b5d7d-85b8-485a-94e1-bd5df7614905"/>
    <xsd:import namespace="e6d83808-03cb-4f3c-af89-207626cead88"/>
    <xsd:import namespace="1509703c-35a2-4cc5-bc03-45b4c99b43c1"/>
    <xsd:element name="properties">
      <xsd:complexType>
        <xsd:sequence>
          <xsd:element name="documentManagement">
            <xsd:complexType>
              <xsd:all>
                <xsd:element ref="ns2:Area"/>
                <xsd:element ref="ns2:Module"/>
                <xsd:element ref="ns2:Course_x0020_Description" minOccurs="0"/>
                <xsd:element ref="ns2:Order1" minOccurs="0"/>
                <xsd:element ref="ns2:Audience1" minOccurs="0"/>
                <xsd:element ref="ns3:Hide_x0020_Me" minOccurs="0"/>
                <xsd:element ref="ns2:EOL_x0020_Thumbnail" minOccurs="0"/>
                <xsd:element ref="ns4:SharedWithUsers" minOccurs="0"/>
                <xsd:element ref="ns5:Area_x0020_2" minOccurs="0"/>
                <xsd:element ref="ns5:Course_x0020_Description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fc56-cd2a-4fee-83bf-2acf5d88d7a0" elementFormDefault="qualified">
    <xsd:import namespace="http://schemas.microsoft.com/office/2006/documentManagement/types"/>
    <xsd:import namespace="http://schemas.microsoft.com/office/infopath/2007/PartnerControls"/>
    <xsd:element name="Area" ma:index="8" ma:displayName="Area" ma:description="This will define the area of the Learning material." ma:format="Dropdown" ma:internalName="Area">
      <xsd:simpleType>
        <xsd:restriction base="dms:Choice">
          <xsd:enumeration value="Main Page"/>
          <xsd:enumeration value="Accounts (ETS) Administration"/>
          <xsd:enumeration value="Agreement Management"/>
          <xsd:enumeration value="Air"/>
          <xsd:enumeration value="Assignments"/>
          <xsd:enumeration value="Bidding"/>
          <xsd:enumeration value="Carbon Sequestration Tenure​​​​"/>
          <xsd:enumeration value="Crown Mineral Activity"/>
          <xsd:enumeration value="Freehold Mintax"/>
          <xsd:enumeration value="Geothermal"/>
          <xsd:enumeration value="Interactive Map"/>
          <xsd:enumeration value="Land Searches"/>
          <xsd:enumeration value="Mineral Direct Purchase"/>
          <xsd:enumeration value="Mineral Royalty Form"/>
          <xsd:enumeration value="Offsets"/>
          <xsd:enumeration value="Oil Sands"/>
          <xsd:enumeration value="Oil Sands 1"/>
          <xsd:enumeration value="PNG Continuation"/>
          <xsd:enumeration value="Registration of Encumbrances"/>
          <xsd:enumeration value="Sales"/>
          <xsd:enumeration value="Technology Innovation and Emissions Reduction"/>
          <xsd:enumeration value="Transfers"/>
          <xsd:enumeration value="Unit Agreement Exhibit A"/>
          <xsd:enumeration value="Postings"/>
          <xsd:enumeration value="Unassigned"/>
          <xsd:enumeration value="Unit Agreements and Trespass"/>
          <xsd:enumeration value="MIMSales"/>
        </xsd:restriction>
      </xsd:simpleType>
    </xsd:element>
    <xsd:element name="Module" ma:index="9" ma:displayName="Module" ma:description="Select the module type" ma:format="Dropdown" ma:internalName="Module">
      <xsd:simpleType>
        <xsd:restriction base="dms:Choice">
          <xsd:enumeration value="Industry Module"/>
          <xsd:enumeration value="DoE Module"/>
          <xsd:enumeration value="CARE Reporting"/>
          <xsd:enumeration value="Royalty Reporting"/>
          <xsd:enumeration value="Royalty Reporting Process and Royalty Reports"/>
          <xsd:enumeration value="Royalty Business"/>
          <xsd:enumeration value="OSR Projects"/>
          <xsd:enumeration value="OASIS"/>
          <xsd:enumeration value="Module"/>
          <xsd:enumeration value="Acts And Regulations"/>
          <xsd:enumeration value="Project Application"/>
          <xsd:enumeration value="AMD Reporting Forms - Version 2.0 Changes - October 31, 2018"/>
          <xsd:enumeration value="Supplemental Reporting"/>
          <xsd:enumeration value="Supplemental Reporting Submission and Audit Processes"/>
        </xsd:restriction>
      </xsd:simpleType>
    </xsd:element>
    <xsd:element name="Course_x0020_Description" ma:index="10" nillable="true" ma:displayName="Course Description" ma:description="Description of what the course is about." ma:internalName="Course_x0020_Description" ma:readOnly="false">
      <xsd:simpleType>
        <xsd:restriction base="dms:Note"/>
      </xsd:simpleType>
    </xsd:element>
    <xsd:element name="Order1" ma:index="11" nillable="true" ma:displayName="Order" ma:description="To define the order of the file on the page." ma:format="Dropdown" ma:internalName="Order1">
      <xsd:simpleType>
        <xsd:restriction base="dms:Choice">
          <xsd:enumeration value="00"/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</xsd:restriction>
      </xsd:simpleType>
    </xsd:element>
    <xsd:element name="Audience1" ma:index="12" nillable="true" ma:displayName="Audience" ma:description="Defines the target audience." ma:internalName="Audience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tractor"/>
                    <xsd:enumeration value="Employee"/>
                    <xsd:enumeration value="Manager"/>
                  </xsd:restriction>
                </xsd:simpleType>
              </xsd:element>
            </xsd:sequence>
          </xsd:extension>
        </xsd:complexContent>
      </xsd:complexType>
    </xsd:element>
    <xsd:element name="EOL_x0020_Thumbnail" ma:index="14" nillable="true" ma:displayName="EOL Thumbnail" ma:internalName="EOL_x0020_Thumbnail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b5d7d-85b8-485a-94e1-bd5df7614905" elementFormDefault="qualified">
    <xsd:import namespace="http://schemas.microsoft.com/office/2006/documentManagement/types"/>
    <xsd:import namespace="http://schemas.microsoft.com/office/infopath/2007/PartnerControls"/>
    <xsd:element name="Hide_x0020_Me" ma:index="13" nillable="true" ma:displayName="Hide Me" ma:default="0" ma:description="Use this option to hide the file from showing on other lists." ma:internalName="Hide_x0020_M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83808-03cb-4f3c-af89-207626cead8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09703c-35a2-4cc5-bc03-45b4c99b43c1" elementFormDefault="qualified">
    <xsd:import namespace="http://schemas.microsoft.com/office/2006/documentManagement/types"/>
    <xsd:import namespace="http://schemas.microsoft.com/office/infopath/2007/PartnerControls"/>
    <xsd:element name="Area_x0020_2" ma:index="16" nillable="true" ma:displayName="Area 2" ma:default="Main Page" ma:format="Dropdown" ma:internalName="Area_x0020_2">
      <xsd:simpleType>
        <xsd:restriction base="dms:Choice">
          <xsd:enumeration value="Main Page"/>
          <xsd:enumeration value="Accounts (ETS) Administration"/>
          <xsd:enumeration value="Agreement Management"/>
          <xsd:enumeration value="Air"/>
          <xsd:enumeration value="Assignments"/>
          <xsd:enumeration value="Bidding"/>
          <xsd:enumeration value="Crown Mineral Activity"/>
          <xsd:enumeration value="Freehold Mintax"/>
          <xsd:enumeration value="Geothermal"/>
          <xsd:enumeration value="Interactive Map"/>
          <xsd:enumeration value="Land Searches"/>
          <xsd:enumeration value="Mineral Direct Purchase"/>
          <xsd:enumeration value="Mineral Royalty Form"/>
          <xsd:enumeration value="Offsets"/>
          <xsd:enumeration value="Oil Sands"/>
          <xsd:enumeration value="Oil Sands 1"/>
          <xsd:enumeration value="PNG Continuation"/>
          <xsd:enumeration value="Registration of Encumbrances"/>
          <xsd:enumeration value="Sales"/>
          <xsd:enumeration value="Technology Innovation and Emissions Reduction"/>
          <xsd:enumeration value="Transfers"/>
          <xsd:enumeration value="Unit Agreement Exhibit A"/>
          <xsd:enumeration value="Postings"/>
          <xsd:enumeration value="Unassigned"/>
          <xsd:enumeration value="Unit Agreements and Trespass"/>
          <xsd:enumeration value="MIMSales"/>
        </xsd:restriction>
      </xsd:simpleType>
    </xsd:element>
    <xsd:element name="Course_x0020_Description2" ma:index="17" nillable="true" ma:displayName="Course Description2" ma:internalName="Course_x0020_Description2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_x0020_Me xmlns="cd3b5d7d-85b8-485a-94e1-bd5df7614905">false</Hide_x0020_Me>
    <Audience1 xmlns="d317fc56-cd2a-4fee-83bf-2acf5d88d7a0"/>
    <EOL_x0020_Thumbnail xmlns="d317fc56-cd2a-4fee-83bf-2acf5d88d7a0">&lt;img alt="" src="/PublishingImages/Pages/Presenation.png" style="BORDER&amp;#58;0px solid;" /&gt;</EOL_x0020_Thumbnail>
    <Order1 xmlns="d317fc56-cd2a-4fee-83bf-2acf5d88d7a0">06</Order1>
    <Course_x0020_Description xmlns="d317fc56-cd2a-4fee-83bf-2acf5d88d7a0">This course describes the process for your company to fill in and submit an Online Expiry Reinstatement Request via ETS.</Course_x0020_Description>
    <Area_x0020_2 xmlns="1509703c-35a2-4cc5-bc03-45b4c99b43c1">Main Page</Area_x0020_2>
    <Module xmlns="d317fc56-cd2a-4fee-83bf-2acf5d88d7a0">Module</Module>
    <Course_x0020_Description2 xmlns="1509703c-35a2-4cc5-bc03-45b4c99b43c1" xsi:nil="true"/>
    <Area xmlns="d317fc56-cd2a-4fee-83bf-2acf5d88d7a0">PNG Continuation</Area>
  </documentManagement>
</p:properties>
</file>

<file path=customXml/item3.xml><?xml version="1.0" encoding="utf-8"?>
<?mso-contentType ?>
<SharedContentType xmlns="Microsoft.SharePoint.Taxonomy.ContentTypeSync" SourceId="8dedacd1-8ed8-4364-83a4-3ca25ad2d993" ContentTypeId="0x01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FD18EE-296F-42C1-B407-51D1F1F2BA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17fc56-cd2a-4fee-83bf-2acf5d88d7a0"/>
    <ds:schemaRef ds:uri="cd3b5d7d-85b8-485a-94e1-bd5df7614905"/>
    <ds:schemaRef ds:uri="e6d83808-03cb-4f3c-af89-207626cead88"/>
    <ds:schemaRef ds:uri="1509703c-35a2-4cc5-bc03-45b4c99b43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0715E4-ADE3-4233-A707-A5B562B78401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d317fc56-cd2a-4fee-83bf-2acf5d88d7a0"/>
    <ds:schemaRef ds:uri="http://purl.org/dc/terms/"/>
    <ds:schemaRef ds:uri="http://purl.org/dc/elements/1.1/"/>
    <ds:schemaRef ds:uri="cd3b5d7d-85b8-485a-94e1-bd5df7614905"/>
    <ds:schemaRef ds:uri="http://purl.org/dc/dcmitype/"/>
    <ds:schemaRef ds:uri="e6d83808-03cb-4f3c-af89-207626cead88"/>
    <ds:schemaRef ds:uri="http://schemas.microsoft.com/office/2006/metadata/properties"/>
    <ds:schemaRef ds:uri="http://www.w3.org/XML/1998/namespace"/>
    <ds:schemaRef ds:uri="777c1a7a-1360-4818-9490-47cc72e3855c"/>
    <ds:schemaRef ds:uri="d5927893-c91b-45a8-81bb-b7f5cfa094c8"/>
    <ds:schemaRef ds:uri="350c7f2d-22b5-4c05-88ab-16906deb3555"/>
    <ds:schemaRef ds:uri="1509703c-35a2-4cc5-bc03-45b4c99b43c1"/>
  </ds:schemaRefs>
</ds:datastoreItem>
</file>

<file path=customXml/itemProps3.xml><?xml version="1.0" encoding="utf-8"?>
<ds:datastoreItem xmlns:ds="http://schemas.openxmlformats.org/officeDocument/2006/customXml" ds:itemID="{60B89650-416B-458C-AF45-3098B4EEAB6E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584B7BFF-2D3B-42CC-8DD7-13ACAB3936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52868</TotalTime>
  <Words>1385</Words>
  <Application>Microsoft Office PowerPoint</Application>
  <PresentationFormat>On-screen Show (4:3)</PresentationFormat>
  <Paragraphs>156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Freestyle Script</vt:lpstr>
      <vt:lpstr>Office Theme</vt:lpstr>
      <vt:lpstr>Welcome</vt:lpstr>
      <vt:lpstr>Revisions</vt:lpstr>
      <vt:lpstr>Expiry Reinstatement -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Congratulations!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PNG Expiry Reinstatement</dc:title>
  <dc:creator>Kerry-Lynne.Kryvenchuk@gov.ab.ca;Octavio.Yin@gov.ab.ca</dc:creator>
  <cp:lastModifiedBy>Lynn McIntosh</cp:lastModifiedBy>
  <cp:revision>1303</cp:revision>
  <cp:lastPrinted>2015-09-17T19:29:09Z</cp:lastPrinted>
  <dcterms:created xsi:type="dcterms:W3CDTF">2014-02-20T09:55:10Z</dcterms:created>
  <dcterms:modified xsi:type="dcterms:W3CDTF">2025-10-31T16:55:22Z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2013-10-07T00:00:00Z</vt:filetime>
  </property>
  <property fmtid="{D5CDD505-2E9C-101B-9397-08002B2CF9AE}" pid="3" name="LastSaved">
    <vt:filetime>2014-02-20T00:00:00Z</vt:filetime>
  </property>
  <property fmtid="{D5CDD505-2E9C-101B-9397-08002B2CF9AE}" pid="4" name="ContentTypeId">
    <vt:lpwstr>0x0101004CF9B3243FA46A47A5D45CADF07EB49500869333630F2EE44D93EB5262DF3C44F2</vt:lpwstr>
  </property>
  <property fmtid="{D5CDD505-2E9C-101B-9397-08002B2CF9AE}" pid="5" name="MSIP_Label_abf2ea38-542c-4b75-bd7d-582ec36a519f_Enabled">
    <vt:lpwstr>true</vt:lpwstr>
  </property>
  <property fmtid="{D5CDD505-2E9C-101B-9397-08002B2CF9AE}" pid="6" name="MSIP_Label_abf2ea38-542c-4b75-bd7d-582ec36a519f_SetDate">
    <vt:lpwstr>2020-05-25T19:28:06Z</vt:lpwstr>
  </property>
  <property fmtid="{D5CDD505-2E9C-101B-9397-08002B2CF9AE}" pid="7" name="MSIP_Label_abf2ea38-542c-4b75-bd7d-582ec36a519f_Method">
    <vt:lpwstr>Standard</vt:lpwstr>
  </property>
  <property fmtid="{D5CDD505-2E9C-101B-9397-08002B2CF9AE}" pid="8" name="MSIP_Label_abf2ea38-542c-4b75-bd7d-582ec36a519f_Name">
    <vt:lpwstr>Protected A</vt:lpwstr>
  </property>
  <property fmtid="{D5CDD505-2E9C-101B-9397-08002B2CF9AE}" pid="9" name="MSIP_Label_abf2ea38-542c-4b75-bd7d-582ec36a519f_SiteId">
    <vt:lpwstr>2bb51c06-af9b-42c5-8bf5-3c3b7b10850b</vt:lpwstr>
  </property>
  <property fmtid="{D5CDD505-2E9C-101B-9397-08002B2CF9AE}" pid="10" name="MSIP_Label_abf2ea38-542c-4b75-bd7d-582ec36a519f_ActionId">
    <vt:lpwstr>15f9ba77-9f4a-41ba-86c7-0000a68fa08f</vt:lpwstr>
  </property>
  <property fmtid="{D5CDD505-2E9C-101B-9397-08002B2CF9AE}" pid="11" name="MSIP_Label_abf2ea38-542c-4b75-bd7d-582ec36a519f_ContentBits">
    <vt:lpwstr>2</vt:lpwstr>
  </property>
  <property fmtid="{D5CDD505-2E9C-101B-9397-08002B2CF9AE}" pid="12" name="Order">
    <vt:r8>61900</vt:r8>
  </property>
  <property fmtid="{D5CDD505-2E9C-101B-9397-08002B2CF9AE}" pid="13" name="_dlc_DocIdItemGuid">
    <vt:lpwstr>0b7f168c-804c-43b6-9a54-337aaf7430f9</vt:lpwstr>
  </property>
</Properties>
</file>