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notesMasterIdLst>
    <p:notesMasterId r:id="rId16"/>
  </p:notesMasterIdLst>
  <p:handoutMasterIdLst>
    <p:handoutMasterId r:id="rId17"/>
  </p:handoutMasterIdLst>
  <p:sldIdLst>
    <p:sldId id="265" r:id="rId6"/>
    <p:sldId id="266" r:id="rId7"/>
    <p:sldId id="267" r:id="rId8"/>
    <p:sldId id="273" r:id="rId9"/>
    <p:sldId id="283" r:id="rId10"/>
    <p:sldId id="284" r:id="rId11"/>
    <p:sldId id="287" r:id="rId12"/>
    <p:sldId id="289" r:id="rId13"/>
    <p:sldId id="290" r:id="rId14"/>
    <p:sldId id="268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99" autoAdjust="0"/>
  </p:normalViewPr>
  <p:slideViewPr>
    <p:cSldViewPr snapToGrid="0">
      <p:cViewPr varScale="1">
        <p:scale>
          <a:sx n="106" d="100"/>
          <a:sy n="106" d="100"/>
        </p:scale>
        <p:origin x="216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F82AC5-DE83-4546-A145-049723EEF145}" type="datetimeFigureOut">
              <a:rPr lang="en-CA" smtClean="0"/>
              <a:t>2025-10-23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C7EA81-BE91-42DB-B17C-5937EFD4140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3807069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47C5CD-91F5-4C0D-9700-F7932A35F6A8}" type="datetimeFigureOut">
              <a:rPr lang="en-CA" smtClean="0"/>
              <a:t>2025-10-23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5B8F0B-F410-4D7B-888B-D3F81DA1D60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6828741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73192-75DD-4825-9AB7-3578074B0378}" type="datetime1">
              <a:rPr lang="en-CA" smtClean="0"/>
              <a:t>2025-10-23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Page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039273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31E08-E379-4EEA-AE02-01CF09CF17FB}" type="datetime1">
              <a:rPr lang="en-CA" smtClean="0"/>
              <a:t>2025-10-23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Page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39778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8975A-BB23-4CC6-A13E-9B74D00A6C91}" type="datetime1">
              <a:rPr lang="en-CA" smtClean="0"/>
              <a:t>2025-10-23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Page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11393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B1B49-A1D5-4FDB-BCB4-72EFB1212E85}" type="datetime1">
              <a:rPr lang="en-CA" smtClean="0"/>
              <a:t>2025-10-23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Page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98545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AE54B-FE9B-4B6D-85D6-5AAD1D6AD4CE}" type="datetime1">
              <a:rPr lang="en-CA" smtClean="0"/>
              <a:t>2025-10-23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Page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18490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B73E2-29C9-44A1-A0FE-C8FC9ABD64C1}" type="datetime1">
              <a:rPr lang="en-CA" smtClean="0"/>
              <a:t>2025-10-23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Page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31980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0D87-545D-4654-AB3B-104DE282D4D7}" type="datetime1">
              <a:rPr lang="en-CA" smtClean="0"/>
              <a:t>2025-10-23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Page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9488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0C980-FDF3-4D39-8785-D8BA4D830A73}" type="datetime1">
              <a:rPr lang="en-CA" smtClean="0"/>
              <a:t>2025-10-23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Page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19861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4CCAA-9202-4C91-B587-A2CDEFAAFCD3}" type="datetime1">
              <a:rPr lang="en-CA" smtClean="0"/>
              <a:t>2025-10-23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Page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37508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C2A71-08D2-4C06-A55F-12E3C4E01D72}" type="datetime1">
              <a:rPr lang="en-CA" smtClean="0"/>
              <a:t>2025-10-23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Page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74296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B4950-B17B-4D51-A7A1-509CEACEAC82}" type="datetime1">
              <a:rPr lang="en-CA" smtClean="0"/>
              <a:t>2025-10-23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Page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09605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B8E994-4470-4014-A163-3A54509B3A60}" type="datetime1">
              <a:rPr lang="en-CA" smtClean="0"/>
              <a:t>2025-10-23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CA"/>
              <a:t>Page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  <p:sp>
        <p:nvSpPr>
          <p:cNvPr id="7" name="MSIPCMContentMarking" descr="{&quot;HashCode&quot;:-1542678785,&quot;Placement&quot;:&quot;Footer&quot;,&quot;Top&quot;:517.997253,&quot;Left&quot;:0.0,&quot;SlideWidth&quot;:720,&quot;SlideHeight&quot;:540}"/>
          <p:cNvSpPr txBox="1"/>
          <p:nvPr userDrawn="1"/>
        </p:nvSpPr>
        <p:spPr>
          <a:xfrm>
            <a:off x="0" y="6578565"/>
            <a:ext cx="1804584" cy="27943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CA" sz="1100">
                <a:solidFill>
                  <a:srgbClr val="000000"/>
                </a:solidFill>
                <a:latin typeface="Calibri" panose="020F0502020204030204" pitchFamily="34" charset="0"/>
              </a:rPr>
              <a:t>Classification: Protected A</a:t>
            </a:r>
          </a:p>
        </p:txBody>
      </p:sp>
    </p:spTree>
    <p:extLst>
      <p:ext uri="{BB962C8B-B14F-4D97-AF65-F5344CB8AC3E}">
        <p14:creationId xmlns:p14="http://schemas.microsoft.com/office/powerpoint/2010/main" val="691923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Energy.CrownAuthorizations@gov.ab.ca" TargetMode="External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Crown Mineral Activity</a:t>
            </a:r>
            <a:endParaRPr lang="en-CA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50879" y="975011"/>
            <a:ext cx="4474165" cy="2160240"/>
          </a:xfrm>
          <a:prstGeom prst="rect">
            <a:avLst/>
          </a:prstGeom>
          <a:noFill/>
          <a:ln w="0" algn="in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BF5F9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  <a:scene3d>
              <a:camera prst="orthographicFront">
                <a:rot lat="0" lon="600000" rev="600000"/>
              </a:camera>
              <a:lightRig rig="threePt" dir="t"/>
            </a:scene3d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0" b="1" i="0" u="none" strike="noStrike" cap="none" normalizeH="0" dirty="0">
                <a:ln>
                  <a:noFill/>
                </a:ln>
                <a:solidFill>
                  <a:srgbClr val="2160AD"/>
                </a:solidFill>
                <a:effectLst/>
                <a:latin typeface="Freestyle Script" pitchFamily="66" charset="0"/>
                <a:cs typeface="Arial" pitchFamily="34" charset="0"/>
              </a:rPr>
              <a:t>Welcome!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04800" y="2979003"/>
            <a:ext cx="41970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to the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Crown Mineral Activity (CMA)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Work in Progress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Online Training Course</a:t>
            </a:r>
            <a:endParaRPr lang="en-US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948265" y="6658275"/>
            <a:ext cx="956453" cy="199725"/>
          </a:xfrm>
        </p:spPr>
        <p:txBody>
          <a:bodyPr/>
          <a:lstStyle/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1 of 10</a:t>
            </a:r>
          </a:p>
        </p:txBody>
      </p:sp>
      <p:sp>
        <p:nvSpPr>
          <p:cNvPr id="8" name="Rectangle 7"/>
          <p:cNvSpPr/>
          <p:nvPr/>
        </p:nvSpPr>
        <p:spPr>
          <a:xfrm>
            <a:off x="6694098" y="490644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  <p:sp>
        <p:nvSpPr>
          <p:cNvPr id="10" name="Rectangle 9"/>
          <p:cNvSpPr/>
          <p:nvPr/>
        </p:nvSpPr>
        <p:spPr>
          <a:xfrm>
            <a:off x="4616049" y="3256001"/>
            <a:ext cx="3657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1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lang="en-CA" sz="12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Work In Progress</a:t>
            </a:r>
            <a:r>
              <a:rPr lang="en-CA" sz="1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functionality of CMA enables you to retrieve a request and view the request status.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5495399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Crown Mineral Activity</a:t>
            </a:r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251520" y="980728"/>
            <a:ext cx="8640960" cy="36004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0" y="1335742"/>
            <a:ext cx="5857875" cy="2474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BF5F9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200" b="1" i="0" u="none" strike="noStrike" cap="none" normalizeH="0" baseline="0" dirty="0">
                <a:ln>
                  <a:noFill/>
                </a:ln>
                <a:solidFill>
                  <a:srgbClr val="2160AD"/>
                </a:solidFill>
                <a:effectLst/>
                <a:latin typeface="Freestyle Script" pitchFamily="66" charset="0"/>
                <a:cs typeface="Arial" pitchFamily="34" charset="0"/>
              </a:rPr>
              <a:t>Congratulations!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rgbClr val="2160AD"/>
                </a:solidFill>
                <a:effectLst/>
                <a:latin typeface="Arial" pitchFamily="34" charset="0"/>
                <a:cs typeface="Arial" pitchFamily="34" charset="0"/>
              </a:rPr>
              <a:t>You have completed the </a:t>
            </a:r>
            <a:r>
              <a:rPr lang="en-US" b="1" dirty="0">
                <a:solidFill>
                  <a:srgbClr val="2160AD"/>
                </a:solidFill>
                <a:latin typeface="Arial" pitchFamily="34" charset="0"/>
                <a:cs typeface="Arial" pitchFamily="34" charset="0"/>
              </a:rPr>
              <a:t>Crown Mineral Activity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>
                <a:solidFill>
                  <a:srgbClr val="2160AD"/>
                </a:solidFill>
                <a:latin typeface="Arial" pitchFamily="34" charset="0"/>
                <a:cs typeface="Arial" pitchFamily="34" charset="0"/>
              </a:rPr>
              <a:t>Work in Progress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rgbClr val="2160AD"/>
                </a:solidFill>
                <a:effectLst/>
                <a:latin typeface="Arial" pitchFamily="34" charset="0"/>
                <a:cs typeface="Arial" pitchFamily="34" charset="0"/>
              </a:rPr>
              <a:t>Online Training Course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rgbClr val="2160AD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335742"/>
            <a:ext cx="4219575" cy="4797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323526" y="3778993"/>
            <a:ext cx="5451475" cy="73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BF5F9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cs typeface="Arial" pitchFamily="34" charset="0"/>
              </a:rPr>
              <a:t>Please proceed to the subsequent modules detailing other functionality of the CMA.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cs typeface="Arial" pitchFamily="34" charset="0"/>
              </a:rPr>
              <a:t>If you have any comments or questions on this training course,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cs typeface="Arial" pitchFamily="34" charset="0"/>
              </a:rPr>
              <a:t>please forward them to the following email address: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cs typeface="Arial" pitchFamily="34" charset="0"/>
                <a:hlinkClick r:id="rId3"/>
              </a:rPr>
              <a:t>Energy.CrownAuthorizations@gov.ab.ca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10 of 10</a:t>
            </a:r>
          </a:p>
        </p:txBody>
      </p:sp>
      <p:sp>
        <p:nvSpPr>
          <p:cNvPr id="10" name="Rectangle 9"/>
          <p:cNvSpPr/>
          <p:nvPr/>
        </p:nvSpPr>
        <p:spPr>
          <a:xfrm>
            <a:off x="6694098" y="490644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</p:spTree>
    <p:extLst>
      <p:ext uri="{BB962C8B-B14F-4D97-AF65-F5344CB8AC3E}">
        <p14:creationId xmlns:p14="http://schemas.microsoft.com/office/powerpoint/2010/main" val="1806592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Crown Mineral Activity</a:t>
            </a:r>
          </a:p>
        </p:txBody>
      </p:sp>
      <p:sp>
        <p:nvSpPr>
          <p:cNvPr id="4" name="Content Placeholder 1"/>
          <p:cNvSpPr txBox="1">
            <a:spLocks/>
          </p:cNvSpPr>
          <p:nvPr/>
        </p:nvSpPr>
        <p:spPr>
          <a:xfrm>
            <a:off x="251520" y="980728"/>
            <a:ext cx="8640960" cy="27104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1600" b="1" dirty="0">
                <a:latin typeface="Arial" panose="020B0604020202020204" pitchFamily="34" charset="0"/>
                <a:cs typeface="Arial" panose="020B0604020202020204" pitchFamily="34" charset="0"/>
              </a:rPr>
              <a:t>Revision Page</a:t>
            </a:r>
          </a:p>
        </p:txBody>
      </p:sp>
      <p:sp>
        <p:nvSpPr>
          <p:cNvPr id="5" name="Text Placeholder 2"/>
          <p:cNvSpPr txBox="1">
            <a:spLocks/>
          </p:cNvSpPr>
          <p:nvPr/>
        </p:nvSpPr>
        <p:spPr>
          <a:xfrm>
            <a:off x="250825" y="1484313"/>
            <a:ext cx="8642350" cy="475297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Revisions Table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dirty="0"/>
          </a:p>
          <a:p>
            <a:pPr marL="0" indent="0" algn="ctr">
              <a:buFont typeface="Arial" panose="020B0604020202020204" pitchFamily="34" charset="0"/>
              <a:buNone/>
            </a:pPr>
            <a:endParaRPr lang="en-CA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948265" y="6658275"/>
            <a:ext cx="956453" cy="199725"/>
          </a:xfrm>
        </p:spPr>
        <p:txBody>
          <a:bodyPr/>
          <a:lstStyle/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2 of 10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4033521"/>
              </p:ext>
            </p:extLst>
          </p:nvPr>
        </p:nvGraphicFramePr>
        <p:xfrm>
          <a:off x="1524000" y="2391911"/>
          <a:ext cx="6096000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Date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Revisions Type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Page Number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Sept</a:t>
                      </a:r>
                      <a:r>
                        <a:rPr lang="en-US" baseline="0" dirty="0"/>
                        <a:t> 20, 2013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Initial Creation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All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September 1, 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Updated headers and contents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All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July 11, 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Updated contents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4,9,10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1072217"/>
                  </a:ext>
                </a:extLst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6694098" y="490644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</p:spTree>
    <p:extLst>
      <p:ext uri="{BB962C8B-B14F-4D97-AF65-F5344CB8AC3E}">
        <p14:creationId xmlns:p14="http://schemas.microsoft.com/office/powerpoint/2010/main" val="27037190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Crown Mineral Activity</a:t>
            </a:r>
            <a:endParaRPr lang="en-CA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Content Placeholder 1"/>
          <p:cNvSpPr txBox="1">
            <a:spLocks/>
          </p:cNvSpPr>
          <p:nvPr/>
        </p:nvSpPr>
        <p:spPr>
          <a:xfrm>
            <a:off x="251520" y="980728"/>
            <a:ext cx="8640960" cy="31823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3 of 10</a:t>
            </a:r>
          </a:p>
        </p:txBody>
      </p:sp>
      <p:sp>
        <p:nvSpPr>
          <p:cNvPr id="10" name="Rectangle 9"/>
          <p:cNvSpPr/>
          <p:nvPr/>
        </p:nvSpPr>
        <p:spPr>
          <a:xfrm>
            <a:off x="6694098" y="490644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  <p:sp>
        <p:nvSpPr>
          <p:cNvPr id="11" name="Rectangle 10"/>
          <p:cNvSpPr>
            <a:spLocks/>
          </p:cNvSpPr>
          <p:nvPr/>
        </p:nvSpPr>
        <p:spPr>
          <a:xfrm>
            <a:off x="4061604" y="2524117"/>
            <a:ext cx="4511675" cy="147732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CA" sz="1200" b="1" dirty="0">
                <a:latin typeface="Arial" pitchFamily="34" charset="0"/>
                <a:cs typeface="Arial" pitchFamily="34" charset="0"/>
              </a:rPr>
              <a:t>In this module, you will learn how to:</a:t>
            </a:r>
          </a:p>
          <a:p>
            <a:endParaRPr lang="en-CA" sz="1200" b="1" dirty="0">
              <a:latin typeface="Arial" pitchFamily="34" charset="0"/>
              <a:cs typeface="Arial" pitchFamily="34" charset="0"/>
            </a:endParaRPr>
          </a:p>
          <a:p>
            <a:pPr marL="171450" indent="-171450">
              <a:buFont typeface="Arial" pitchFamily="34" charset="0"/>
              <a:buChar char="•"/>
            </a:pPr>
            <a:r>
              <a:rPr lang="en-CA" sz="1200" dirty="0">
                <a:latin typeface="Arial" pitchFamily="34" charset="0"/>
                <a:cs typeface="Arial" pitchFamily="34" charset="0"/>
              </a:rPr>
              <a:t>retrieve and view CMA requests </a:t>
            </a:r>
          </a:p>
          <a:p>
            <a:endParaRPr lang="en-CA" sz="1200" dirty="0">
              <a:latin typeface="Arial" pitchFamily="34" charset="0"/>
              <a:cs typeface="Arial" pitchFamily="34" charset="0"/>
            </a:endParaRPr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>
                <a:latin typeface="Arial" pitchFamily="34" charset="0"/>
                <a:cs typeface="Arial" pitchFamily="34" charset="0"/>
              </a:rPr>
              <a:t>delete a request that is in Work in Progress status</a:t>
            </a:r>
            <a:endParaRPr lang="en-CA" sz="1200" dirty="0">
              <a:latin typeface="Arial" pitchFamily="34" charset="0"/>
              <a:cs typeface="Arial" pitchFamily="34" charset="0"/>
            </a:endParaRPr>
          </a:p>
          <a:p>
            <a:br>
              <a:rPr lang="en-CA" sz="1200" dirty="0">
                <a:latin typeface="Arial" pitchFamily="34" charset="0"/>
                <a:cs typeface="Arial" pitchFamily="34" charset="0"/>
              </a:rPr>
            </a:br>
            <a:br>
              <a:rPr lang="en-CA" sz="1200" dirty="0">
                <a:latin typeface="Arial" pitchFamily="34" charset="0"/>
                <a:cs typeface="Arial" pitchFamily="34" charset="0"/>
              </a:rPr>
            </a:br>
            <a:endParaRPr lang="en-CA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3473" y="1696565"/>
            <a:ext cx="2068961" cy="4084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29343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2563" y="2974991"/>
            <a:ext cx="1623300" cy="320497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5201" y="1407175"/>
            <a:ext cx="4182485" cy="1459602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Crown Mineral Activity</a:t>
            </a:r>
          </a:p>
        </p:txBody>
      </p:sp>
      <p:sp>
        <p:nvSpPr>
          <p:cNvPr id="8" name="Content Placeholder 1"/>
          <p:cNvSpPr txBox="1">
            <a:spLocks/>
          </p:cNvSpPr>
          <p:nvPr/>
        </p:nvSpPr>
        <p:spPr>
          <a:xfrm>
            <a:off x="251520" y="980728"/>
            <a:ext cx="8640960" cy="31823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LOGIN TO ETS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4 of 10</a:t>
            </a:r>
          </a:p>
        </p:txBody>
      </p:sp>
      <p:sp>
        <p:nvSpPr>
          <p:cNvPr id="14" name="Rounded Rectangular Callout 13"/>
          <p:cNvSpPr/>
          <p:nvPr/>
        </p:nvSpPr>
        <p:spPr>
          <a:xfrm>
            <a:off x="4450880" y="1768415"/>
            <a:ext cx="1676400" cy="688942"/>
          </a:xfrm>
          <a:prstGeom prst="wedgeRoundRectCallout">
            <a:avLst>
              <a:gd name="adj1" fmla="val -92533"/>
              <a:gd name="adj2" fmla="val 19271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Login to ETS with your user name and password</a:t>
            </a:r>
            <a:endParaRPr lang="en-CA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ounded Rectangular Callout 12"/>
          <p:cNvSpPr/>
          <p:nvPr/>
        </p:nvSpPr>
        <p:spPr>
          <a:xfrm>
            <a:off x="1303493" y="3235668"/>
            <a:ext cx="1608138" cy="495300"/>
          </a:xfrm>
          <a:prstGeom prst="wedgeRoundRectCallout">
            <a:avLst>
              <a:gd name="adj1" fmla="val 78083"/>
              <a:gd name="adj2" fmla="val 103247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Expand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Crown Mineral Activity</a:t>
            </a:r>
            <a:endParaRPr lang="en-CA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ounded Rectangular Callout 17"/>
          <p:cNvSpPr/>
          <p:nvPr/>
        </p:nvSpPr>
        <p:spPr>
          <a:xfrm>
            <a:off x="1099478" y="5386755"/>
            <a:ext cx="1963085" cy="533400"/>
          </a:xfrm>
          <a:prstGeom prst="wedgeRoundRectCallout">
            <a:avLst>
              <a:gd name="adj1" fmla="val 70382"/>
              <a:gd name="adj2" fmla="val -138136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Select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Work in Progress</a:t>
            </a:r>
            <a:endParaRPr lang="en-CA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694098" y="490644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  <p:sp>
        <p:nvSpPr>
          <p:cNvPr id="16" name="Rectangle 15"/>
          <p:cNvSpPr>
            <a:spLocks/>
          </p:cNvSpPr>
          <p:nvPr/>
        </p:nvSpPr>
        <p:spPr>
          <a:xfrm>
            <a:off x="4734464" y="3068132"/>
            <a:ext cx="3943709" cy="29546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CA" sz="1200" dirty="0">
                <a:latin typeface="Arial" pitchFamily="34" charset="0"/>
                <a:cs typeface="Arial" pitchFamily="34" charset="0"/>
              </a:rPr>
              <a:t>The </a:t>
            </a:r>
            <a:r>
              <a:rPr lang="en-CA" sz="1200" b="1" dirty="0">
                <a:latin typeface="Arial" pitchFamily="34" charset="0"/>
                <a:cs typeface="Arial" pitchFamily="34" charset="0"/>
              </a:rPr>
              <a:t>Work in Progress </a:t>
            </a:r>
            <a:r>
              <a:rPr lang="en-CA" sz="1200" dirty="0">
                <a:latin typeface="Arial" pitchFamily="34" charset="0"/>
                <a:cs typeface="Arial" pitchFamily="34" charset="0"/>
              </a:rPr>
              <a:t>screen allows you to monitor the status and the updates made by Alberta Energy and Minerals (the department) to your requests.</a:t>
            </a:r>
            <a:br>
              <a:rPr lang="en-CA" sz="1200" dirty="0">
                <a:latin typeface="Arial" pitchFamily="34" charset="0"/>
                <a:cs typeface="Arial" pitchFamily="34" charset="0"/>
              </a:rPr>
            </a:br>
            <a:br>
              <a:rPr lang="en-CA" sz="1200" dirty="0">
                <a:latin typeface="Arial" pitchFamily="34" charset="0"/>
                <a:cs typeface="Arial" pitchFamily="34" charset="0"/>
              </a:rPr>
            </a:br>
            <a:r>
              <a:rPr lang="en-CA" sz="1200" dirty="0">
                <a:latin typeface="Arial" pitchFamily="34" charset="0"/>
                <a:cs typeface="Arial" pitchFamily="34" charset="0"/>
              </a:rPr>
              <a:t>When a CMA application is submitted, the status of the request changes from </a:t>
            </a:r>
            <a:r>
              <a:rPr lang="en-CA" sz="1200" b="1" dirty="0">
                <a:latin typeface="Arial" pitchFamily="34" charset="0"/>
                <a:cs typeface="Arial" pitchFamily="34" charset="0"/>
              </a:rPr>
              <a:t>Work in Progress </a:t>
            </a:r>
            <a:r>
              <a:rPr lang="en-CA" sz="1200" dirty="0">
                <a:latin typeface="Arial" pitchFamily="34" charset="0"/>
                <a:cs typeface="Arial" pitchFamily="34" charset="0"/>
              </a:rPr>
              <a:t>to </a:t>
            </a:r>
            <a:r>
              <a:rPr lang="en-CA" sz="1200" b="1" dirty="0">
                <a:latin typeface="Arial" pitchFamily="34" charset="0"/>
                <a:cs typeface="Arial" pitchFamily="34" charset="0"/>
              </a:rPr>
              <a:t>Submitted</a:t>
            </a:r>
            <a:r>
              <a:rPr lang="en-CA" sz="1200" dirty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CA" sz="1200" dirty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n-CA" sz="1200" dirty="0">
                <a:latin typeface="Arial" pitchFamily="34" charset="0"/>
                <a:cs typeface="Arial" pitchFamily="34" charset="0"/>
              </a:rPr>
              <a:t>When the department has started the processing of your request, the status changes to </a:t>
            </a:r>
            <a:r>
              <a:rPr lang="en-CA" sz="1200" b="1" dirty="0">
                <a:latin typeface="Arial" pitchFamily="34" charset="0"/>
                <a:cs typeface="Arial" pitchFamily="34" charset="0"/>
              </a:rPr>
              <a:t>Processing</a:t>
            </a:r>
            <a:r>
              <a:rPr lang="en-CA" sz="1200" dirty="0">
                <a:latin typeface="Arial" pitchFamily="34" charset="0"/>
                <a:cs typeface="Arial" pitchFamily="34" charset="0"/>
              </a:rPr>
              <a:t> until the request is </a:t>
            </a:r>
            <a:r>
              <a:rPr lang="en-CA" sz="1200" b="1" dirty="0">
                <a:latin typeface="Arial" pitchFamily="34" charset="0"/>
                <a:cs typeface="Arial" pitchFamily="34" charset="0"/>
              </a:rPr>
              <a:t>Completed</a:t>
            </a:r>
            <a:r>
              <a:rPr lang="en-CA" sz="1200" dirty="0">
                <a:latin typeface="Arial" pitchFamily="34" charset="0"/>
                <a:cs typeface="Arial" pitchFamily="34" charset="0"/>
              </a:rPr>
              <a:t>, </a:t>
            </a:r>
            <a:r>
              <a:rPr lang="en-CA" sz="1200" b="1" dirty="0">
                <a:latin typeface="Arial" pitchFamily="34" charset="0"/>
                <a:cs typeface="Arial" pitchFamily="34" charset="0"/>
              </a:rPr>
              <a:t>Cancelled</a:t>
            </a:r>
            <a:r>
              <a:rPr lang="en-CA" sz="1200" dirty="0">
                <a:latin typeface="Arial" pitchFamily="34" charset="0"/>
                <a:cs typeface="Arial" pitchFamily="34" charset="0"/>
              </a:rPr>
              <a:t> or </a:t>
            </a:r>
            <a:r>
              <a:rPr lang="en-CA" sz="1200" b="1" dirty="0">
                <a:latin typeface="Arial" pitchFamily="34" charset="0"/>
                <a:cs typeface="Arial" pitchFamily="34" charset="0"/>
              </a:rPr>
              <a:t>Rejected</a:t>
            </a:r>
            <a:r>
              <a:rPr lang="en-CA" sz="1200" dirty="0">
                <a:latin typeface="Arial" pitchFamily="34" charset="0"/>
                <a:cs typeface="Arial" pitchFamily="34" charset="0"/>
              </a:rPr>
              <a:t>. </a:t>
            </a:r>
            <a:br>
              <a:rPr lang="en-CA" sz="1200" dirty="0">
                <a:latin typeface="Arial" pitchFamily="34" charset="0"/>
                <a:cs typeface="Arial" pitchFamily="34" charset="0"/>
              </a:rPr>
            </a:br>
            <a:br>
              <a:rPr lang="en-CA" sz="1200" dirty="0">
                <a:latin typeface="Arial" pitchFamily="34" charset="0"/>
                <a:cs typeface="Arial" pitchFamily="34" charset="0"/>
              </a:rPr>
            </a:br>
            <a:r>
              <a:rPr lang="en-CA" sz="1200" dirty="0">
                <a:latin typeface="Arial" pitchFamily="34" charset="0"/>
                <a:cs typeface="Arial" pitchFamily="34" charset="0"/>
              </a:rPr>
              <a:t>All requests that are in </a:t>
            </a:r>
            <a:r>
              <a:rPr lang="en-CA" sz="1200" b="1" dirty="0">
                <a:latin typeface="Arial" pitchFamily="34" charset="0"/>
                <a:cs typeface="Arial" pitchFamily="34" charset="0"/>
              </a:rPr>
              <a:t>Work in Progress </a:t>
            </a:r>
            <a:r>
              <a:rPr lang="en-CA" sz="1200" dirty="0">
                <a:latin typeface="Arial" pitchFamily="34" charset="0"/>
                <a:cs typeface="Arial" pitchFamily="34" charset="0"/>
              </a:rPr>
              <a:t>will remain according to the user’s account preferences or for a maximum of 90 days. It is important to retrieve your document within those days; otherwise, the request is archived.</a:t>
            </a:r>
          </a:p>
        </p:txBody>
      </p:sp>
    </p:spTree>
    <p:extLst>
      <p:ext uri="{BB962C8B-B14F-4D97-AF65-F5344CB8AC3E}">
        <p14:creationId xmlns:p14="http://schemas.microsoft.com/office/powerpoint/2010/main" val="10037029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Crown Mineral Activity</a:t>
            </a:r>
          </a:p>
        </p:txBody>
      </p:sp>
      <p:sp>
        <p:nvSpPr>
          <p:cNvPr id="16" name="Content Placeholder 1"/>
          <p:cNvSpPr txBox="1">
            <a:spLocks/>
          </p:cNvSpPr>
          <p:nvPr/>
        </p:nvSpPr>
        <p:spPr>
          <a:xfrm>
            <a:off x="251520" y="980728"/>
            <a:ext cx="8640960" cy="31823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WORK IN PROGRESS – RETRIEVE REQUESTS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5 of 10</a:t>
            </a:r>
          </a:p>
        </p:txBody>
      </p:sp>
      <p:sp>
        <p:nvSpPr>
          <p:cNvPr id="8" name="Rectangle 7"/>
          <p:cNvSpPr/>
          <p:nvPr/>
        </p:nvSpPr>
        <p:spPr>
          <a:xfrm>
            <a:off x="6694098" y="490644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5540" y="1472976"/>
            <a:ext cx="4912920" cy="4123343"/>
          </a:xfrm>
          <a:prstGeom prst="rect">
            <a:avLst/>
          </a:prstGeom>
        </p:spPr>
      </p:pic>
      <p:sp>
        <p:nvSpPr>
          <p:cNvPr id="9" name="Rounded Rectangular Callout 8"/>
          <p:cNvSpPr/>
          <p:nvPr/>
        </p:nvSpPr>
        <p:spPr>
          <a:xfrm>
            <a:off x="5633049" y="1450491"/>
            <a:ext cx="2315216" cy="1328468"/>
          </a:xfrm>
          <a:prstGeom prst="wedgeRoundRectCallout">
            <a:avLst>
              <a:gd name="adj1" fmla="val -110237"/>
              <a:gd name="adj2" fmla="val -10323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Choose the request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Type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Click the drop down arrow.  Enter other request parameters to narrow your search, if needed.</a:t>
            </a:r>
          </a:p>
        </p:txBody>
      </p:sp>
      <p:sp>
        <p:nvSpPr>
          <p:cNvPr id="10" name="Rounded Rectangular Callout 9"/>
          <p:cNvSpPr/>
          <p:nvPr/>
        </p:nvSpPr>
        <p:spPr>
          <a:xfrm>
            <a:off x="2027941" y="2867016"/>
            <a:ext cx="1296632" cy="471406"/>
          </a:xfrm>
          <a:prstGeom prst="wedgeRoundRectCallout">
            <a:avLst>
              <a:gd name="adj1" fmla="val 106484"/>
              <a:gd name="adj2" fmla="val 32474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Click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Find</a:t>
            </a:r>
            <a:endParaRPr lang="en-CA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217414" y="5833688"/>
            <a:ext cx="741527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1200" dirty="0">
                <a:latin typeface="Arial" pitchFamily="34" charset="0"/>
                <a:cs typeface="Arial" pitchFamily="34" charset="0"/>
              </a:rPr>
              <a:t>All parameters are searchable. The Start and End dates default depending on the range of days chosen in your Account Preferences. To see all available requests remove the Start Date.</a:t>
            </a: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727" y="5876178"/>
            <a:ext cx="376687" cy="376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Rounded Rectangular Callout 12"/>
          <p:cNvSpPr/>
          <p:nvPr/>
        </p:nvSpPr>
        <p:spPr>
          <a:xfrm>
            <a:off x="569098" y="3742915"/>
            <a:ext cx="1296632" cy="471406"/>
          </a:xfrm>
          <a:prstGeom prst="wedgeRoundRectCallout">
            <a:avLst>
              <a:gd name="adj1" fmla="val 71889"/>
              <a:gd name="adj2" fmla="val -20594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Search results.</a:t>
            </a:r>
            <a:endParaRPr lang="en-CA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70509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Crown Mineral Activity</a:t>
            </a:r>
          </a:p>
        </p:txBody>
      </p:sp>
      <p:sp>
        <p:nvSpPr>
          <p:cNvPr id="18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6 of 10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694098" y="490644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  <p:sp>
        <p:nvSpPr>
          <p:cNvPr id="20" name="Content Placeholder 1"/>
          <p:cNvSpPr txBox="1">
            <a:spLocks/>
          </p:cNvSpPr>
          <p:nvPr/>
        </p:nvSpPr>
        <p:spPr>
          <a:xfrm>
            <a:off x="251520" y="980728"/>
            <a:ext cx="8640960" cy="31823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WORK IN PROGRESS – VIEW REQUESTS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1747" y="1450491"/>
            <a:ext cx="5055432" cy="4242951"/>
          </a:xfrm>
          <a:prstGeom prst="rect">
            <a:avLst/>
          </a:prstGeom>
        </p:spPr>
      </p:pic>
      <p:sp>
        <p:nvSpPr>
          <p:cNvPr id="21" name="Rounded Rectangular Callout 20"/>
          <p:cNvSpPr/>
          <p:nvPr/>
        </p:nvSpPr>
        <p:spPr>
          <a:xfrm>
            <a:off x="5653177" y="2651185"/>
            <a:ext cx="1828800" cy="685800"/>
          </a:xfrm>
          <a:prstGeom prst="wedgeRoundRectCallout">
            <a:avLst>
              <a:gd name="adj1" fmla="val -66958"/>
              <a:gd name="adj2" fmla="val 140989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Select the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Pdf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link to see the details of your submitted request.</a:t>
            </a:r>
            <a:endParaRPr lang="en-CA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987808" y="5909896"/>
            <a:ext cx="713827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You can print or save your request to your own system as it will be archived from the work in progress folder 90 days after the last update date.</a:t>
            </a:r>
            <a:endParaRPr lang="en-CA" sz="12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039" y="5918479"/>
            <a:ext cx="444500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Rounded Rectangular Callout 23"/>
          <p:cNvSpPr/>
          <p:nvPr/>
        </p:nvSpPr>
        <p:spPr>
          <a:xfrm>
            <a:off x="569098" y="3742915"/>
            <a:ext cx="1296632" cy="471406"/>
          </a:xfrm>
          <a:prstGeom prst="wedgeRoundRectCallout">
            <a:avLst>
              <a:gd name="adj1" fmla="val 71889"/>
              <a:gd name="adj2" fmla="val -20594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Search results.</a:t>
            </a:r>
            <a:endParaRPr lang="en-CA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00102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Crown Mineral Activity</a:t>
            </a:r>
          </a:p>
        </p:txBody>
      </p:sp>
      <p:sp>
        <p:nvSpPr>
          <p:cNvPr id="18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7 of 10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694098" y="490644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  <p:sp>
        <p:nvSpPr>
          <p:cNvPr id="11" name="Content Placeholder 1"/>
          <p:cNvSpPr txBox="1">
            <a:spLocks/>
          </p:cNvSpPr>
          <p:nvPr/>
        </p:nvSpPr>
        <p:spPr>
          <a:xfrm>
            <a:off x="251520" y="980728"/>
            <a:ext cx="8640960" cy="31823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WORK IN PROGRESS – DELETE REQUESTS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6452" y="1450491"/>
            <a:ext cx="5022098" cy="3933564"/>
          </a:xfrm>
          <a:prstGeom prst="rect">
            <a:avLst/>
          </a:prstGeom>
        </p:spPr>
      </p:pic>
      <p:sp>
        <p:nvSpPr>
          <p:cNvPr id="14" name="Rounded Rectangular Callout 13"/>
          <p:cNvSpPr/>
          <p:nvPr/>
        </p:nvSpPr>
        <p:spPr>
          <a:xfrm>
            <a:off x="457200" y="2786332"/>
            <a:ext cx="1955321" cy="797627"/>
          </a:xfrm>
          <a:prstGeom prst="wedgeRoundRectCallout">
            <a:avLst>
              <a:gd name="adj1" fmla="val 45735"/>
              <a:gd name="adj2" fmla="val 111058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Click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ETS #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Once you hover your mouse, the request number changes to hyperlink.</a:t>
            </a:r>
            <a:endParaRPr lang="en-CA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angle 16"/>
          <p:cNvSpPr>
            <a:spLocks/>
          </p:cNvSpPr>
          <p:nvPr/>
        </p:nvSpPr>
        <p:spPr>
          <a:xfrm>
            <a:off x="1095555" y="5651876"/>
            <a:ext cx="7401801" cy="5539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CA" sz="1200" dirty="0">
                <a:latin typeface="Arial" pitchFamily="34" charset="0"/>
                <a:cs typeface="Arial" pitchFamily="34" charset="0"/>
              </a:rPr>
              <a:t>A request that is in Work in Progress status and no longer required or was entered in error, can be deleted. </a:t>
            </a:r>
          </a:p>
          <a:p>
            <a:endParaRPr lang="en-US" sz="1200" dirty="0">
              <a:latin typeface="Arial" pitchFamily="34" charset="0"/>
              <a:cs typeface="Arial" pitchFamily="34" charset="0"/>
            </a:endParaRPr>
          </a:p>
          <a:p>
            <a:r>
              <a:rPr lang="en-US" sz="1200" dirty="0">
                <a:latin typeface="Arial" pitchFamily="34" charset="0"/>
                <a:cs typeface="Arial" pitchFamily="34" charset="0"/>
              </a:rPr>
              <a:t>After a successful search, select the ETS Request Number to delete.</a:t>
            </a:r>
            <a:endParaRPr lang="en-CA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806" y="5706625"/>
            <a:ext cx="444500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248010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7974" y="1412645"/>
            <a:ext cx="4138645" cy="3438678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Crown Mineral Activity</a:t>
            </a:r>
          </a:p>
        </p:txBody>
      </p:sp>
      <p:sp>
        <p:nvSpPr>
          <p:cNvPr id="18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8 of 10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694098" y="490644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  <p:sp>
        <p:nvSpPr>
          <p:cNvPr id="12" name="Content Placeholder 1"/>
          <p:cNvSpPr txBox="1">
            <a:spLocks/>
          </p:cNvSpPr>
          <p:nvPr/>
        </p:nvSpPr>
        <p:spPr>
          <a:xfrm>
            <a:off x="251520" y="980728"/>
            <a:ext cx="8640960" cy="31823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WORK IN PROGRESS – DELETE REQUESTS Continued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47159" y="1964298"/>
            <a:ext cx="2604803" cy="1214509"/>
          </a:xfrm>
          <a:prstGeom prst="rect">
            <a:avLst/>
          </a:prstGeom>
        </p:spPr>
      </p:pic>
      <p:sp>
        <p:nvSpPr>
          <p:cNvPr id="20" name="Rounded Rectangular Callout 19"/>
          <p:cNvSpPr/>
          <p:nvPr/>
        </p:nvSpPr>
        <p:spPr>
          <a:xfrm>
            <a:off x="1216323" y="4125948"/>
            <a:ext cx="1391949" cy="648730"/>
          </a:xfrm>
          <a:prstGeom prst="wedgeRoundRectCallout">
            <a:avLst>
              <a:gd name="adj1" fmla="val 95172"/>
              <a:gd name="adj2" fmla="val 47366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Click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Delete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CA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ounded Rectangular Callout 20"/>
          <p:cNvSpPr/>
          <p:nvPr/>
        </p:nvSpPr>
        <p:spPr>
          <a:xfrm>
            <a:off x="5415638" y="3519779"/>
            <a:ext cx="1510728" cy="648730"/>
          </a:xfrm>
          <a:prstGeom prst="wedgeRoundRectCallout">
            <a:avLst>
              <a:gd name="adj1" fmla="val 65564"/>
              <a:gd name="adj2" fmla="val -121511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Click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OK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CA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Rectangle 23"/>
          <p:cNvSpPr>
            <a:spLocks/>
          </p:cNvSpPr>
          <p:nvPr/>
        </p:nvSpPr>
        <p:spPr>
          <a:xfrm>
            <a:off x="1776292" y="5913464"/>
            <a:ext cx="5427784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CA" sz="1200" dirty="0">
                <a:latin typeface="Arial" pitchFamily="34" charset="0"/>
                <a:cs typeface="Arial" pitchFamily="34" charset="0"/>
              </a:rPr>
              <a:t>Selecting </a:t>
            </a:r>
            <a:r>
              <a:rPr lang="en-CA" sz="1200" b="1" dirty="0">
                <a:latin typeface="Arial" pitchFamily="34" charset="0"/>
                <a:cs typeface="Arial" pitchFamily="34" charset="0"/>
              </a:rPr>
              <a:t>Delete </a:t>
            </a:r>
            <a:r>
              <a:rPr lang="en-CA" sz="1200" dirty="0">
                <a:latin typeface="Arial" pitchFamily="34" charset="0"/>
                <a:cs typeface="Arial" pitchFamily="34" charset="0"/>
              </a:rPr>
              <a:t>will change the status of the request to </a:t>
            </a:r>
            <a:r>
              <a:rPr lang="en-CA" sz="1200" b="1" dirty="0">
                <a:latin typeface="Arial" pitchFamily="34" charset="0"/>
                <a:cs typeface="Arial" pitchFamily="34" charset="0"/>
              </a:rPr>
              <a:t>Client Cancelled </a:t>
            </a:r>
            <a:r>
              <a:rPr lang="en-CA" sz="1200" dirty="0">
                <a:latin typeface="Arial" pitchFamily="34" charset="0"/>
                <a:cs typeface="Arial" pitchFamily="34" charset="0"/>
              </a:rPr>
              <a:t>and no other action can be performed on this request.</a:t>
            </a:r>
            <a:endParaRPr lang="en-CA" sz="12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792" y="5875880"/>
            <a:ext cx="444500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06708" y="5036925"/>
            <a:ext cx="5166953" cy="777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61907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Crown Mineral Activity</a:t>
            </a:r>
          </a:p>
        </p:txBody>
      </p:sp>
      <p:sp>
        <p:nvSpPr>
          <p:cNvPr id="18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9 of 10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694098" y="490644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  <p:sp>
        <p:nvSpPr>
          <p:cNvPr id="12" name="Content Placeholder 1"/>
          <p:cNvSpPr txBox="1">
            <a:spLocks/>
          </p:cNvSpPr>
          <p:nvPr/>
        </p:nvSpPr>
        <p:spPr>
          <a:xfrm>
            <a:off x="251520" y="980728"/>
            <a:ext cx="8640960" cy="31823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WORK IN PROGRESS – SEARCH RESULTS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008" y="1676400"/>
            <a:ext cx="4894120" cy="3924908"/>
          </a:xfrm>
          <a:prstGeom prst="rect">
            <a:avLst/>
          </a:prstGeom>
        </p:spPr>
      </p:pic>
      <p:sp>
        <p:nvSpPr>
          <p:cNvPr id="14" name="Rectangle 13"/>
          <p:cNvSpPr>
            <a:spLocks/>
          </p:cNvSpPr>
          <p:nvPr/>
        </p:nvSpPr>
        <p:spPr>
          <a:xfrm>
            <a:off x="5474898" y="1792194"/>
            <a:ext cx="3352800" cy="350865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CA" sz="1200" dirty="0">
                <a:latin typeface="Arial" pitchFamily="34" charset="0"/>
                <a:cs typeface="Arial" pitchFamily="34" charset="0"/>
              </a:rPr>
              <a:t>The information on the screen can be re-sorted by clicking on the column headers. If the cursor changes to a hand when you move over a column heading you can re-sort the column. </a:t>
            </a:r>
            <a:br>
              <a:rPr lang="en-CA" sz="1200" dirty="0">
                <a:latin typeface="Arial" pitchFamily="34" charset="0"/>
                <a:cs typeface="Arial" pitchFamily="34" charset="0"/>
              </a:rPr>
            </a:br>
            <a:br>
              <a:rPr lang="en-CA" sz="1200" dirty="0">
                <a:latin typeface="Arial" pitchFamily="34" charset="0"/>
                <a:cs typeface="Arial" pitchFamily="34" charset="0"/>
              </a:rPr>
            </a:br>
            <a:r>
              <a:rPr lang="en-CA" sz="1200" dirty="0">
                <a:latin typeface="Arial" pitchFamily="34" charset="0"/>
                <a:cs typeface="Arial" pitchFamily="34" charset="0"/>
              </a:rPr>
              <a:t>For each request, there will be two PDF documents available in the Files column: </a:t>
            </a:r>
          </a:p>
          <a:p>
            <a:r>
              <a:rPr lang="en-CA" sz="1200" b="1" dirty="0">
                <a:latin typeface="Arial" pitchFamily="34" charset="0"/>
                <a:cs typeface="Arial" pitchFamily="34" charset="0"/>
              </a:rPr>
              <a:t>Report </a:t>
            </a:r>
            <a:r>
              <a:rPr lang="en-CA" sz="1200" dirty="0">
                <a:latin typeface="Arial" pitchFamily="34" charset="0"/>
                <a:cs typeface="Arial" pitchFamily="34" charset="0"/>
              </a:rPr>
              <a:t>and</a:t>
            </a:r>
            <a:r>
              <a:rPr lang="en-CA" sz="1200" b="1" dirty="0">
                <a:latin typeface="Arial" pitchFamily="34" charset="0"/>
                <a:cs typeface="Arial" pitchFamily="34" charset="0"/>
              </a:rPr>
              <a:t> Final</a:t>
            </a:r>
            <a:r>
              <a:rPr lang="en-CA" sz="1200" dirty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CA" sz="1200" dirty="0">
              <a:latin typeface="Arial" pitchFamily="34" charset="0"/>
              <a:cs typeface="Arial" pitchFamily="34" charset="0"/>
            </a:endParaRPr>
          </a:p>
          <a:p>
            <a:r>
              <a:rPr lang="en-CA" sz="1200" b="1" dirty="0">
                <a:latin typeface="Arial" pitchFamily="34" charset="0"/>
                <a:cs typeface="Arial" pitchFamily="34" charset="0"/>
              </a:rPr>
              <a:t>Report Pdf </a:t>
            </a:r>
            <a:r>
              <a:rPr lang="en-CA" sz="1200" dirty="0">
                <a:latin typeface="Arial" pitchFamily="34" charset="0"/>
                <a:cs typeface="Arial" pitchFamily="34" charset="0"/>
              </a:rPr>
              <a:t>is the application request you are submitting to the department.</a:t>
            </a:r>
          </a:p>
          <a:p>
            <a:endParaRPr lang="en-CA" sz="1200" dirty="0">
              <a:latin typeface="Arial" pitchFamily="34" charset="0"/>
              <a:cs typeface="Arial" pitchFamily="34" charset="0"/>
            </a:endParaRPr>
          </a:p>
          <a:p>
            <a:r>
              <a:rPr lang="en-CA" sz="1200" b="1" dirty="0">
                <a:latin typeface="Arial" pitchFamily="34" charset="0"/>
                <a:cs typeface="Arial" pitchFamily="34" charset="0"/>
              </a:rPr>
              <a:t>Final Pdf </a:t>
            </a:r>
            <a:r>
              <a:rPr lang="en-CA" sz="1200" dirty="0">
                <a:latin typeface="Arial" pitchFamily="34" charset="0"/>
                <a:cs typeface="Arial" pitchFamily="34" charset="0"/>
              </a:rPr>
              <a:t>– is the Final letter in .PDF format uploaded from the department. </a:t>
            </a:r>
          </a:p>
          <a:p>
            <a:endParaRPr lang="en-CA" sz="1200" dirty="0">
              <a:latin typeface="Arial" pitchFamily="34" charset="0"/>
              <a:cs typeface="Arial" pitchFamily="34" charset="0"/>
            </a:endParaRPr>
          </a:p>
          <a:p>
            <a:r>
              <a:rPr lang="en-CA" sz="1200" dirty="0">
                <a:latin typeface="Arial" pitchFamily="34" charset="0"/>
                <a:cs typeface="Arial" pitchFamily="34" charset="0"/>
              </a:rPr>
              <a:t>The request will remain at Processing until the Final Letter has been received from the department. Then, the Status changes to Complete.</a:t>
            </a:r>
          </a:p>
        </p:txBody>
      </p:sp>
    </p:spTree>
    <p:extLst>
      <p:ext uri="{BB962C8B-B14F-4D97-AF65-F5344CB8AC3E}">
        <p14:creationId xmlns:p14="http://schemas.microsoft.com/office/powerpoint/2010/main" val="11549716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General Course" ma:contentTypeID="0x0101004CF9B3243FA46A47A5D45CADF07EB49500869333630F2EE44D93EB5262DF3C44F2" ma:contentTypeVersion="11" ma:contentTypeDescription="This is the base content type for all of the courses." ma:contentTypeScope="" ma:versionID="c604288cd4f6bd19e3eda76a8a050d32">
  <xsd:schema xmlns:xsd="http://www.w3.org/2001/XMLSchema" xmlns:xs="http://www.w3.org/2001/XMLSchema" xmlns:p="http://schemas.microsoft.com/office/2006/metadata/properties" xmlns:ns2="d317fc56-cd2a-4fee-83bf-2acf5d88d7a0" xmlns:ns3="cd3b5d7d-85b8-485a-94e1-bd5df7614905" xmlns:ns4="e6d83808-03cb-4f3c-af89-207626cead88" xmlns:ns5="1509703c-35a2-4cc5-bc03-45b4c99b43c1" targetNamespace="http://schemas.microsoft.com/office/2006/metadata/properties" ma:root="true" ma:fieldsID="b1f7dacc3d924f099186cce2e07bebea" ns2:_="" ns3:_="" ns4:_="" ns5:_="">
    <xsd:import namespace="d317fc56-cd2a-4fee-83bf-2acf5d88d7a0"/>
    <xsd:import namespace="cd3b5d7d-85b8-485a-94e1-bd5df7614905"/>
    <xsd:import namespace="e6d83808-03cb-4f3c-af89-207626cead88"/>
    <xsd:import namespace="1509703c-35a2-4cc5-bc03-45b4c99b43c1"/>
    <xsd:element name="properties">
      <xsd:complexType>
        <xsd:sequence>
          <xsd:element name="documentManagement">
            <xsd:complexType>
              <xsd:all>
                <xsd:element ref="ns2:Area"/>
                <xsd:element ref="ns2:Module"/>
                <xsd:element ref="ns2:Course_x0020_Description" minOccurs="0"/>
                <xsd:element ref="ns2:Order1" minOccurs="0"/>
                <xsd:element ref="ns2:Audience1" minOccurs="0"/>
                <xsd:element ref="ns3:Hide_x0020_Me" minOccurs="0"/>
                <xsd:element ref="ns2:EOL_x0020_Thumbnail" minOccurs="0"/>
                <xsd:element ref="ns4:SharedWithUsers" minOccurs="0"/>
                <xsd:element ref="ns5:Area_x0020_2" minOccurs="0"/>
                <xsd:element ref="ns5:Course_x0020_Description2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17fc56-cd2a-4fee-83bf-2acf5d88d7a0" elementFormDefault="qualified">
    <xsd:import namespace="http://schemas.microsoft.com/office/2006/documentManagement/types"/>
    <xsd:import namespace="http://schemas.microsoft.com/office/infopath/2007/PartnerControls"/>
    <xsd:element name="Area" ma:index="8" ma:displayName="Area" ma:description="This will define the area of the Learning material." ma:format="Dropdown" ma:internalName="Area">
      <xsd:simpleType>
        <xsd:restriction base="dms:Choice">
          <xsd:enumeration value="Main Page"/>
          <xsd:enumeration value="Accounts (ETS) Administration"/>
          <xsd:enumeration value="Agreement Management"/>
          <xsd:enumeration value="Air"/>
          <xsd:enumeration value="Assignments"/>
          <xsd:enumeration value="Bidding"/>
          <xsd:enumeration value="Carbon Sequestration Tenure​​​​"/>
          <xsd:enumeration value="Crown Mineral Activity"/>
          <xsd:enumeration value="Freehold Mintax"/>
          <xsd:enumeration value="Geothermal"/>
          <xsd:enumeration value="Interactive Map"/>
          <xsd:enumeration value="Land Searches"/>
          <xsd:enumeration value="Mineral Direct Purchase"/>
          <xsd:enumeration value="Mineral Royalty Form"/>
          <xsd:enumeration value="Offsets"/>
          <xsd:enumeration value="Oil Sands"/>
          <xsd:enumeration value="Oil Sands 1"/>
          <xsd:enumeration value="PNG Continuation"/>
          <xsd:enumeration value="Registration of Encumbrances"/>
          <xsd:enumeration value="Sales"/>
          <xsd:enumeration value="Technology Innovation and Emissions Reduction"/>
          <xsd:enumeration value="Transfers"/>
          <xsd:enumeration value="Unit Agreement Exhibit A"/>
          <xsd:enumeration value="Postings"/>
          <xsd:enumeration value="Unassigned"/>
          <xsd:enumeration value="Unit Agreements and Trespass"/>
          <xsd:enumeration value="MIMSales"/>
        </xsd:restriction>
      </xsd:simpleType>
    </xsd:element>
    <xsd:element name="Module" ma:index="9" ma:displayName="Module" ma:description="Select the module type" ma:format="Dropdown" ma:internalName="Module">
      <xsd:simpleType>
        <xsd:restriction base="dms:Choice">
          <xsd:enumeration value="Industry Module"/>
          <xsd:enumeration value="DoE Module"/>
          <xsd:enumeration value="CARE Reporting"/>
          <xsd:enumeration value="Royalty Reporting"/>
          <xsd:enumeration value="Royalty Reporting Process and Royalty Reports"/>
          <xsd:enumeration value="Royalty Business"/>
          <xsd:enumeration value="OSR Projects"/>
          <xsd:enumeration value="OASIS"/>
          <xsd:enumeration value="Module"/>
          <xsd:enumeration value="Acts And Regulations"/>
          <xsd:enumeration value="Project Application"/>
          <xsd:enumeration value="AMD Reporting Forms - Version 2.0 Changes - October 31, 2018"/>
          <xsd:enumeration value="Supplemental Reporting"/>
          <xsd:enumeration value="Supplemental Reporting Submission and Audit Processes"/>
        </xsd:restriction>
      </xsd:simpleType>
    </xsd:element>
    <xsd:element name="Course_x0020_Description" ma:index="10" nillable="true" ma:displayName="Course Description" ma:description="Description of what the course is about." ma:internalName="Course_x0020_Description" ma:readOnly="false">
      <xsd:simpleType>
        <xsd:restriction base="dms:Note"/>
      </xsd:simpleType>
    </xsd:element>
    <xsd:element name="Order1" ma:index="11" nillable="true" ma:displayName="Order" ma:description="To define the order of the file on the page." ma:format="Dropdown" ma:internalName="Order1">
      <xsd:simpleType>
        <xsd:restriction base="dms:Choice">
          <xsd:enumeration value="00"/>
          <xsd:enumeration value="01"/>
          <xsd:enumeration value="02"/>
          <xsd:enumeration value="03"/>
          <xsd:enumeration value="04"/>
          <xsd:enumeration value="05"/>
          <xsd:enumeration value="06"/>
          <xsd:enumeration value="07"/>
          <xsd:enumeration value="08"/>
          <xsd:enumeration value="09"/>
          <xsd:enumeration value="10"/>
          <xsd:enumeration value="11"/>
          <xsd:enumeration value="12"/>
          <xsd:enumeration value="13"/>
          <xsd:enumeration value="14"/>
          <xsd:enumeration value="15"/>
          <xsd:enumeration value="16"/>
          <xsd:enumeration value="17"/>
          <xsd:enumeration value="18"/>
          <xsd:enumeration value="19"/>
          <xsd:enumeration value="20"/>
          <xsd:enumeration value="21"/>
          <xsd:enumeration value="22"/>
          <xsd:enumeration value="23"/>
          <xsd:enumeration value="24"/>
          <xsd:enumeration value="25"/>
          <xsd:enumeration value="26"/>
          <xsd:enumeration value="27"/>
          <xsd:enumeration value="28"/>
          <xsd:enumeration value="29"/>
          <xsd:enumeration value="30"/>
        </xsd:restriction>
      </xsd:simpleType>
    </xsd:element>
    <xsd:element name="Audience1" ma:index="12" nillable="true" ma:displayName="Audience" ma:description="Defines the target audience." ma:internalName="Audience1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Contractor"/>
                    <xsd:enumeration value="Employee"/>
                    <xsd:enumeration value="Manager"/>
                  </xsd:restriction>
                </xsd:simpleType>
              </xsd:element>
            </xsd:sequence>
          </xsd:extension>
        </xsd:complexContent>
      </xsd:complexType>
    </xsd:element>
    <xsd:element name="EOL_x0020_Thumbnail" ma:index="14" nillable="true" ma:displayName="EOL Thumbnail" ma:internalName="EOL_x0020_Thumbnail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3b5d7d-85b8-485a-94e1-bd5df7614905" elementFormDefault="qualified">
    <xsd:import namespace="http://schemas.microsoft.com/office/2006/documentManagement/types"/>
    <xsd:import namespace="http://schemas.microsoft.com/office/infopath/2007/PartnerControls"/>
    <xsd:element name="Hide_x0020_Me" ma:index="13" nillable="true" ma:displayName="Hide Me" ma:default="0" ma:description="Use this option to hide the file from showing on other lists." ma:internalName="Hide_x0020_M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d83808-03cb-4f3c-af89-207626cead8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509703c-35a2-4cc5-bc03-45b4c99b43c1" elementFormDefault="qualified">
    <xsd:import namespace="http://schemas.microsoft.com/office/2006/documentManagement/types"/>
    <xsd:import namespace="http://schemas.microsoft.com/office/infopath/2007/PartnerControls"/>
    <xsd:element name="Area_x0020_2" ma:index="16" nillable="true" ma:displayName="Area 2" ma:default="Main Page" ma:format="Dropdown" ma:internalName="Area_x0020_2">
      <xsd:simpleType>
        <xsd:restriction base="dms:Choice">
          <xsd:enumeration value="Main Page"/>
          <xsd:enumeration value="Accounts (ETS) Administration"/>
          <xsd:enumeration value="Agreement Management"/>
          <xsd:enumeration value="Air"/>
          <xsd:enumeration value="Assignments"/>
          <xsd:enumeration value="Bidding"/>
          <xsd:enumeration value="Crown Mineral Activity"/>
          <xsd:enumeration value="Freehold Mintax"/>
          <xsd:enumeration value="Geothermal"/>
          <xsd:enumeration value="Interactive Map"/>
          <xsd:enumeration value="Land Searches"/>
          <xsd:enumeration value="Mineral Direct Purchase"/>
          <xsd:enumeration value="Mineral Royalty Form"/>
          <xsd:enumeration value="Offsets"/>
          <xsd:enumeration value="Oil Sands"/>
          <xsd:enumeration value="Oil Sands 1"/>
          <xsd:enumeration value="PNG Continuation"/>
          <xsd:enumeration value="Registration of Encumbrances"/>
          <xsd:enumeration value="Sales"/>
          <xsd:enumeration value="Technology Innovation and Emissions Reduction"/>
          <xsd:enumeration value="Transfers"/>
          <xsd:enumeration value="Unit Agreement Exhibit A"/>
          <xsd:enumeration value="Postings"/>
          <xsd:enumeration value="Unassigned"/>
          <xsd:enumeration value="Unit Agreements and Trespass"/>
          <xsd:enumeration value="MIMSales"/>
        </xsd:restriction>
      </xsd:simpleType>
    </xsd:element>
    <xsd:element name="Course_x0020_Description2" ma:index="17" nillable="true" ma:displayName="Course Description2" ma:internalName="Course_x0020_Description2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8dedacd1-8ed8-4364-83a4-3ca25ad2d993" ContentTypeId="0x0101" PreviousValue="false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_x0020_Me xmlns="cd3b5d7d-85b8-485a-94e1-bd5df7614905">false</Hide_x0020_Me>
    <Audience1 xmlns="d317fc56-cd2a-4fee-83bf-2acf5d88d7a0"/>
    <EOL_x0020_Thumbnail xmlns="d317fc56-cd2a-4fee-83bf-2acf5d88d7a0">&lt;img alt="" src="/PublishingImages/Pages/Presenation.png" style="BORDER&amp;#58;0px solid;" /&gt;</EOL_x0020_Thumbnail>
    <Order1 xmlns="d317fc56-cd2a-4fee-83bf-2acf5d88d7a0">13</Order1>
    <Course_x0020_Description xmlns="d317fc56-cd2a-4fee-83bf-2acf5d88d7a0">Course describes how to retrieve and view the request status.</Course_x0020_Description>
    <Module xmlns="d317fc56-cd2a-4fee-83bf-2acf5d88d7a0">Module</Module>
    <Area xmlns="d317fc56-cd2a-4fee-83bf-2acf5d88d7a0">Crown Mineral Activity</Area>
    <Area_x0020_2 xmlns="1509703c-35a2-4cc5-bc03-45b4c99b43c1">Main Page</Area_x0020_2>
    <Course_x0020_Description2 xmlns="1509703c-35a2-4cc5-bc03-45b4c99b43c1" xsi:nil="true"/>
  </documentManagement>
</p:properties>
</file>

<file path=customXml/itemProps1.xml><?xml version="1.0" encoding="utf-8"?>
<ds:datastoreItem xmlns:ds="http://schemas.openxmlformats.org/officeDocument/2006/customXml" ds:itemID="{0CA2B9B2-A6FD-4DFB-A1CB-0BD7F98F644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317fc56-cd2a-4fee-83bf-2acf5d88d7a0"/>
    <ds:schemaRef ds:uri="cd3b5d7d-85b8-485a-94e1-bd5df7614905"/>
    <ds:schemaRef ds:uri="e6d83808-03cb-4f3c-af89-207626cead88"/>
    <ds:schemaRef ds:uri="1509703c-35a2-4cc5-bc03-45b4c99b43c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29A0342-C353-4284-82F0-885583F5FCFE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532F3509-1A19-46BD-BE09-A7D55684E44F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B97FE87C-3C5B-4F4A-8361-9D2E9C783676}">
  <ds:schemaRefs>
    <ds:schemaRef ds:uri="http://schemas.microsoft.com/office/2006/documentManagement/types"/>
    <ds:schemaRef ds:uri="http://purl.org/dc/dcmitype/"/>
    <ds:schemaRef ds:uri="bb1d6412-9c2a-4e6a-b437-c1578de8ea05"/>
    <ds:schemaRef ds:uri="194dd49f-f69d-40da-a55b-35db1c49f87a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d8c13b0c-e34e-4b28-bcb2-463731fd6865"/>
    <ds:schemaRef ds:uri="http://schemas.microsoft.com/office/2006/metadata/properties"/>
    <ds:schemaRef ds:uri="http://www.w3.org/XML/1998/namespace"/>
    <ds:schemaRef ds:uri="http://purl.org/dc/elements/1.1/"/>
    <ds:schemaRef ds:uri="cd3b5d7d-85b8-485a-94e1-bd5df7614905"/>
    <ds:schemaRef ds:uri="d317fc56-cd2a-4fee-83bf-2acf5d88d7a0"/>
    <ds:schemaRef ds:uri="1509703c-35a2-4cc5-bc03-45b4c99b43c1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2048</TotalTime>
  <Words>739</Words>
  <Application>Microsoft Office PowerPoint</Application>
  <PresentationFormat>On-screen Show (4:3)</PresentationFormat>
  <Paragraphs>105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Freestyle Script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GoA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Crown Mineral Activity Work in Progress</dc:title>
  <dc:creator>John Davies</dc:creator>
  <cp:lastModifiedBy>Lynn McIntosh</cp:lastModifiedBy>
  <cp:revision>159</cp:revision>
  <dcterms:created xsi:type="dcterms:W3CDTF">2018-11-02T20:16:17Z</dcterms:created>
  <dcterms:modified xsi:type="dcterms:W3CDTF">2025-10-23T19:26:10Z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bf2ea38-542c-4b75-bd7d-582ec36a519f_Enabled">
    <vt:lpwstr>true</vt:lpwstr>
  </property>
  <property fmtid="{D5CDD505-2E9C-101B-9397-08002B2CF9AE}" pid="3" name="MSIP_Label_abf2ea38-542c-4b75-bd7d-582ec36a519f_SetDate">
    <vt:lpwstr>2020-06-05T15:57:41Z</vt:lpwstr>
  </property>
  <property fmtid="{D5CDD505-2E9C-101B-9397-08002B2CF9AE}" pid="4" name="MSIP_Label_abf2ea38-542c-4b75-bd7d-582ec36a519f_Method">
    <vt:lpwstr>Standard</vt:lpwstr>
  </property>
  <property fmtid="{D5CDD505-2E9C-101B-9397-08002B2CF9AE}" pid="5" name="MSIP_Label_abf2ea38-542c-4b75-bd7d-582ec36a519f_Name">
    <vt:lpwstr>Protected A</vt:lpwstr>
  </property>
  <property fmtid="{D5CDD505-2E9C-101B-9397-08002B2CF9AE}" pid="6" name="MSIP_Label_abf2ea38-542c-4b75-bd7d-582ec36a519f_SiteId">
    <vt:lpwstr>2bb51c06-af9b-42c5-8bf5-3c3b7b10850b</vt:lpwstr>
  </property>
  <property fmtid="{D5CDD505-2E9C-101B-9397-08002B2CF9AE}" pid="7" name="MSIP_Label_abf2ea38-542c-4b75-bd7d-582ec36a519f_ActionId">
    <vt:lpwstr>4577f2c6-b45d-4a5c-aade-00004b3e953f</vt:lpwstr>
  </property>
  <property fmtid="{D5CDD505-2E9C-101B-9397-08002B2CF9AE}" pid="8" name="MSIP_Label_abf2ea38-542c-4b75-bd7d-582ec36a519f_ContentBits">
    <vt:lpwstr>2</vt:lpwstr>
  </property>
  <property fmtid="{D5CDD505-2E9C-101B-9397-08002B2CF9AE}" pid="9" name="ContentTypeId">
    <vt:lpwstr>0x0101004CF9B3243FA46A47A5D45CADF07EB49500869333630F2EE44D93EB5262DF3C44F2</vt:lpwstr>
  </property>
</Properties>
</file>