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6"/>
  </p:sldMasterIdLst>
  <p:notesMasterIdLst>
    <p:notesMasterId r:id="rId20"/>
  </p:notesMasterIdLst>
  <p:handoutMasterIdLst>
    <p:handoutMasterId r:id="rId21"/>
  </p:handoutMasterIdLst>
  <p:sldIdLst>
    <p:sldId id="265" r:id="rId7"/>
    <p:sldId id="266" r:id="rId8"/>
    <p:sldId id="267" r:id="rId9"/>
    <p:sldId id="273" r:id="rId10"/>
    <p:sldId id="283" r:id="rId11"/>
    <p:sldId id="284" r:id="rId12"/>
    <p:sldId id="285" r:id="rId13"/>
    <p:sldId id="287" r:id="rId14"/>
    <p:sldId id="286" r:id="rId15"/>
    <p:sldId id="288" r:id="rId16"/>
    <p:sldId id="289" r:id="rId17"/>
    <p:sldId id="290" r:id="rId18"/>
    <p:sldId id="268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90DA6AA-3B79-A4FB-E433-6B09B0DDAF1E}" v="372" dt="2025-06-30T17:52:52.51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99" autoAdjust="0"/>
  </p:normalViewPr>
  <p:slideViewPr>
    <p:cSldViewPr snapToGrid="0">
      <p:cViewPr varScale="1">
        <p:scale>
          <a:sx n="130" d="100"/>
          <a:sy n="130" d="100"/>
        </p:scale>
        <p:origin x="996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theme" Target="theme/theme1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mberley Pereira" userId="S::kimberley.pereira@gov.ab.ca::d15799c9-5d0e-4bed-b753-66da8966087f" providerId="AD" clId="Web-{D90DA6AA-3B79-A4FB-E433-6B09B0DDAF1E}"/>
    <pc:docChg chg="modSld">
      <pc:chgData name="Kimberley Pereira" userId="S::kimberley.pereira@gov.ab.ca::d15799c9-5d0e-4bed-b753-66da8966087f" providerId="AD" clId="Web-{D90DA6AA-3B79-A4FB-E433-6B09B0DDAF1E}" dt="2025-06-30T17:52:52.516" v="341" actId="1076"/>
      <pc:docMkLst>
        <pc:docMk/>
      </pc:docMkLst>
      <pc:sldChg chg="modSp">
        <pc:chgData name="Kimberley Pereira" userId="S::kimberley.pereira@gov.ab.ca::d15799c9-5d0e-4bed-b753-66da8966087f" providerId="AD" clId="Web-{D90DA6AA-3B79-A4FB-E433-6B09B0DDAF1E}" dt="2025-06-30T16:34:38.907" v="72"/>
        <pc:sldMkLst>
          <pc:docMk/>
          <pc:sldMk cId="2703719082" sldId="266"/>
        </pc:sldMkLst>
        <pc:graphicFrameChg chg="mod modGraphic">
          <ac:chgData name="Kimberley Pereira" userId="S::kimberley.pereira@gov.ab.ca::d15799c9-5d0e-4bed-b753-66da8966087f" providerId="AD" clId="Web-{D90DA6AA-3B79-A4FB-E433-6B09B0DDAF1E}" dt="2025-06-30T16:34:38.907" v="72"/>
          <ac:graphicFrameMkLst>
            <pc:docMk/>
            <pc:sldMk cId="2703719082" sldId="266"/>
            <ac:graphicFrameMk id="9" creationId="{00000000-0000-0000-0000-000000000000}"/>
          </ac:graphicFrameMkLst>
        </pc:graphicFrameChg>
      </pc:sldChg>
      <pc:sldChg chg="modSp">
        <pc:chgData name="Kimberley Pereira" userId="S::kimberley.pereira@gov.ab.ca::d15799c9-5d0e-4bed-b753-66da8966087f" providerId="AD" clId="Web-{D90DA6AA-3B79-A4FB-E433-6B09B0DDAF1E}" dt="2025-06-30T17:47:01.745" v="276" actId="20577"/>
        <pc:sldMkLst>
          <pc:docMk/>
          <pc:sldMk cId="3082934373" sldId="267"/>
        </pc:sldMkLst>
        <pc:spChg chg="mod">
          <ac:chgData name="Kimberley Pereira" userId="S::kimberley.pereira@gov.ab.ca::d15799c9-5d0e-4bed-b753-66da8966087f" providerId="AD" clId="Web-{D90DA6AA-3B79-A4FB-E433-6B09B0DDAF1E}" dt="2025-06-30T17:47:01.745" v="276" actId="20577"/>
          <ac:spMkLst>
            <pc:docMk/>
            <pc:sldMk cId="3082934373" sldId="267"/>
            <ac:spMk id="8" creationId="{00000000-0000-0000-0000-000000000000}"/>
          </ac:spMkLst>
        </pc:spChg>
      </pc:sldChg>
      <pc:sldChg chg="addSp delSp modSp">
        <pc:chgData name="Kimberley Pereira" userId="S::kimberley.pereira@gov.ab.ca::d15799c9-5d0e-4bed-b753-66da8966087f" providerId="AD" clId="Web-{D90DA6AA-3B79-A4FB-E433-6B09B0DDAF1E}" dt="2025-06-30T16:44:10.103" v="78" actId="1076"/>
        <pc:sldMkLst>
          <pc:docMk/>
          <pc:sldMk cId="1003702938" sldId="273"/>
        </pc:sldMkLst>
        <pc:picChg chg="add mod">
          <ac:chgData name="Kimberley Pereira" userId="S::kimberley.pereira@gov.ab.ca::d15799c9-5d0e-4bed-b753-66da8966087f" providerId="AD" clId="Web-{D90DA6AA-3B79-A4FB-E433-6B09B0DDAF1E}" dt="2025-06-30T16:44:10.103" v="78" actId="1076"/>
          <ac:picMkLst>
            <pc:docMk/>
            <pc:sldMk cId="1003702938" sldId="273"/>
            <ac:picMk id="5" creationId="{F944591C-4523-0D2B-C2B6-7E7D991B53D1}"/>
          </ac:picMkLst>
        </pc:picChg>
        <pc:picChg chg="del">
          <ac:chgData name="Kimberley Pereira" userId="S::kimberley.pereira@gov.ab.ca::d15799c9-5d0e-4bed-b753-66da8966087f" providerId="AD" clId="Web-{D90DA6AA-3B79-A4FB-E433-6B09B0DDAF1E}" dt="2025-06-30T16:37:22.831" v="73"/>
          <ac:picMkLst>
            <pc:docMk/>
            <pc:sldMk cId="1003702938" sldId="273"/>
            <ac:picMk id="6" creationId="{00000000-0000-0000-0000-000000000000}"/>
          </ac:picMkLst>
        </pc:picChg>
      </pc:sldChg>
      <pc:sldChg chg="addSp delSp modSp">
        <pc:chgData name="Kimberley Pereira" userId="S::kimberley.pereira@gov.ab.ca::d15799c9-5d0e-4bed-b753-66da8966087f" providerId="AD" clId="Web-{D90DA6AA-3B79-A4FB-E433-6B09B0DDAF1E}" dt="2025-06-30T16:45:25.979" v="86" actId="1076"/>
        <pc:sldMkLst>
          <pc:docMk/>
          <pc:sldMk cId="3367050939" sldId="283"/>
        </pc:sldMkLst>
        <pc:spChg chg="mod">
          <ac:chgData name="Kimberley Pereira" userId="S::kimberley.pereira@gov.ab.ca::d15799c9-5d0e-4bed-b753-66da8966087f" providerId="AD" clId="Web-{D90DA6AA-3B79-A4FB-E433-6B09B0DDAF1E}" dt="2025-06-30T16:44:34.166" v="80" actId="20577"/>
          <ac:spMkLst>
            <pc:docMk/>
            <pc:sldMk cId="3367050939" sldId="283"/>
            <ac:spMk id="15" creationId="{00000000-0000-0000-0000-000000000000}"/>
          </ac:spMkLst>
        </pc:spChg>
        <pc:picChg chg="add mod">
          <ac:chgData name="Kimberley Pereira" userId="S::kimberley.pereira@gov.ab.ca::d15799c9-5d0e-4bed-b753-66da8966087f" providerId="AD" clId="Web-{D90DA6AA-3B79-A4FB-E433-6B09B0DDAF1E}" dt="2025-06-30T16:45:25.979" v="86" actId="1076"/>
          <ac:picMkLst>
            <pc:docMk/>
            <pc:sldMk cId="3367050939" sldId="283"/>
            <ac:picMk id="2" creationId="{A73CC72E-11E6-F8FC-9E5B-94037747CE2B}"/>
          </ac:picMkLst>
        </pc:picChg>
        <pc:picChg chg="del">
          <ac:chgData name="Kimberley Pereira" userId="S::kimberley.pereira@gov.ab.ca::d15799c9-5d0e-4bed-b753-66da8966087f" providerId="AD" clId="Web-{D90DA6AA-3B79-A4FB-E433-6B09B0DDAF1E}" dt="2025-06-30T16:44:45.260" v="81"/>
          <ac:picMkLst>
            <pc:docMk/>
            <pc:sldMk cId="3367050939" sldId="283"/>
            <ac:picMk id="3" creationId="{00000000-0000-0000-0000-000000000000}"/>
          </ac:picMkLst>
        </pc:picChg>
      </pc:sldChg>
      <pc:sldChg chg="addSp delSp modSp">
        <pc:chgData name="Kimberley Pereira" userId="S::kimberley.pereira@gov.ab.ca::d15799c9-5d0e-4bed-b753-66da8966087f" providerId="AD" clId="Web-{D90DA6AA-3B79-A4FB-E433-6B09B0DDAF1E}" dt="2025-06-30T17:47:31.605" v="277" actId="1076"/>
        <pc:sldMkLst>
          <pc:docMk/>
          <pc:sldMk cId="1550010226" sldId="284"/>
        </pc:sldMkLst>
        <pc:spChg chg="mod">
          <ac:chgData name="Kimberley Pereira" userId="S::kimberley.pereira@gov.ab.ca::d15799c9-5d0e-4bed-b753-66da8966087f" providerId="AD" clId="Web-{D90DA6AA-3B79-A4FB-E433-6B09B0DDAF1E}" dt="2025-06-30T17:00:52.796" v="103" actId="1076"/>
          <ac:spMkLst>
            <pc:docMk/>
            <pc:sldMk cId="1550010226" sldId="284"/>
            <ac:spMk id="12" creationId="{00000000-0000-0000-0000-000000000000}"/>
          </ac:spMkLst>
        </pc:spChg>
        <pc:spChg chg="mod">
          <ac:chgData name="Kimberley Pereira" userId="S::kimberley.pereira@gov.ab.ca::d15799c9-5d0e-4bed-b753-66da8966087f" providerId="AD" clId="Web-{D90DA6AA-3B79-A4FB-E433-6B09B0DDAF1E}" dt="2025-06-30T17:00:25.655" v="100" actId="1076"/>
          <ac:spMkLst>
            <pc:docMk/>
            <pc:sldMk cId="1550010226" sldId="284"/>
            <ac:spMk id="14" creationId="{00000000-0000-0000-0000-000000000000}"/>
          </ac:spMkLst>
        </pc:spChg>
        <pc:spChg chg="mod">
          <ac:chgData name="Kimberley Pereira" userId="S::kimberley.pereira@gov.ab.ca::d15799c9-5d0e-4bed-b753-66da8966087f" providerId="AD" clId="Web-{D90DA6AA-3B79-A4FB-E433-6B09B0DDAF1E}" dt="2025-06-30T17:00:37.311" v="101" actId="1076"/>
          <ac:spMkLst>
            <pc:docMk/>
            <pc:sldMk cId="1550010226" sldId="284"/>
            <ac:spMk id="15" creationId="{00000000-0000-0000-0000-000000000000}"/>
          </ac:spMkLst>
        </pc:spChg>
        <pc:spChg chg="mod">
          <ac:chgData name="Kimberley Pereira" userId="S::kimberley.pereira@gov.ab.ca::d15799c9-5d0e-4bed-b753-66da8966087f" providerId="AD" clId="Web-{D90DA6AA-3B79-A4FB-E433-6B09B0DDAF1E}" dt="2025-06-30T16:55:17.963" v="91" actId="1076"/>
          <ac:spMkLst>
            <pc:docMk/>
            <pc:sldMk cId="1550010226" sldId="284"/>
            <ac:spMk id="16" creationId="{00000000-0000-0000-0000-000000000000}"/>
          </ac:spMkLst>
        </pc:spChg>
        <pc:spChg chg="mod">
          <ac:chgData name="Kimberley Pereira" userId="S::kimberley.pereira@gov.ab.ca::d15799c9-5d0e-4bed-b753-66da8966087f" providerId="AD" clId="Web-{D90DA6AA-3B79-A4FB-E433-6B09B0DDAF1E}" dt="2025-06-30T17:01:00.749" v="104" actId="1076"/>
          <ac:spMkLst>
            <pc:docMk/>
            <pc:sldMk cId="1550010226" sldId="284"/>
            <ac:spMk id="17" creationId="{00000000-0000-0000-0000-000000000000}"/>
          </ac:spMkLst>
        </pc:spChg>
        <pc:spChg chg="mod">
          <ac:chgData name="Kimberley Pereira" userId="S::kimberley.pereira@gov.ab.ca::d15799c9-5d0e-4bed-b753-66da8966087f" providerId="AD" clId="Web-{D90DA6AA-3B79-A4FB-E433-6B09B0DDAF1E}" dt="2025-06-30T17:47:31.605" v="277" actId="1076"/>
          <ac:spMkLst>
            <pc:docMk/>
            <pc:sldMk cId="1550010226" sldId="284"/>
            <ac:spMk id="19" creationId="{00000000-0000-0000-0000-000000000000}"/>
          </ac:spMkLst>
        </pc:spChg>
        <pc:picChg chg="del">
          <ac:chgData name="Kimberley Pereira" userId="S::kimberley.pereira@gov.ab.ca::d15799c9-5d0e-4bed-b753-66da8966087f" providerId="AD" clId="Web-{D90DA6AA-3B79-A4FB-E433-6B09B0DDAF1E}" dt="2025-06-30T16:54:26.290" v="87"/>
          <ac:picMkLst>
            <pc:docMk/>
            <pc:sldMk cId="1550010226" sldId="284"/>
            <ac:picMk id="2" creationId="{00000000-0000-0000-0000-000000000000}"/>
          </ac:picMkLst>
        </pc:picChg>
        <pc:picChg chg="add mod ord">
          <ac:chgData name="Kimberley Pereira" userId="S::kimberley.pereira@gov.ab.ca::d15799c9-5d0e-4bed-b753-66da8966087f" providerId="AD" clId="Web-{D90DA6AA-3B79-A4FB-E433-6B09B0DDAF1E}" dt="2025-06-30T17:00:20.123" v="99" actId="1076"/>
          <ac:picMkLst>
            <pc:docMk/>
            <pc:sldMk cId="1550010226" sldId="284"/>
            <ac:picMk id="3" creationId="{52FF907E-130E-DB7E-2EAB-E9C0FF2D131A}"/>
          </ac:picMkLst>
        </pc:picChg>
      </pc:sldChg>
      <pc:sldChg chg="addSp delSp modSp">
        <pc:chgData name="Kimberley Pereira" userId="S::kimberley.pereira@gov.ab.ca::d15799c9-5d0e-4bed-b753-66da8966087f" providerId="AD" clId="Web-{D90DA6AA-3B79-A4FB-E433-6B09B0DDAF1E}" dt="2025-06-30T17:04:50.831" v="112" actId="1076"/>
        <pc:sldMkLst>
          <pc:docMk/>
          <pc:sldMk cId="743706515" sldId="285"/>
        </pc:sldMkLst>
        <pc:spChg chg="mod">
          <ac:chgData name="Kimberley Pereira" userId="S::kimberley.pereira@gov.ab.ca::d15799c9-5d0e-4bed-b753-66da8966087f" providerId="AD" clId="Web-{D90DA6AA-3B79-A4FB-E433-6B09B0DDAF1E}" dt="2025-06-30T17:04:45.628" v="111" actId="1076"/>
          <ac:spMkLst>
            <pc:docMk/>
            <pc:sldMk cId="743706515" sldId="285"/>
            <ac:spMk id="14" creationId="{00000000-0000-0000-0000-000000000000}"/>
          </ac:spMkLst>
        </pc:spChg>
        <pc:spChg chg="mod">
          <ac:chgData name="Kimberley Pereira" userId="S::kimberley.pereira@gov.ab.ca::d15799c9-5d0e-4bed-b753-66da8966087f" providerId="AD" clId="Web-{D90DA6AA-3B79-A4FB-E433-6B09B0DDAF1E}" dt="2025-06-30T17:04:50.831" v="112" actId="1076"/>
          <ac:spMkLst>
            <pc:docMk/>
            <pc:sldMk cId="743706515" sldId="285"/>
            <ac:spMk id="15" creationId="{00000000-0000-0000-0000-000000000000}"/>
          </ac:spMkLst>
        </pc:spChg>
        <pc:spChg chg="mod">
          <ac:chgData name="Kimberley Pereira" userId="S::kimberley.pereira@gov.ab.ca::d15799c9-5d0e-4bed-b753-66da8966087f" providerId="AD" clId="Web-{D90DA6AA-3B79-A4FB-E433-6B09B0DDAF1E}" dt="2025-06-30T17:04:17.846" v="110" actId="1076"/>
          <ac:spMkLst>
            <pc:docMk/>
            <pc:sldMk cId="743706515" sldId="285"/>
            <ac:spMk id="16" creationId="{00000000-0000-0000-0000-000000000000}"/>
          </ac:spMkLst>
        </pc:spChg>
        <pc:picChg chg="del">
          <ac:chgData name="Kimberley Pereira" userId="S::kimberley.pereira@gov.ab.ca::d15799c9-5d0e-4bed-b753-66da8966087f" providerId="AD" clId="Web-{D90DA6AA-3B79-A4FB-E433-6B09B0DDAF1E}" dt="2025-06-30T17:03:43.127" v="105"/>
          <ac:picMkLst>
            <pc:docMk/>
            <pc:sldMk cId="743706515" sldId="285"/>
            <ac:picMk id="2" creationId="{00000000-0000-0000-0000-000000000000}"/>
          </ac:picMkLst>
        </pc:picChg>
        <pc:picChg chg="add mod ord">
          <ac:chgData name="Kimberley Pereira" userId="S::kimberley.pereira@gov.ab.ca::d15799c9-5d0e-4bed-b753-66da8966087f" providerId="AD" clId="Web-{D90DA6AA-3B79-A4FB-E433-6B09B0DDAF1E}" dt="2025-06-30T17:04:10.064" v="109"/>
          <ac:picMkLst>
            <pc:docMk/>
            <pc:sldMk cId="743706515" sldId="285"/>
            <ac:picMk id="3" creationId="{F8EB36D1-4AD4-6396-B221-A809583B67A2}"/>
          </ac:picMkLst>
        </pc:picChg>
      </pc:sldChg>
      <pc:sldChg chg="addSp delSp modSp">
        <pc:chgData name="Kimberley Pereira" userId="S::kimberley.pereira@gov.ab.ca::d15799c9-5d0e-4bed-b753-66da8966087f" providerId="AD" clId="Web-{D90DA6AA-3B79-A4FB-E433-6B09B0DDAF1E}" dt="2025-06-30T17:33:59.420" v="193" actId="1076"/>
        <pc:sldMkLst>
          <pc:docMk/>
          <pc:sldMk cId="3238290522" sldId="286"/>
        </pc:sldMkLst>
        <pc:spChg chg="add del mod">
          <ac:chgData name="Kimberley Pereira" userId="S::kimberley.pereira@gov.ab.ca::d15799c9-5d0e-4bed-b753-66da8966087f" providerId="AD" clId="Web-{D90DA6AA-3B79-A4FB-E433-6B09B0DDAF1E}" dt="2025-06-30T17:27:15.601" v="161"/>
          <ac:spMkLst>
            <pc:docMk/>
            <pc:sldMk cId="3238290522" sldId="286"/>
            <ac:spMk id="3" creationId="{0CE86A13-1486-597A-0C08-377A69FA8518}"/>
          </ac:spMkLst>
        </pc:spChg>
        <pc:spChg chg="add mod">
          <ac:chgData name="Kimberley Pereira" userId="S::kimberley.pereira@gov.ab.ca::d15799c9-5d0e-4bed-b753-66da8966087f" providerId="AD" clId="Web-{D90DA6AA-3B79-A4FB-E433-6B09B0DDAF1E}" dt="2025-06-30T17:33:59.420" v="193" actId="1076"/>
          <ac:spMkLst>
            <pc:docMk/>
            <pc:sldMk cId="3238290522" sldId="286"/>
            <ac:spMk id="5" creationId="{C94E93BF-F2EB-F28E-2235-B5456CFC9AA4}"/>
          </ac:spMkLst>
        </pc:spChg>
        <pc:spChg chg="mod">
          <ac:chgData name="Kimberley Pereira" userId="S::kimberley.pereira@gov.ab.ca::d15799c9-5d0e-4bed-b753-66da8966087f" providerId="AD" clId="Web-{D90DA6AA-3B79-A4FB-E433-6B09B0DDAF1E}" dt="2025-06-30T17:24:35.224" v="143" actId="1076"/>
          <ac:spMkLst>
            <pc:docMk/>
            <pc:sldMk cId="3238290522" sldId="286"/>
            <ac:spMk id="19" creationId="{00000000-0000-0000-0000-000000000000}"/>
          </ac:spMkLst>
        </pc:spChg>
        <pc:spChg chg="mod">
          <ac:chgData name="Kimberley Pereira" userId="S::kimberley.pereira@gov.ab.ca::d15799c9-5d0e-4bed-b753-66da8966087f" providerId="AD" clId="Web-{D90DA6AA-3B79-A4FB-E433-6B09B0DDAF1E}" dt="2025-06-30T17:30:29.839" v="180"/>
          <ac:spMkLst>
            <pc:docMk/>
            <pc:sldMk cId="3238290522" sldId="286"/>
            <ac:spMk id="20" creationId="{00000000-0000-0000-0000-000000000000}"/>
          </ac:spMkLst>
        </pc:spChg>
        <pc:spChg chg="mod">
          <ac:chgData name="Kimberley Pereira" userId="S::kimberley.pereira@gov.ab.ca::d15799c9-5d0e-4bed-b753-66da8966087f" providerId="AD" clId="Web-{D90DA6AA-3B79-A4FB-E433-6B09B0DDAF1E}" dt="2025-06-30T17:23:53.489" v="140" actId="1076"/>
          <ac:spMkLst>
            <pc:docMk/>
            <pc:sldMk cId="3238290522" sldId="286"/>
            <ac:spMk id="21" creationId="{00000000-0000-0000-0000-000000000000}"/>
          </ac:spMkLst>
        </pc:spChg>
        <pc:spChg chg="mod">
          <ac:chgData name="Kimberley Pereira" userId="S::kimberley.pereira@gov.ab.ca::d15799c9-5d0e-4bed-b753-66da8966087f" providerId="AD" clId="Web-{D90DA6AA-3B79-A4FB-E433-6B09B0DDAF1E}" dt="2025-06-30T17:23:43.301" v="139" actId="1076"/>
          <ac:spMkLst>
            <pc:docMk/>
            <pc:sldMk cId="3238290522" sldId="286"/>
            <ac:spMk id="22" creationId="{00000000-0000-0000-0000-000000000000}"/>
          </ac:spMkLst>
        </pc:spChg>
        <pc:spChg chg="mod">
          <ac:chgData name="Kimberley Pereira" userId="S::kimberley.pereira@gov.ab.ca::d15799c9-5d0e-4bed-b753-66da8966087f" providerId="AD" clId="Web-{D90DA6AA-3B79-A4FB-E433-6B09B0DDAF1E}" dt="2025-06-30T17:26:29.319" v="155" actId="20577"/>
          <ac:spMkLst>
            <pc:docMk/>
            <pc:sldMk cId="3238290522" sldId="286"/>
            <ac:spMk id="23" creationId="{00000000-0000-0000-0000-000000000000}"/>
          </ac:spMkLst>
        </pc:spChg>
        <pc:picChg chg="add mod ord">
          <ac:chgData name="Kimberley Pereira" userId="S::kimberley.pereira@gov.ab.ca::d15799c9-5d0e-4bed-b753-66da8966087f" providerId="AD" clId="Web-{D90DA6AA-3B79-A4FB-E433-6B09B0DDAF1E}" dt="2025-06-30T17:23:10.566" v="137"/>
          <ac:picMkLst>
            <pc:docMk/>
            <pc:sldMk cId="3238290522" sldId="286"/>
            <ac:picMk id="2" creationId="{673A62A9-6427-A59C-252C-5454B03F695B}"/>
          </ac:picMkLst>
        </pc:picChg>
        <pc:picChg chg="del">
          <ac:chgData name="Kimberley Pereira" userId="S::kimberley.pereira@gov.ab.ca::d15799c9-5d0e-4bed-b753-66da8966087f" providerId="AD" clId="Web-{D90DA6AA-3B79-A4FB-E433-6B09B0DDAF1E}" dt="2025-06-30T17:22:41.019" v="131"/>
          <ac:picMkLst>
            <pc:docMk/>
            <pc:sldMk cId="3238290522" sldId="286"/>
            <ac:picMk id="16" creationId="{00000000-0000-0000-0000-000000000000}"/>
          </ac:picMkLst>
        </pc:picChg>
      </pc:sldChg>
      <pc:sldChg chg="addSp delSp modSp">
        <pc:chgData name="Kimberley Pereira" userId="S::kimberley.pereira@gov.ab.ca::d15799c9-5d0e-4bed-b753-66da8966087f" providerId="AD" clId="Web-{D90DA6AA-3B79-A4FB-E433-6B09B0DDAF1E}" dt="2025-06-30T17:11:53.072" v="130" actId="1076"/>
        <pc:sldMkLst>
          <pc:docMk/>
          <pc:sldMk cId="1124801071" sldId="287"/>
        </pc:sldMkLst>
        <pc:spChg chg="mod">
          <ac:chgData name="Kimberley Pereira" userId="S::kimberley.pereira@gov.ab.ca::d15799c9-5d0e-4bed-b753-66da8966087f" providerId="AD" clId="Web-{D90DA6AA-3B79-A4FB-E433-6B09B0DDAF1E}" dt="2025-06-30T17:11:43.790" v="128" actId="1076"/>
          <ac:spMkLst>
            <pc:docMk/>
            <pc:sldMk cId="1124801071" sldId="287"/>
            <ac:spMk id="14" creationId="{00000000-0000-0000-0000-000000000000}"/>
          </ac:spMkLst>
        </pc:spChg>
        <pc:spChg chg="mod">
          <ac:chgData name="Kimberley Pereira" userId="S::kimberley.pereira@gov.ab.ca::d15799c9-5d0e-4bed-b753-66da8966087f" providerId="AD" clId="Web-{D90DA6AA-3B79-A4FB-E433-6B09B0DDAF1E}" dt="2025-06-30T17:11:53.072" v="130" actId="1076"/>
          <ac:spMkLst>
            <pc:docMk/>
            <pc:sldMk cId="1124801071" sldId="287"/>
            <ac:spMk id="17" creationId="{00000000-0000-0000-0000-000000000000}"/>
          </ac:spMkLst>
        </pc:spChg>
        <pc:spChg chg="mod">
          <ac:chgData name="Kimberley Pereira" userId="S::kimberley.pereira@gov.ab.ca::d15799c9-5d0e-4bed-b753-66da8966087f" providerId="AD" clId="Web-{D90DA6AA-3B79-A4FB-E433-6B09B0DDAF1E}" dt="2025-06-30T17:11:39.462" v="127" actId="1076"/>
          <ac:spMkLst>
            <pc:docMk/>
            <pc:sldMk cId="1124801071" sldId="287"/>
            <ac:spMk id="19" creationId="{00000000-0000-0000-0000-000000000000}"/>
          </ac:spMkLst>
        </pc:spChg>
        <pc:spChg chg="mod">
          <ac:chgData name="Kimberley Pereira" userId="S::kimberley.pereira@gov.ab.ca::d15799c9-5d0e-4bed-b753-66da8966087f" providerId="AD" clId="Web-{D90DA6AA-3B79-A4FB-E433-6B09B0DDAF1E}" dt="2025-06-30T17:11:49.384" v="129" actId="1076"/>
          <ac:spMkLst>
            <pc:docMk/>
            <pc:sldMk cId="1124801071" sldId="287"/>
            <ac:spMk id="20" creationId="{00000000-0000-0000-0000-000000000000}"/>
          </ac:spMkLst>
        </pc:spChg>
        <pc:picChg chg="add del mod ord">
          <ac:chgData name="Kimberley Pereira" userId="S::kimberley.pereira@gov.ab.ca::d15799c9-5d0e-4bed-b753-66da8966087f" providerId="AD" clId="Web-{D90DA6AA-3B79-A4FB-E433-6B09B0DDAF1E}" dt="2025-06-30T17:08:17.084" v="121"/>
          <ac:picMkLst>
            <pc:docMk/>
            <pc:sldMk cId="1124801071" sldId="287"/>
            <ac:picMk id="2" creationId="{A7F10F79-EA9E-AA6A-3B6A-15D7AF41D4BE}"/>
          </ac:picMkLst>
        </pc:picChg>
        <pc:picChg chg="add mod ord">
          <ac:chgData name="Kimberley Pereira" userId="S::kimberley.pereira@gov.ab.ca::d15799c9-5d0e-4bed-b753-66da8966087f" providerId="AD" clId="Web-{D90DA6AA-3B79-A4FB-E433-6B09B0DDAF1E}" dt="2025-06-30T17:11:35.384" v="126" actId="1076"/>
          <ac:picMkLst>
            <pc:docMk/>
            <pc:sldMk cId="1124801071" sldId="287"/>
            <ac:picMk id="3" creationId="{0F48AF6B-6C10-32C5-EDF1-68D85E1193B0}"/>
          </ac:picMkLst>
        </pc:picChg>
        <pc:picChg chg="del">
          <ac:chgData name="Kimberley Pereira" userId="S::kimberley.pereira@gov.ab.ca::d15799c9-5d0e-4bed-b753-66da8966087f" providerId="AD" clId="Web-{D90DA6AA-3B79-A4FB-E433-6B09B0DDAF1E}" dt="2025-06-30T17:07:11.020" v="113"/>
          <ac:picMkLst>
            <pc:docMk/>
            <pc:sldMk cId="1124801071" sldId="287"/>
            <ac:picMk id="6" creationId="{00000000-0000-0000-0000-000000000000}"/>
          </ac:picMkLst>
        </pc:picChg>
      </pc:sldChg>
      <pc:sldChg chg="addSp delSp modSp">
        <pc:chgData name="Kimberley Pereira" userId="S::kimberley.pereira@gov.ab.ca::d15799c9-5d0e-4bed-b753-66da8966087f" providerId="AD" clId="Web-{D90DA6AA-3B79-A4FB-E433-6B09B0DDAF1E}" dt="2025-06-30T17:51:48.327" v="338" actId="20577"/>
        <pc:sldMkLst>
          <pc:docMk/>
          <pc:sldMk cId="2088213526" sldId="288"/>
        </pc:sldMkLst>
        <pc:spChg chg="mod">
          <ac:chgData name="Kimberley Pereira" userId="S::kimberley.pereira@gov.ab.ca::d15799c9-5d0e-4bed-b753-66da8966087f" providerId="AD" clId="Web-{D90DA6AA-3B79-A4FB-E433-6B09B0DDAF1E}" dt="2025-06-30T17:49:40.872" v="304" actId="20577"/>
          <ac:spMkLst>
            <pc:docMk/>
            <pc:sldMk cId="2088213526" sldId="288"/>
            <ac:spMk id="12" creationId="{00000000-0000-0000-0000-000000000000}"/>
          </ac:spMkLst>
        </pc:spChg>
        <pc:spChg chg="mod">
          <ac:chgData name="Kimberley Pereira" userId="S::kimberley.pereira@gov.ab.ca::d15799c9-5d0e-4bed-b753-66da8966087f" providerId="AD" clId="Web-{D90DA6AA-3B79-A4FB-E433-6B09B0DDAF1E}" dt="2025-06-30T17:51:32.608" v="332" actId="1076"/>
          <ac:spMkLst>
            <pc:docMk/>
            <pc:sldMk cId="2088213526" sldId="288"/>
            <ac:spMk id="13" creationId="{00000000-0000-0000-0000-000000000000}"/>
          </ac:spMkLst>
        </pc:spChg>
        <pc:spChg chg="mod">
          <ac:chgData name="Kimberley Pereira" userId="S::kimberley.pereira@gov.ab.ca::d15799c9-5d0e-4bed-b753-66da8966087f" providerId="AD" clId="Web-{D90DA6AA-3B79-A4FB-E433-6B09B0DDAF1E}" dt="2025-06-30T17:51:48.327" v="338" actId="20577"/>
          <ac:spMkLst>
            <pc:docMk/>
            <pc:sldMk cId="2088213526" sldId="288"/>
            <ac:spMk id="14" creationId="{00000000-0000-0000-0000-000000000000}"/>
          </ac:spMkLst>
        </pc:spChg>
        <pc:spChg chg="mod">
          <ac:chgData name="Kimberley Pereira" userId="S::kimberley.pereira@gov.ab.ca::d15799c9-5d0e-4bed-b753-66da8966087f" providerId="AD" clId="Web-{D90DA6AA-3B79-A4FB-E433-6B09B0DDAF1E}" dt="2025-06-30T17:51:25.077" v="331" actId="1076"/>
          <ac:spMkLst>
            <pc:docMk/>
            <pc:sldMk cId="2088213526" sldId="288"/>
            <ac:spMk id="15" creationId="{00000000-0000-0000-0000-000000000000}"/>
          </ac:spMkLst>
        </pc:spChg>
        <pc:picChg chg="add mod ord">
          <ac:chgData name="Kimberley Pereira" userId="S::kimberley.pereira@gov.ab.ca::d15799c9-5d0e-4bed-b753-66da8966087f" providerId="AD" clId="Web-{D90DA6AA-3B79-A4FB-E433-6B09B0DDAF1E}" dt="2025-06-30T17:51:18.374" v="330" actId="14100"/>
          <ac:picMkLst>
            <pc:docMk/>
            <pc:sldMk cId="2088213526" sldId="288"/>
            <ac:picMk id="2" creationId="{5DC3E4C5-AA00-09EC-4483-AAEEF2F88C82}"/>
          </ac:picMkLst>
        </pc:picChg>
        <pc:picChg chg="del">
          <ac:chgData name="Kimberley Pereira" userId="S::kimberley.pereira@gov.ab.ca::d15799c9-5d0e-4bed-b753-66da8966087f" providerId="AD" clId="Web-{D90DA6AA-3B79-A4FB-E433-6B09B0DDAF1E}" dt="2025-06-30T17:49:00.075" v="281"/>
          <ac:picMkLst>
            <pc:docMk/>
            <pc:sldMk cId="2088213526" sldId="288"/>
            <ac:picMk id="6" creationId="{00000000-0000-0000-0000-000000000000}"/>
          </ac:picMkLst>
        </pc:picChg>
      </pc:sldChg>
      <pc:sldChg chg="addSp delSp modSp">
        <pc:chgData name="Kimberley Pereira" userId="S::kimberley.pereira@gov.ab.ca::d15799c9-5d0e-4bed-b753-66da8966087f" providerId="AD" clId="Web-{D90DA6AA-3B79-A4FB-E433-6B09B0DDAF1E}" dt="2025-06-30T17:52:52.516" v="341" actId="1076"/>
        <pc:sldMkLst>
          <pc:docMk/>
          <pc:sldMk cId="2746190788" sldId="289"/>
        </pc:sldMkLst>
        <pc:spChg chg="add del mod">
          <ac:chgData name="Kimberley Pereira" userId="S::kimberley.pereira@gov.ab.ca::d15799c9-5d0e-4bed-b753-66da8966087f" providerId="AD" clId="Web-{D90DA6AA-3B79-A4FB-E433-6B09B0DDAF1E}" dt="2025-06-30T17:48:41.840" v="279"/>
          <ac:spMkLst>
            <pc:docMk/>
            <pc:sldMk cId="2746190788" sldId="289"/>
            <ac:spMk id="5" creationId="{A35D31CB-D37F-3A01-0464-E4D732A83031}"/>
          </ac:spMkLst>
        </pc:spChg>
        <pc:spChg chg="add mod">
          <ac:chgData name="Kimberley Pereira" userId="S::kimberley.pereira@gov.ab.ca::d15799c9-5d0e-4bed-b753-66da8966087f" providerId="AD" clId="Web-{D90DA6AA-3B79-A4FB-E433-6B09B0DDAF1E}" dt="2025-06-30T17:52:52.516" v="341" actId="1076"/>
          <ac:spMkLst>
            <pc:docMk/>
            <pc:sldMk cId="2746190788" sldId="289"/>
            <ac:spMk id="7" creationId="{B66F14FC-8A0A-F57E-BF64-548658EAE2EF}"/>
          </ac:spMkLst>
        </pc:spChg>
        <pc:spChg chg="del mod">
          <ac:chgData name="Kimberley Pereira" userId="S::kimberley.pereira@gov.ab.ca::d15799c9-5d0e-4bed-b753-66da8966087f" providerId="AD" clId="Web-{D90DA6AA-3B79-A4FB-E433-6B09B0DDAF1E}" dt="2025-06-30T17:48:39.606" v="278"/>
          <ac:spMkLst>
            <pc:docMk/>
            <pc:sldMk cId="2746190788" sldId="289"/>
            <ac:spMk id="10" creationId="{00000000-0000-0000-0000-000000000000}"/>
          </ac:spMkLst>
        </pc:spChg>
        <pc:picChg chg="del">
          <ac:chgData name="Kimberley Pereira" userId="S::kimberley.pereira@gov.ab.ca::d15799c9-5d0e-4bed-b753-66da8966087f" providerId="AD" clId="Web-{D90DA6AA-3B79-A4FB-E433-6B09B0DDAF1E}" dt="2025-06-30T17:37:16.689" v="194"/>
          <ac:picMkLst>
            <pc:docMk/>
            <pc:sldMk cId="2746190788" sldId="289"/>
            <ac:picMk id="2" creationId="{00000000-0000-0000-0000-000000000000}"/>
          </ac:picMkLst>
        </pc:picChg>
        <pc:picChg chg="add del mod ord">
          <ac:chgData name="Kimberley Pereira" userId="S::kimberley.pereira@gov.ab.ca::d15799c9-5d0e-4bed-b753-66da8966087f" providerId="AD" clId="Web-{D90DA6AA-3B79-A4FB-E433-6B09B0DDAF1E}" dt="2025-06-30T17:48:49.496" v="280"/>
          <ac:picMkLst>
            <pc:docMk/>
            <pc:sldMk cId="2746190788" sldId="289"/>
            <ac:picMk id="3" creationId="{DCBBD47F-FCB9-6762-A86A-13F11D3E4227}"/>
          </ac:picMkLst>
        </pc:picChg>
        <pc:picChg chg="add mod ord">
          <ac:chgData name="Kimberley Pereira" userId="S::kimberley.pereira@gov.ab.ca::d15799c9-5d0e-4bed-b753-66da8966087f" providerId="AD" clId="Web-{D90DA6AA-3B79-A4FB-E433-6B09B0DDAF1E}" dt="2025-06-30T17:52:44.547" v="340"/>
          <ac:picMkLst>
            <pc:docMk/>
            <pc:sldMk cId="2746190788" sldId="289"/>
            <ac:picMk id="8" creationId="{5F06195B-0C4A-974A-F9E4-2B88D82F37C5}"/>
          </ac:picMkLst>
        </pc:picChg>
      </pc:sldChg>
    </pc:docChg>
  </pc:docChgLst>
  <pc:docChgLst>
    <pc:chgData name="Johnalynne Hebert" userId="S::johnalynne.hebert@gov.ab.ca::e5a179b0-b5c9-494f-b5fd-e8a97a9e54de" providerId="AD" clId="Web-{2B9BF0E3-8078-9B64-29DC-8683B678801D}"/>
    <pc:docChg chg="modSld">
      <pc:chgData name="Johnalynne Hebert" userId="S::johnalynne.hebert@gov.ab.ca::e5a179b0-b5c9-494f-b5fd-e8a97a9e54de" providerId="AD" clId="Web-{2B9BF0E3-8078-9B64-29DC-8683B678801D}" dt="2025-04-08T15:47:15.011" v="3" actId="1076"/>
      <pc:docMkLst>
        <pc:docMk/>
      </pc:docMkLst>
      <pc:sldChg chg="modSp">
        <pc:chgData name="Johnalynne Hebert" userId="S::johnalynne.hebert@gov.ab.ca::e5a179b0-b5c9-494f-b5fd-e8a97a9e54de" providerId="AD" clId="Web-{2B9BF0E3-8078-9B64-29DC-8683B678801D}" dt="2025-04-08T15:47:15.011" v="3" actId="1076"/>
        <pc:sldMkLst>
          <pc:docMk/>
          <pc:sldMk cId="2088213526" sldId="288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F82AC5-DE83-4546-A145-049723EEF145}" type="datetimeFigureOut">
              <a:rPr lang="en-CA" smtClean="0"/>
              <a:t>2025-06-30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C7EA81-BE91-42DB-B17C-5937EFD4140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3807069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47C5CD-91F5-4C0D-9700-F7932A35F6A8}" type="datetimeFigureOut">
              <a:rPr lang="en-CA" smtClean="0"/>
              <a:t>2025-06-30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5B8F0B-F410-4D7B-888B-D3F81DA1D60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682874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73192-75DD-4825-9AB7-3578074B0378}" type="datetime1">
              <a:rPr lang="en-CA" smtClean="0"/>
              <a:t>2025-06-30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03927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31E08-E379-4EEA-AE02-01CF09CF17FB}" type="datetime1">
              <a:rPr lang="en-CA" smtClean="0"/>
              <a:t>2025-06-30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39778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8975A-BB23-4CC6-A13E-9B74D00A6C91}" type="datetime1">
              <a:rPr lang="en-CA" smtClean="0"/>
              <a:t>2025-06-30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11393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B1B49-A1D5-4FDB-BCB4-72EFB1212E85}" type="datetime1">
              <a:rPr lang="en-CA" smtClean="0"/>
              <a:t>2025-06-30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98545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AE54B-FE9B-4B6D-85D6-5AAD1D6AD4CE}" type="datetime1">
              <a:rPr lang="en-CA" smtClean="0"/>
              <a:t>2025-06-30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18490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B73E2-29C9-44A1-A0FE-C8FC9ABD64C1}" type="datetime1">
              <a:rPr lang="en-CA" smtClean="0"/>
              <a:t>2025-06-30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1980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0D87-545D-4654-AB3B-104DE282D4D7}" type="datetime1">
              <a:rPr lang="en-CA" smtClean="0"/>
              <a:t>2025-06-30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9488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0C980-FDF3-4D39-8785-D8BA4D830A73}" type="datetime1">
              <a:rPr lang="en-CA" smtClean="0"/>
              <a:t>2025-06-30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19861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4CCAA-9202-4C91-B587-A2CDEFAAFCD3}" type="datetime1">
              <a:rPr lang="en-CA" smtClean="0"/>
              <a:t>2025-06-30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7508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C2A71-08D2-4C06-A55F-12E3C4E01D72}" type="datetime1">
              <a:rPr lang="en-CA" smtClean="0"/>
              <a:t>2025-06-30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74296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B4950-B17B-4D51-A7A1-509CEACEAC82}" type="datetime1">
              <a:rPr lang="en-CA" smtClean="0"/>
              <a:t>2025-06-30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9605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8E994-4470-4014-A163-3A54509B3A60}" type="datetime1">
              <a:rPr lang="en-CA" smtClean="0"/>
              <a:t>2025-06-30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  <p:sp>
        <p:nvSpPr>
          <p:cNvPr id="7" name="MSIPCMContentMarking" descr="{&quot;HashCode&quot;:-1542678785,&quot;Placement&quot;:&quot;Footer&quot;,&quot;Top&quot;:517.997253,&quot;Left&quot;:0.0,&quot;SlideWidth&quot;:720,&quot;SlideHeight&quot;:540}"/>
          <p:cNvSpPr txBox="1"/>
          <p:nvPr userDrawn="1"/>
        </p:nvSpPr>
        <p:spPr>
          <a:xfrm>
            <a:off x="0" y="6578565"/>
            <a:ext cx="1804584" cy="2794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CA" sz="1100">
                <a:solidFill>
                  <a:srgbClr val="000000"/>
                </a:solidFill>
                <a:latin typeface="Calibri" panose="020F0502020204030204" pitchFamily="34" charset="0"/>
              </a:rPr>
              <a:t>Classification: Protected A</a:t>
            </a:r>
          </a:p>
        </p:txBody>
      </p:sp>
    </p:spTree>
    <p:extLst>
      <p:ext uri="{BB962C8B-B14F-4D97-AF65-F5344CB8AC3E}">
        <p14:creationId xmlns:p14="http://schemas.microsoft.com/office/powerpoint/2010/main" val="691923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open.alberta.ca/dataset/cbf251cf-d1c5-420e-b104-f476c3dc6601/resource/6794939b-a4a5-4c37-bf5a-fbfabf9271a9/download/mineral-rights-information-bulletin-2019-01.pdf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Energy.CrownAuthorizations@gov.ab.ca" TargetMode="External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94099" y="477106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50879" y="975011"/>
            <a:ext cx="4474165" cy="2160240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  <a:scene3d>
              <a:camera prst="orthographicFront">
                <a:rot lat="0" lon="600000" rev="600000"/>
              </a:camera>
              <a:lightRig rig="threePt" dir="t"/>
            </a:scene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0" b="1" i="0" u="none" strike="noStrike" cap="none" normalizeH="0" dirty="0">
                <a:ln>
                  <a:noFill/>
                </a:ln>
                <a:solidFill>
                  <a:srgbClr val="2160AD"/>
                </a:solidFill>
                <a:effectLst/>
                <a:latin typeface="Freestyle Script" pitchFamily="66" charset="0"/>
                <a:cs typeface="Arial" pitchFamily="34" charset="0"/>
              </a:rPr>
              <a:t>Welcome!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4800" y="2979003"/>
            <a:ext cx="41970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to the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Crown Mineral Activity (CMA)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Undisposed Crown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Online Training Course</a:t>
            </a:r>
            <a:endParaRPr lang="en-US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948265" y="6658275"/>
            <a:ext cx="956453" cy="199725"/>
          </a:xfrm>
        </p:spPr>
        <p:txBody>
          <a:bodyPr/>
          <a:lstStyle/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1 of 13</a:t>
            </a:r>
          </a:p>
        </p:txBody>
      </p:sp>
      <p:sp>
        <p:nvSpPr>
          <p:cNvPr id="10" name="Rectangle 1"/>
          <p:cNvSpPr>
            <a:spLocks/>
          </p:cNvSpPr>
          <p:nvPr/>
        </p:nvSpPr>
        <p:spPr bwMode="auto">
          <a:xfrm>
            <a:off x="4755797" y="3135251"/>
            <a:ext cx="357669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200" dirty="0">
                <a:latin typeface="Arial" charset="0"/>
              </a:rPr>
              <a:t>This module describes the process for initiating a CMA application for </a:t>
            </a:r>
            <a:r>
              <a:rPr lang="en-CA" altLang="en-US" sz="1200" b="1" dirty="0">
                <a:latin typeface="Arial" charset="0"/>
              </a:rPr>
              <a:t>Undisposed Crown Rights</a:t>
            </a:r>
            <a:r>
              <a:rPr lang="en-CA" altLang="en-US" sz="1200" dirty="0">
                <a:latin typeface="Arial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49539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screenshot of a computer&#10;&#10;AI-generated content may be incorrect.">
            <a:extLst>
              <a:ext uri="{FF2B5EF4-FFF2-40B4-BE49-F238E27FC236}">
                <a16:creationId xmlns:a16="http://schemas.microsoft.com/office/drawing/2014/main" id="{5DC3E4C5-AA00-09EC-4483-AAEEF2F88C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0604" y="1299047"/>
            <a:ext cx="5437965" cy="3355233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10 of 13</a:t>
            </a:r>
          </a:p>
        </p:txBody>
      </p:sp>
      <p:sp>
        <p:nvSpPr>
          <p:cNvPr id="12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/>
                <a:cs typeface="Arial"/>
              </a:rPr>
              <a:t>UNDISPOSED CROWN - GEOLOGICAL INFORMATION TAB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ounded Rectangular Callout 12"/>
          <p:cNvSpPr/>
          <p:nvPr/>
        </p:nvSpPr>
        <p:spPr>
          <a:xfrm>
            <a:off x="4349966" y="3580103"/>
            <a:ext cx="1195430" cy="377825"/>
          </a:xfrm>
          <a:prstGeom prst="wedgeRoundRectCallout">
            <a:avLst>
              <a:gd name="adj1" fmla="val -47068"/>
              <a:gd name="adj2" fmla="val 132799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Save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ounded Rectangular Callout 13"/>
          <p:cNvSpPr/>
          <p:nvPr/>
        </p:nvSpPr>
        <p:spPr>
          <a:xfrm>
            <a:off x="389531" y="3082074"/>
            <a:ext cx="1372861" cy="500062"/>
          </a:xfrm>
          <a:prstGeom prst="wedgeRoundRectCallout">
            <a:avLst>
              <a:gd name="adj1" fmla="val 63447"/>
              <a:gd name="adj2" fmla="val 115889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  <a:latin typeface="Arial"/>
                <a:cs typeface="Arial"/>
              </a:rPr>
              <a:t>2</a:t>
            </a:r>
            <a:r>
              <a:rPr lang="en-US" sz="1200" dirty="0">
                <a:solidFill>
                  <a:schemeClr val="tx1"/>
                </a:solidFill>
                <a:latin typeface="Arial"/>
                <a:cs typeface="Arial"/>
              </a:rPr>
              <a:t>. Check off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Arial"/>
                <a:cs typeface="Arial"/>
              </a:rPr>
              <a:t>box</a:t>
            </a:r>
          </a:p>
        </p:txBody>
      </p:sp>
      <p:sp>
        <p:nvSpPr>
          <p:cNvPr id="15" name="Rounded Rectangular Callout 14"/>
          <p:cNvSpPr/>
          <p:nvPr/>
        </p:nvSpPr>
        <p:spPr>
          <a:xfrm>
            <a:off x="7228318" y="1976233"/>
            <a:ext cx="1676400" cy="493713"/>
          </a:xfrm>
          <a:prstGeom prst="wedgeRoundRectCallout">
            <a:avLst>
              <a:gd name="adj1" fmla="val -65316"/>
              <a:gd name="adj2" fmla="val 138661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  <a:latin typeface="Arial"/>
                <a:cs typeface="Arial"/>
              </a:rPr>
              <a:t>1</a:t>
            </a:r>
            <a:r>
              <a:rPr lang="en-US" sz="1200" dirty="0">
                <a:solidFill>
                  <a:schemeClr val="tx1"/>
                </a:solidFill>
                <a:latin typeface="Arial"/>
                <a:cs typeface="Arial"/>
              </a:rPr>
              <a:t>. </a:t>
            </a:r>
            <a:r>
              <a:rPr lang="en-US" sz="1200" b="1" dirty="0">
                <a:solidFill>
                  <a:schemeClr val="tx1"/>
                </a:solidFill>
                <a:latin typeface="Arial"/>
                <a:cs typeface="Arial"/>
              </a:rPr>
              <a:t>Choose File</a:t>
            </a:r>
            <a:r>
              <a:rPr lang="en-US" sz="1200" dirty="0">
                <a:solidFill>
                  <a:schemeClr val="tx1"/>
                </a:solidFill>
                <a:latin typeface="Arial"/>
                <a:cs typeface="Arial"/>
              </a:rPr>
              <a:t> and </a:t>
            </a:r>
            <a:r>
              <a:rPr lang="en-US" sz="1200" b="1" dirty="0">
                <a:solidFill>
                  <a:schemeClr val="tx1"/>
                </a:solidFill>
                <a:latin typeface="Arial"/>
                <a:cs typeface="Arial"/>
              </a:rPr>
              <a:t>Upload </a:t>
            </a:r>
            <a:r>
              <a:rPr lang="en-US" sz="1200" dirty="0">
                <a:solidFill>
                  <a:schemeClr val="tx1"/>
                </a:solidFill>
                <a:latin typeface="Arial"/>
                <a:cs typeface="Arial"/>
              </a:rPr>
              <a:t>document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665587" y="4727065"/>
            <a:ext cx="5529551" cy="461962"/>
            <a:chOff x="665587" y="4727065"/>
            <a:chExt cx="5529551" cy="461962"/>
          </a:xfrm>
        </p:grpSpPr>
        <p:sp>
          <p:nvSpPr>
            <p:cNvPr id="17" name="TextBox 1"/>
            <p:cNvSpPr txBox="1">
              <a:spLocks noChangeArrowheads="1"/>
            </p:cNvSpPr>
            <p:nvPr/>
          </p:nvSpPr>
          <p:spPr bwMode="auto">
            <a:xfrm>
              <a:off x="1116437" y="4727065"/>
              <a:ext cx="5078701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200" dirty="0">
                  <a:latin typeface="Arial" charset="0"/>
                </a:rPr>
                <a:t>A </a:t>
              </a:r>
              <a:r>
                <a:rPr lang="en-CA" altLang="en-US" sz="1200" b="1" dirty="0">
                  <a:latin typeface="Arial" charset="0"/>
                </a:rPr>
                <a:t>Geological Discussion</a:t>
              </a:r>
              <a:r>
                <a:rPr lang="en-CA" altLang="en-US" sz="1200" dirty="0">
                  <a:latin typeface="Arial" charset="0"/>
                </a:rPr>
                <a:t> document is required.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200" dirty="0">
                  <a:latin typeface="Arial" charset="0"/>
                </a:rPr>
                <a:t>Browse and select from your directory to attach the document and save.</a:t>
              </a:r>
              <a:endParaRPr lang="en-CA" altLang="en-US" sz="1200" b="1" dirty="0">
                <a:latin typeface="Arial" charset="0"/>
              </a:endParaRPr>
            </a:p>
          </p:txBody>
        </p:sp>
        <p:pic>
          <p:nvPicPr>
            <p:cNvPr id="19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5587" y="4742498"/>
              <a:ext cx="450850" cy="444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23" name="Group 22"/>
          <p:cNvGrpSpPr/>
          <p:nvPr/>
        </p:nvGrpSpPr>
        <p:grpSpPr>
          <a:xfrm>
            <a:off x="665587" y="5400571"/>
            <a:ext cx="7857311" cy="444500"/>
            <a:chOff x="665587" y="5195825"/>
            <a:chExt cx="7857311" cy="444500"/>
          </a:xfrm>
        </p:grpSpPr>
        <p:pic>
          <p:nvPicPr>
            <p:cNvPr id="21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5587" y="5195825"/>
              <a:ext cx="450850" cy="444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2" name="TextBox 1"/>
            <p:cNvSpPr txBox="1">
              <a:spLocks noChangeArrowheads="1"/>
            </p:cNvSpPr>
            <p:nvPr/>
          </p:nvSpPr>
          <p:spPr bwMode="auto">
            <a:xfrm>
              <a:off x="1116437" y="5279575"/>
              <a:ext cx="7406461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200" dirty="0">
                  <a:latin typeface="Arial" charset="0"/>
                </a:rPr>
                <a:t>Please refer to </a:t>
              </a:r>
              <a:r>
                <a:rPr lang="en-CA" altLang="en-US" sz="1200" dirty="0">
                  <a:latin typeface="Arial" charset="0"/>
                  <a:hlinkClick r:id="rId4"/>
                </a:rPr>
                <a:t>Information Bulletin 2019-01</a:t>
              </a:r>
              <a:r>
                <a:rPr lang="en-CA" altLang="en-US" sz="1200" dirty="0">
                  <a:latin typeface="Arial" charset="0"/>
                </a:rPr>
                <a:t> for application requirements.</a:t>
              </a:r>
            </a:p>
          </p:txBody>
        </p:sp>
      </p:grpSp>
      <p:sp>
        <p:nvSpPr>
          <p:cNvPr id="16" name="Rectangle 15"/>
          <p:cNvSpPr/>
          <p:nvPr/>
        </p:nvSpPr>
        <p:spPr>
          <a:xfrm>
            <a:off x="6694099" y="477106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</p:spTree>
    <p:extLst>
      <p:ext uri="{BB962C8B-B14F-4D97-AF65-F5344CB8AC3E}">
        <p14:creationId xmlns:p14="http://schemas.microsoft.com/office/powerpoint/2010/main" val="2088213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screenshot of a computer&#10;&#10;AI-generated content may be incorrect.">
            <a:extLst>
              <a:ext uri="{FF2B5EF4-FFF2-40B4-BE49-F238E27FC236}">
                <a16:creationId xmlns:a16="http://schemas.microsoft.com/office/drawing/2014/main" id="{5F06195B-0C4A-974A-F9E4-2B88D82F37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9725" y="1585913"/>
            <a:ext cx="5924550" cy="368617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11 of 13</a:t>
            </a:r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UNDISPOSED CROWN - SUBMIT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537054" y="5582075"/>
            <a:ext cx="8455911" cy="444500"/>
            <a:chOff x="537054" y="5582075"/>
            <a:chExt cx="8455911" cy="444500"/>
          </a:xfrm>
        </p:grpSpPr>
        <p:pic>
          <p:nvPicPr>
            <p:cNvPr id="11" name="Picture 1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7054" y="5582075"/>
              <a:ext cx="444500" cy="444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903065" y="5666213"/>
              <a:ext cx="808990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200" dirty="0">
                  <a:latin typeface="Arial" charset="0"/>
                </a:rPr>
                <a:t>You may click on the </a:t>
              </a:r>
              <a:r>
                <a:rPr lang="en-CA" altLang="en-US" sz="1200" b="1" dirty="0">
                  <a:latin typeface="Arial" charset="0"/>
                </a:rPr>
                <a:t>View Report </a:t>
              </a:r>
              <a:r>
                <a:rPr lang="en-CA" altLang="en-US" sz="1200" dirty="0">
                  <a:latin typeface="Arial" charset="0"/>
                </a:rPr>
                <a:t>link to review the details of this CMA Application.  </a:t>
              </a:r>
              <a:endParaRPr lang="en-CA" altLang="en-US" sz="1200" b="1" dirty="0">
                <a:latin typeface="Arial" charset="0"/>
              </a:endParaRPr>
            </a:p>
          </p:txBody>
        </p:sp>
      </p:grpSp>
      <p:sp>
        <p:nvSpPr>
          <p:cNvPr id="13" name="Rectangle 12"/>
          <p:cNvSpPr/>
          <p:nvPr/>
        </p:nvSpPr>
        <p:spPr>
          <a:xfrm>
            <a:off x="6694099" y="477106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7" name="Rounded Rectangular Callout 9">
            <a:extLst>
              <a:ext uri="{FF2B5EF4-FFF2-40B4-BE49-F238E27FC236}">
                <a16:creationId xmlns:a16="http://schemas.microsoft.com/office/drawing/2014/main" id="{B66F14FC-8A0A-F57E-BF64-548658EAE2EF}"/>
              </a:ext>
            </a:extLst>
          </p:cNvPr>
          <p:cNvSpPr/>
          <p:nvPr/>
        </p:nvSpPr>
        <p:spPr>
          <a:xfrm>
            <a:off x="1477135" y="4620026"/>
            <a:ext cx="1130778" cy="454325"/>
          </a:xfrm>
          <a:prstGeom prst="wedgeRoundRectCallout">
            <a:avLst>
              <a:gd name="adj1" fmla="val 70973"/>
              <a:gd name="adj2" fmla="val 14642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  <a:latin typeface="Arial"/>
                <a:cs typeface="Arial"/>
              </a:rPr>
              <a:t>3</a:t>
            </a:r>
            <a:r>
              <a:rPr lang="en-US" sz="1200" dirty="0">
                <a:solidFill>
                  <a:schemeClr val="tx1"/>
                </a:solidFill>
                <a:latin typeface="Arial"/>
                <a:cs typeface="Arial"/>
              </a:rPr>
              <a:t>.Click </a:t>
            </a:r>
            <a:r>
              <a:rPr lang="en-US" sz="1200" b="1" dirty="0">
                <a:solidFill>
                  <a:schemeClr val="tx1"/>
                </a:solidFill>
                <a:latin typeface="Arial"/>
                <a:cs typeface="Arial"/>
              </a:rPr>
              <a:t>Submit</a:t>
            </a:r>
            <a:endParaRPr lang="en-CA" sz="12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461907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12 of 13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20113" y="1124870"/>
            <a:ext cx="8498259" cy="3364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1600" b="1" dirty="0">
                <a:latin typeface="Arial" panose="020B0604020202020204" pitchFamily="34" charset="0"/>
                <a:cs typeface="Arial" panose="020B0604020202020204" pitchFamily="34" charset="0"/>
              </a:rPr>
              <a:t>UNDISPOSED CROWN - INDEMNIFICATION</a:t>
            </a:r>
          </a:p>
        </p:txBody>
      </p:sp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293" y="4619625"/>
            <a:ext cx="444500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814818" y="4703763"/>
            <a:ext cx="8089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Arial" charset="0"/>
              </a:rPr>
              <a:t>Refer to the </a:t>
            </a:r>
            <a:r>
              <a:rPr lang="en-US" altLang="en-US" sz="1200" b="1" dirty="0">
                <a:latin typeface="Arial" charset="0"/>
              </a:rPr>
              <a:t>Work In Progress module </a:t>
            </a:r>
            <a:r>
              <a:rPr lang="en-US" altLang="en-US" sz="1200" dirty="0">
                <a:latin typeface="Arial" charset="0"/>
              </a:rPr>
              <a:t>for more information on the status of a submitted application request.</a:t>
            </a:r>
            <a:endParaRPr lang="en-CA" altLang="en-US" sz="1200" b="1" dirty="0">
              <a:latin typeface="Arial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694099" y="477106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6212" y="1685383"/>
            <a:ext cx="6019048" cy="1819048"/>
          </a:xfrm>
          <a:prstGeom prst="rect">
            <a:avLst/>
          </a:prstGeom>
        </p:spPr>
      </p:pic>
      <p:sp>
        <p:nvSpPr>
          <p:cNvPr id="9" name="Rounded Rectangular Callout 8"/>
          <p:cNvSpPr/>
          <p:nvPr/>
        </p:nvSpPr>
        <p:spPr>
          <a:xfrm>
            <a:off x="2544792" y="3614128"/>
            <a:ext cx="956633" cy="379902"/>
          </a:xfrm>
          <a:prstGeom prst="wedgeRoundRectCallout">
            <a:avLst>
              <a:gd name="adj1" fmla="val 84208"/>
              <a:gd name="adj2" fmla="val -82530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Click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Yes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65708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251520" y="980728"/>
            <a:ext cx="8640960" cy="36004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20325" y="1445387"/>
            <a:ext cx="5857875" cy="2474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200" b="1" i="0" u="none" strike="noStrike" cap="none" normalizeH="0" baseline="0" dirty="0">
                <a:ln>
                  <a:noFill/>
                </a:ln>
                <a:solidFill>
                  <a:srgbClr val="2160AD"/>
                </a:solidFill>
                <a:effectLst/>
                <a:latin typeface="Freestyle Script" pitchFamily="66" charset="0"/>
                <a:cs typeface="Arial" pitchFamily="34" charset="0"/>
              </a:rPr>
              <a:t>Congratulations!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rgbClr val="2160AD"/>
                </a:solidFill>
                <a:effectLst/>
                <a:latin typeface="Arial" pitchFamily="34" charset="0"/>
                <a:cs typeface="Arial" pitchFamily="34" charset="0"/>
              </a:rPr>
              <a:t>You have completed the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rgbClr val="2160AD"/>
                </a:solidFill>
                <a:latin typeface="Arial" pitchFamily="34" charset="0"/>
                <a:cs typeface="Arial" pitchFamily="34" charset="0"/>
              </a:rPr>
              <a:t>Crown Mineral Activity Undisposed Crown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rgbClr val="2160AD"/>
                </a:solidFill>
                <a:effectLst/>
                <a:latin typeface="Arial" pitchFamily="34" charset="0"/>
                <a:cs typeface="Arial" pitchFamily="34" charset="0"/>
              </a:rPr>
              <a:t>Online Training Course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2160AD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335742"/>
            <a:ext cx="4219575" cy="479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323526" y="3778993"/>
            <a:ext cx="5451475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Please proceed to the subsequent modules detailing other functionality of the CMA.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If you have any comments or questions on this training course,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please forward them to the following email address: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  <a:hlinkClick r:id="rId3"/>
              </a:rPr>
              <a:t>Energy.CrownAuthorizations@gov.ab.ca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13 of 13</a:t>
            </a:r>
          </a:p>
        </p:txBody>
      </p:sp>
      <p:sp>
        <p:nvSpPr>
          <p:cNvPr id="10" name="Rectangle 9"/>
          <p:cNvSpPr/>
          <p:nvPr/>
        </p:nvSpPr>
        <p:spPr>
          <a:xfrm>
            <a:off x="6694099" y="477106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</p:spTree>
    <p:extLst>
      <p:ext uri="{BB962C8B-B14F-4D97-AF65-F5344CB8AC3E}">
        <p14:creationId xmlns:p14="http://schemas.microsoft.com/office/powerpoint/2010/main" val="1806592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251520" y="980728"/>
            <a:ext cx="8640960" cy="27104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1600" b="1" dirty="0">
                <a:latin typeface="Arial" panose="020B0604020202020204" pitchFamily="34" charset="0"/>
                <a:cs typeface="Arial" panose="020B0604020202020204" pitchFamily="34" charset="0"/>
              </a:rPr>
              <a:t>Revision Page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250825" y="1484313"/>
            <a:ext cx="8642350" cy="47529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Revisions Table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dirty="0"/>
          </a:p>
          <a:p>
            <a:pPr marL="0" indent="0" algn="ctr">
              <a:buFont typeface="Arial" panose="020B0604020202020204" pitchFamily="34" charset="0"/>
              <a:buNone/>
            </a:pPr>
            <a:endParaRPr lang="en-CA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948265" y="6658275"/>
            <a:ext cx="956453" cy="199725"/>
          </a:xfrm>
        </p:spPr>
        <p:txBody>
          <a:bodyPr/>
          <a:lstStyle/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2 of 13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4025278"/>
              </p:ext>
            </p:extLst>
          </p:nvPr>
        </p:nvGraphicFramePr>
        <p:xfrm>
          <a:off x="1524000" y="2391911"/>
          <a:ext cx="6096000" cy="31264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3668">
                <a:tc>
                  <a:txBody>
                    <a:bodyPr/>
                    <a:lstStyle/>
                    <a:p>
                      <a:r>
                        <a:rPr lang="en-US" dirty="0"/>
                        <a:t>Date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Revisions Type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Page Number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3668">
                <a:tc>
                  <a:txBody>
                    <a:bodyPr/>
                    <a:lstStyle/>
                    <a:p>
                      <a:r>
                        <a:rPr lang="en-US" dirty="0"/>
                        <a:t>Sept</a:t>
                      </a:r>
                      <a:r>
                        <a:rPr lang="en-US" baseline="0" dirty="0"/>
                        <a:t> 20, 2013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Initial Creation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All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3668">
                <a:tc>
                  <a:txBody>
                    <a:bodyPr/>
                    <a:lstStyle/>
                    <a:p>
                      <a:r>
                        <a:rPr lang="en-US" dirty="0"/>
                        <a:t>December 17, 2018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Updated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 and 11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8107">
                <a:tc>
                  <a:txBody>
                    <a:bodyPr/>
                    <a:lstStyle/>
                    <a:p>
                      <a:r>
                        <a:rPr lang="en-CA" dirty="0"/>
                        <a:t>August</a:t>
                      </a:r>
                      <a:r>
                        <a:rPr lang="en-CA" baseline="0" dirty="0"/>
                        <a:t> 28</a:t>
                      </a:r>
                      <a:r>
                        <a:rPr lang="en-CA" dirty="0"/>
                        <a:t>,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Updated headers and contents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7502830"/>
                  </a:ext>
                </a:extLst>
              </a:tr>
              <a:tr h="463668">
                <a:tc>
                  <a:txBody>
                    <a:bodyPr/>
                    <a:lstStyle/>
                    <a:p>
                      <a:r>
                        <a:rPr lang="en-US" dirty="0"/>
                        <a:t>July 11, 2023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Updated email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6248809"/>
                  </a:ext>
                </a:extLst>
              </a:tr>
              <a:tr h="46366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July 4,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Update contents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5269905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6694099" y="477106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</p:spTree>
    <p:extLst>
      <p:ext uri="{BB962C8B-B14F-4D97-AF65-F5344CB8AC3E}">
        <p14:creationId xmlns:p14="http://schemas.microsoft.com/office/powerpoint/2010/main" val="2703719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3 of 13</a:t>
            </a:r>
          </a:p>
        </p:txBody>
      </p:sp>
      <p:sp>
        <p:nvSpPr>
          <p:cNvPr id="8" name="Rectangle 7"/>
          <p:cNvSpPr>
            <a:spLocks/>
          </p:cNvSpPr>
          <p:nvPr/>
        </p:nvSpPr>
        <p:spPr>
          <a:xfrm>
            <a:off x="3700732" y="2074854"/>
            <a:ext cx="4511675" cy="1662113"/>
          </a:xfrm>
          <a:prstGeom prst="rect">
            <a:avLst/>
          </a:prstGeom>
        </p:spPr>
        <p:txBody>
          <a:bodyPr lIns="0" tIns="0" rIns="0" bIns="0" anchor="t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200" b="1" dirty="0">
                <a:latin typeface="Arial" pitchFamily="34" charset="0"/>
                <a:cs typeface="Arial" pitchFamily="34" charset="0"/>
              </a:rPr>
              <a:t>In this module, you will learn how to: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CA" sz="1200" b="1" dirty="0"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en-CA" sz="1200" dirty="0">
                <a:latin typeface="Arial" charset="0"/>
              </a:rPr>
              <a:t>complete the Admin tab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endParaRPr lang="en-US" sz="1200" dirty="0">
              <a:latin typeface="Arial" charset="0"/>
            </a:endParaRP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en-US" sz="1200" dirty="0">
                <a:latin typeface="Arial" charset="0"/>
              </a:rPr>
              <a:t>complete the Wells Details tab</a:t>
            </a:r>
            <a:endParaRPr lang="en-CA" sz="1200" dirty="0">
              <a:latin typeface="Arial" charset="0"/>
            </a:endParaRPr>
          </a:p>
          <a:p>
            <a:pPr marL="171450" indent="-171450">
              <a:buFont typeface="Arial" pitchFamily="34" charset="0"/>
              <a:buChar char="•"/>
              <a:defRPr/>
            </a:pPr>
            <a:endParaRPr lang="en-CA" sz="1200" dirty="0">
              <a:latin typeface="Arial" charset="0"/>
            </a:endParaRP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en-CA" sz="1200" dirty="0">
                <a:latin typeface="Arial"/>
                <a:cs typeface="Arial"/>
              </a:rPr>
              <a:t>complete the Geological Information tab</a:t>
            </a:r>
            <a:endParaRPr lang="en-CA" sz="1200" dirty="0">
              <a:latin typeface="Arial" charset="0"/>
              <a:cs typeface="Arial"/>
            </a:endParaRPr>
          </a:p>
          <a:p>
            <a:pPr marL="171450" indent="-171450">
              <a:buFont typeface="Arial" pitchFamily="34" charset="0"/>
              <a:buChar char="•"/>
              <a:defRPr/>
            </a:pPr>
            <a:endParaRPr lang="en-US" sz="1200" dirty="0">
              <a:latin typeface="Arial" charset="0"/>
            </a:endParaRP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en-US" sz="1200" dirty="0">
                <a:latin typeface="Arial" charset="0"/>
              </a:rPr>
              <a:t>submit the Undisposed Crown Application form</a:t>
            </a:r>
            <a:endParaRPr lang="en-CA" sz="1200" dirty="0">
              <a:latin typeface="Arial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060" y="1464029"/>
            <a:ext cx="2095238" cy="44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6694099" y="477106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</p:spTree>
    <p:extLst>
      <p:ext uri="{BB962C8B-B14F-4D97-AF65-F5344CB8AC3E}">
        <p14:creationId xmlns:p14="http://schemas.microsoft.com/office/powerpoint/2010/main" val="3082934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LOGIN TO ETS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4 of 13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2563" y="3108111"/>
            <a:ext cx="1604327" cy="3270621"/>
          </a:xfrm>
          <a:prstGeom prst="rect">
            <a:avLst/>
          </a:prstGeom>
        </p:spPr>
      </p:pic>
      <p:sp>
        <p:nvSpPr>
          <p:cNvPr id="13" name="Rounded Rectangular Callout 12"/>
          <p:cNvSpPr/>
          <p:nvPr/>
        </p:nvSpPr>
        <p:spPr>
          <a:xfrm>
            <a:off x="1144902" y="3349005"/>
            <a:ext cx="1608138" cy="495300"/>
          </a:xfrm>
          <a:prstGeom prst="wedgeRoundRectCallout">
            <a:avLst>
              <a:gd name="adj1" fmla="val 78083"/>
              <a:gd name="adj2" fmla="val 103247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Expand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Crown Mineral Activity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ounded Rectangular Callout 17"/>
          <p:cNvSpPr/>
          <p:nvPr/>
        </p:nvSpPr>
        <p:spPr>
          <a:xfrm>
            <a:off x="1099478" y="5386755"/>
            <a:ext cx="1963085" cy="533400"/>
          </a:xfrm>
          <a:prstGeom prst="wedgeRoundRectCallout">
            <a:avLst>
              <a:gd name="adj1" fmla="val 74337"/>
              <a:gd name="adj2" fmla="val -223851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Select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Undisposed Crown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694099" y="477106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545" y="1464029"/>
            <a:ext cx="4437443" cy="1548577"/>
          </a:xfrm>
          <a:prstGeom prst="rect">
            <a:avLst/>
          </a:prstGeom>
        </p:spPr>
      </p:pic>
      <p:sp>
        <p:nvSpPr>
          <p:cNvPr id="14" name="Rounded Rectangular Callout 13"/>
          <p:cNvSpPr/>
          <p:nvPr/>
        </p:nvSpPr>
        <p:spPr>
          <a:xfrm>
            <a:off x="5126117" y="1871248"/>
            <a:ext cx="1676400" cy="688942"/>
          </a:xfrm>
          <a:prstGeom prst="wedgeRoundRectCallout">
            <a:avLst>
              <a:gd name="adj1" fmla="val -92533"/>
              <a:gd name="adj2" fmla="val 19271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Login to ETS with your user name and password</a:t>
            </a:r>
            <a:endParaRPr lang="en-CA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A screenshot of a contact form&#10;&#10;AI-generated content may be incorrect.">
            <a:extLst>
              <a:ext uri="{FF2B5EF4-FFF2-40B4-BE49-F238E27FC236}">
                <a16:creationId xmlns:a16="http://schemas.microsoft.com/office/drawing/2014/main" id="{F944591C-4523-0D2B-C2B6-7E7D991B53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5787" y="3103629"/>
            <a:ext cx="3953686" cy="3141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702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16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UNDISPOSED CROWN – SCREEN TABS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5 of 13</a:t>
            </a:r>
          </a:p>
        </p:txBody>
      </p:sp>
      <p:sp>
        <p:nvSpPr>
          <p:cNvPr id="15" name="Rectangle 1"/>
          <p:cNvSpPr>
            <a:spLocks/>
          </p:cNvSpPr>
          <p:nvPr/>
        </p:nvSpPr>
        <p:spPr bwMode="auto">
          <a:xfrm>
            <a:off x="398189" y="1622530"/>
            <a:ext cx="3535456" cy="1879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t">
            <a:spAutoFit/>
          </a:bodyPr>
          <a:lstStyle/>
          <a:p>
            <a:pPr>
              <a:defRPr/>
            </a:pPr>
            <a:r>
              <a:rPr lang="en-CA" sz="1200" b="1" dirty="0">
                <a:latin typeface="Arial" charset="0"/>
              </a:rPr>
              <a:t>Admin </a:t>
            </a:r>
            <a:r>
              <a:rPr lang="en-CA" sz="1200" dirty="0">
                <a:latin typeface="Arial" charset="0"/>
              </a:rPr>
              <a:t>– this tab contains Contact Information and Technical Contact, if needed. </a:t>
            </a:r>
          </a:p>
          <a:p>
            <a:pPr>
              <a:defRPr/>
            </a:pPr>
            <a:endParaRPr lang="en-CA" sz="1200" dirty="0">
              <a:latin typeface="Arial" charset="0"/>
            </a:endParaRPr>
          </a:p>
          <a:p>
            <a:pPr>
              <a:defRPr/>
            </a:pPr>
            <a:r>
              <a:rPr lang="en-CA" sz="1200" b="1" dirty="0">
                <a:latin typeface="Arial" charset="0"/>
              </a:rPr>
              <a:t>Well Details</a:t>
            </a:r>
            <a:r>
              <a:rPr lang="en-CA" sz="1200" dirty="0">
                <a:latin typeface="Arial" charset="0"/>
              </a:rPr>
              <a:t> – this tab displays the Well Type, Formations, Substance and Well Information for this CMA type.</a:t>
            </a:r>
          </a:p>
          <a:p>
            <a:pPr>
              <a:defRPr/>
            </a:pPr>
            <a:endParaRPr lang="en-CA" sz="1200" dirty="0">
              <a:latin typeface="Arial" charset="0"/>
            </a:endParaRPr>
          </a:p>
          <a:p>
            <a:pPr>
              <a:defRPr/>
            </a:pPr>
            <a:r>
              <a:rPr lang="en-CA" sz="1200" b="1" dirty="0">
                <a:latin typeface="Arial"/>
                <a:cs typeface="Arial"/>
              </a:rPr>
              <a:t>Geological Information</a:t>
            </a:r>
            <a:r>
              <a:rPr lang="en-CA" sz="1200" dirty="0">
                <a:latin typeface="Arial"/>
                <a:cs typeface="Arial"/>
              </a:rPr>
              <a:t>– this tab allows you to submit geological information for this form.</a:t>
            </a:r>
          </a:p>
          <a:p>
            <a:pPr>
              <a:defRPr/>
            </a:pPr>
            <a:endParaRPr lang="en-CA" sz="1200" dirty="0"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94099" y="477106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pic>
        <p:nvPicPr>
          <p:cNvPr id="2" name="Picture 1" descr="A screenshot of a contact form&#10;&#10;AI-generated content may be incorrect.">
            <a:extLst>
              <a:ext uri="{FF2B5EF4-FFF2-40B4-BE49-F238E27FC236}">
                <a16:creationId xmlns:a16="http://schemas.microsoft.com/office/drawing/2014/main" id="{A73CC72E-11E6-F8FC-9E5B-94037747CE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7846" y="1625024"/>
            <a:ext cx="4965363" cy="3958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7050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ontact form&#10;&#10;AI-generated content may be incorrect.">
            <a:extLst>
              <a:ext uri="{FF2B5EF4-FFF2-40B4-BE49-F238E27FC236}">
                <a16:creationId xmlns:a16="http://schemas.microsoft.com/office/drawing/2014/main" id="{52FF907E-130E-DB7E-2EAB-E9C0FF2D13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6128" y="1303709"/>
            <a:ext cx="5791200" cy="504825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16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UNDISPOSED CROWN – ADMIN TAB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6 of 13</a:t>
            </a:r>
          </a:p>
        </p:txBody>
      </p:sp>
      <p:sp>
        <p:nvSpPr>
          <p:cNvPr id="12" name="Rounded Rectangular Callout 11"/>
          <p:cNvSpPr/>
          <p:nvPr/>
        </p:nvSpPr>
        <p:spPr>
          <a:xfrm>
            <a:off x="7066572" y="1859585"/>
            <a:ext cx="1755775" cy="633413"/>
          </a:xfrm>
          <a:prstGeom prst="wedgeRoundRectCallout">
            <a:avLst>
              <a:gd name="adj1" fmla="val -62468"/>
              <a:gd name="adj2" fmla="val 77697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Select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Company Name</a:t>
            </a:r>
          </a:p>
        </p:txBody>
      </p:sp>
      <p:sp>
        <p:nvSpPr>
          <p:cNvPr id="14" name="Rounded Rectangular Callout 13"/>
          <p:cNvSpPr/>
          <p:nvPr/>
        </p:nvSpPr>
        <p:spPr>
          <a:xfrm>
            <a:off x="1678781" y="3202540"/>
            <a:ext cx="1676400" cy="746125"/>
          </a:xfrm>
          <a:prstGeom prst="wedgeRoundRectCallout">
            <a:avLst>
              <a:gd name="adj1" fmla="val 84375"/>
              <a:gd name="adj2" fmla="val -53487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Enter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Contact Information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ounded Rectangular Callout 14"/>
          <p:cNvSpPr/>
          <p:nvPr/>
        </p:nvSpPr>
        <p:spPr>
          <a:xfrm>
            <a:off x="6084666" y="5541908"/>
            <a:ext cx="1676400" cy="746125"/>
          </a:xfrm>
          <a:prstGeom prst="wedgeRoundRectCallout">
            <a:avLst>
              <a:gd name="adj1" fmla="val -98301"/>
              <a:gd name="adj2" fmla="val -54643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12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If adding more than one contact, click </a:t>
            </a:r>
            <a:r>
              <a:rPr lang="en-US" sz="12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Add Technical Contact</a:t>
            </a:r>
            <a:endParaRPr lang="en-CA" sz="12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ounded Rectangular Callout 16"/>
          <p:cNvSpPr/>
          <p:nvPr/>
        </p:nvSpPr>
        <p:spPr>
          <a:xfrm>
            <a:off x="6927563" y="3707958"/>
            <a:ext cx="1981200" cy="633412"/>
          </a:xfrm>
          <a:prstGeom prst="wedgeRoundRectCallout">
            <a:avLst>
              <a:gd name="adj1" fmla="val -55082"/>
              <a:gd name="adj2" fmla="val 130732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Enter Technical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Contact Information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if available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ounded Rectangular Callout 18"/>
          <p:cNvSpPr/>
          <p:nvPr/>
        </p:nvSpPr>
        <p:spPr>
          <a:xfrm>
            <a:off x="2290765" y="5724227"/>
            <a:ext cx="1006051" cy="546705"/>
          </a:xfrm>
          <a:prstGeom prst="wedgeRoundRectCallout">
            <a:avLst>
              <a:gd name="adj1" fmla="val 98950"/>
              <a:gd name="adj2" fmla="val -25673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 Click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Save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694099" y="477106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</p:spTree>
    <p:extLst>
      <p:ext uri="{BB962C8B-B14F-4D97-AF65-F5344CB8AC3E}">
        <p14:creationId xmlns:p14="http://schemas.microsoft.com/office/powerpoint/2010/main" val="1550010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omputer&#10;&#10;AI-generated content may be incorrect.">
            <a:extLst>
              <a:ext uri="{FF2B5EF4-FFF2-40B4-BE49-F238E27FC236}">
                <a16:creationId xmlns:a16="http://schemas.microsoft.com/office/drawing/2014/main" id="{F8EB36D1-4AD4-6396-B221-A809583B67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7629" y="1293154"/>
            <a:ext cx="5340049" cy="451506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7 of 13</a:t>
            </a:r>
          </a:p>
        </p:txBody>
      </p:sp>
      <p:sp>
        <p:nvSpPr>
          <p:cNvPr id="13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UNDISPOSED CROWN - WELL DETAILS TAB (WELL TYPE AND FORMATION)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ounded Rectangular Callout 13"/>
          <p:cNvSpPr/>
          <p:nvPr/>
        </p:nvSpPr>
        <p:spPr>
          <a:xfrm>
            <a:off x="1465818" y="1482024"/>
            <a:ext cx="1905000" cy="679450"/>
          </a:xfrm>
          <a:prstGeom prst="wedgeRoundRectCallout">
            <a:avLst>
              <a:gd name="adj1" fmla="val 81332"/>
              <a:gd name="adj2" fmla="val 36959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Check the appropriate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Well Type</a:t>
            </a:r>
          </a:p>
        </p:txBody>
      </p:sp>
      <p:sp>
        <p:nvSpPr>
          <p:cNvPr id="15" name="Rounded Rectangular Callout 14"/>
          <p:cNvSpPr/>
          <p:nvPr/>
        </p:nvSpPr>
        <p:spPr>
          <a:xfrm>
            <a:off x="493577" y="2788059"/>
            <a:ext cx="1743345" cy="765175"/>
          </a:xfrm>
          <a:prstGeom prst="wedgeRoundRectCallout">
            <a:avLst>
              <a:gd name="adj1" fmla="val 90756"/>
              <a:gd name="adj2" fmla="val -35472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Click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Formation 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dropdown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 choose an option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ounded Rectangular Callout 15"/>
          <p:cNvSpPr/>
          <p:nvPr/>
        </p:nvSpPr>
        <p:spPr>
          <a:xfrm>
            <a:off x="6476554" y="2160242"/>
            <a:ext cx="1143000" cy="619125"/>
          </a:xfrm>
          <a:prstGeom prst="wedgeRoundRectCallout">
            <a:avLst>
              <a:gd name="adj1" fmla="val -77273"/>
              <a:gd name="adj2" fmla="val 79423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Click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Add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5791200"/>
            <a:ext cx="450850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Rectangle 14"/>
          <p:cNvSpPr>
            <a:spLocks noChangeArrowheads="1"/>
          </p:cNvSpPr>
          <p:nvPr/>
        </p:nvSpPr>
        <p:spPr bwMode="auto">
          <a:xfrm>
            <a:off x="1257285" y="5782927"/>
            <a:ext cx="349586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200" dirty="0">
                <a:latin typeface="Arial" charset="0"/>
              </a:rPr>
              <a:t>Multiple formations can be selected.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200" dirty="0">
                <a:latin typeface="Arial" charset="0"/>
              </a:rPr>
              <a:t>Click Add button at every addition of formation.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694099" y="477106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</p:spTree>
    <p:extLst>
      <p:ext uri="{BB962C8B-B14F-4D97-AF65-F5344CB8AC3E}">
        <p14:creationId xmlns:p14="http://schemas.microsoft.com/office/powerpoint/2010/main" val="7437065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omputer&#10;&#10;AI-generated content may be incorrect.">
            <a:extLst>
              <a:ext uri="{FF2B5EF4-FFF2-40B4-BE49-F238E27FC236}">
                <a16:creationId xmlns:a16="http://schemas.microsoft.com/office/drawing/2014/main" id="{0F48AF6B-6C10-32C5-EDF1-68D85E1193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3873" y="1261859"/>
            <a:ext cx="5722094" cy="514167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8 of 13</a:t>
            </a:r>
          </a:p>
        </p:txBody>
      </p:sp>
      <p:sp>
        <p:nvSpPr>
          <p:cNvPr id="12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UNDISPOSED CROWN - WELL DETAILS TAB (SUBSTANCE AND WELLS)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ounded Rectangular Callout 13"/>
          <p:cNvSpPr/>
          <p:nvPr/>
        </p:nvSpPr>
        <p:spPr>
          <a:xfrm>
            <a:off x="5787439" y="5757905"/>
            <a:ext cx="1142142" cy="304800"/>
          </a:xfrm>
          <a:prstGeom prst="wedgeRoundRectCallout">
            <a:avLst>
              <a:gd name="adj1" fmla="val -141293"/>
              <a:gd name="adj2" fmla="val 93979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Save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ounded Rectangular Callout 16"/>
          <p:cNvSpPr/>
          <p:nvPr/>
        </p:nvSpPr>
        <p:spPr>
          <a:xfrm>
            <a:off x="743000" y="3135493"/>
            <a:ext cx="1219200" cy="793750"/>
          </a:xfrm>
          <a:prstGeom prst="wedgeRoundRectCallout">
            <a:avLst>
              <a:gd name="adj1" fmla="val 137389"/>
              <a:gd name="adj2" fmla="val 69641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Check any appropriate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Substance(s)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9" name="Rounded Rectangular Callout 18"/>
          <p:cNvSpPr/>
          <p:nvPr/>
        </p:nvSpPr>
        <p:spPr>
          <a:xfrm>
            <a:off x="7268793" y="4318332"/>
            <a:ext cx="1352550" cy="641350"/>
          </a:xfrm>
          <a:prstGeom prst="wedgeRoundRectCallout">
            <a:avLst>
              <a:gd name="adj1" fmla="val -93970"/>
              <a:gd name="adj2" fmla="val 62537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Enter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Unique Well Identifier</a:t>
            </a:r>
          </a:p>
        </p:txBody>
      </p:sp>
      <p:sp>
        <p:nvSpPr>
          <p:cNvPr id="20" name="Rounded Rectangular Callout 19"/>
          <p:cNvSpPr/>
          <p:nvPr/>
        </p:nvSpPr>
        <p:spPr>
          <a:xfrm>
            <a:off x="1691996" y="5397913"/>
            <a:ext cx="1182687" cy="514350"/>
          </a:xfrm>
          <a:prstGeom prst="wedgeRoundRectCallout">
            <a:avLst>
              <a:gd name="adj1" fmla="val 183414"/>
              <a:gd name="adj2" fmla="val 21931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Add Well(s)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694099" y="477106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</p:spTree>
    <p:extLst>
      <p:ext uri="{BB962C8B-B14F-4D97-AF65-F5344CB8AC3E}">
        <p14:creationId xmlns:p14="http://schemas.microsoft.com/office/powerpoint/2010/main" val="11248010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screenshot of a computer&#10;&#10;AI-generated content may be incorrect.">
            <a:extLst>
              <a:ext uri="{FF2B5EF4-FFF2-40B4-BE49-F238E27FC236}">
                <a16:creationId xmlns:a16="http://schemas.microsoft.com/office/drawing/2014/main" id="{673A62A9-6427-A59C-252C-5454B03F69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1368" y="1722301"/>
            <a:ext cx="4231939" cy="460989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9 of 13</a:t>
            </a:r>
          </a:p>
        </p:txBody>
      </p:sp>
      <p:sp>
        <p:nvSpPr>
          <p:cNvPr id="10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UNDISPOSED CROWN - WELLS DETAILS TAB (WELL ID – FILE UPLOAD FORMAT)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320113" y="2079452"/>
            <a:ext cx="3941336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200" dirty="0">
                <a:latin typeface="Arial" charset="0"/>
                <a:cs typeface="Arial" pitchFamily="34" charset="0"/>
              </a:rPr>
              <a:t>The CSV file must follow this format: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en-US" sz="1200" dirty="0">
              <a:latin typeface="Arial" charset="0"/>
              <a:cs typeface="Arial" pitchFamily="34" charset="0"/>
            </a:endParaRPr>
          </a:p>
          <a:p>
            <a:pPr marL="171450" indent="-171450"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1200" dirty="0">
                <a:latin typeface="Arial" charset="0"/>
                <a:cs typeface="Arial" pitchFamily="34" charset="0"/>
              </a:rPr>
              <a:t>The file contains only one column and must be Save As and uploaded in a .CSV file extension.</a:t>
            </a:r>
          </a:p>
          <a:p>
            <a:pPr marL="171450" indent="-171450"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en-US" altLang="en-US" sz="1200" dirty="0">
              <a:latin typeface="Arial" charset="0"/>
              <a:cs typeface="Arial" pitchFamily="34" charset="0"/>
            </a:endParaRPr>
          </a:p>
          <a:p>
            <a:pPr marL="171450" indent="-171450"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1200" dirty="0">
                <a:latin typeface="Arial" charset="0"/>
                <a:cs typeface="Arial" pitchFamily="34" charset="0"/>
              </a:rPr>
              <a:t>The Column is Well ID containing 20 characters including the “/” and “-”:</a:t>
            </a:r>
          </a:p>
          <a:p>
            <a:pPr marL="171450" indent="-171450"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en-US" altLang="en-US" sz="1200" dirty="0">
              <a:latin typeface="Arial" charset="0"/>
              <a:cs typeface="Arial" pitchFamily="34" charset="0"/>
            </a:endParaRPr>
          </a:p>
          <a:p>
            <a:pPr eaLnBrk="1" hangingPunct="1">
              <a:spcBef>
                <a:spcPct val="0"/>
              </a:spcBef>
              <a:buNone/>
              <a:defRPr/>
            </a:pPr>
            <a:r>
              <a:rPr lang="en-US" altLang="en-US" sz="1200" dirty="0">
                <a:latin typeface="Arial" charset="0"/>
                <a:cs typeface="Arial" pitchFamily="34" charset="0"/>
              </a:rPr>
              <a:t>    Well ID format is </a:t>
            </a:r>
            <a:r>
              <a:rPr lang="en-CA" sz="1200" b="1" dirty="0">
                <a:latin typeface="Arial" charset="0"/>
                <a:cs typeface="Arial" pitchFamily="34" charset="0"/>
              </a:rPr>
              <a:t>00/00-00-000-00X0/00</a:t>
            </a:r>
          </a:p>
          <a:p>
            <a:pPr eaLnBrk="1" hangingPunct="1">
              <a:spcBef>
                <a:spcPct val="0"/>
              </a:spcBef>
              <a:buNone/>
              <a:defRPr/>
            </a:pPr>
            <a:endParaRPr lang="en-CA" altLang="en-US" sz="1200" b="1" dirty="0">
              <a:latin typeface="Arial" charset="0"/>
              <a:cs typeface="Arial" pitchFamily="34" charset="0"/>
            </a:endParaRPr>
          </a:p>
          <a:p>
            <a:pPr eaLnBrk="1" hangingPunct="1">
              <a:spcBef>
                <a:spcPct val="0"/>
              </a:spcBef>
              <a:buNone/>
              <a:defRPr/>
            </a:pPr>
            <a:r>
              <a:rPr lang="en-CA" altLang="en-US" sz="1200" b="1" dirty="0">
                <a:latin typeface="Arial" charset="0"/>
                <a:cs typeface="Arial" pitchFamily="34" charset="0"/>
              </a:rPr>
              <a:t>    </a:t>
            </a:r>
            <a:r>
              <a:rPr lang="en-US" altLang="en-US" sz="1200" b="1" dirty="0">
                <a:latin typeface="Arial" charset="0"/>
                <a:cs typeface="Arial" pitchFamily="34" charset="0"/>
              </a:rPr>
              <a:t>Sample file to upload:</a:t>
            </a:r>
          </a:p>
          <a:p>
            <a:pPr lvl="1" indent="0" eaLnBrk="1" hangingPunct="1">
              <a:spcBef>
                <a:spcPct val="0"/>
              </a:spcBef>
              <a:buFont typeface="Arial" charset="0"/>
              <a:buNone/>
              <a:defRPr/>
            </a:pPr>
            <a:endParaRPr lang="en-US" altLang="en-US" sz="1200" b="1" dirty="0">
              <a:latin typeface="Arial" charset="0"/>
              <a:cs typeface="Arial" pitchFamily="34" charset="0"/>
            </a:endParaRPr>
          </a:p>
          <a:p>
            <a:pPr lvl="1" indent="0" eaLnBrk="1" hangingPunct="1">
              <a:spcBef>
                <a:spcPct val="0"/>
              </a:spcBef>
              <a:buFont typeface="Arial" charset="0"/>
              <a:buNone/>
              <a:defRPr/>
            </a:pPr>
            <a:endParaRPr lang="en-US" altLang="en-US" sz="1200" b="1" dirty="0">
              <a:latin typeface="Arial" charset="0"/>
              <a:cs typeface="Arial" pitchFamily="34" charset="0"/>
            </a:endParaRPr>
          </a:p>
          <a:p>
            <a:pPr lvl="1" indent="0" eaLnBrk="1" hangingPunct="1">
              <a:spcBef>
                <a:spcPct val="0"/>
              </a:spcBef>
              <a:buFont typeface="Arial" charset="0"/>
              <a:buNone/>
              <a:defRPr/>
            </a:pPr>
            <a:endParaRPr lang="en-US" altLang="en-US" sz="1200" b="1" dirty="0">
              <a:latin typeface="Arial" charset="0"/>
              <a:cs typeface="Arial" pitchFamily="34" charset="0"/>
            </a:endParaRPr>
          </a:p>
          <a:p>
            <a:pPr lvl="1" indent="0" eaLnBrk="1" hangingPunct="1">
              <a:spcBef>
                <a:spcPct val="0"/>
              </a:spcBef>
              <a:buFont typeface="Arial" charset="0"/>
              <a:buNone/>
              <a:defRPr/>
            </a:pPr>
            <a:endParaRPr lang="en-CA" altLang="en-US" sz="1200" b="1" dirty="0">
              <a:latin typeface="Arial" charset="0"/>
              <a:cs typeface="Arial" pitchFamily="34" charset="0"/>
            </a:endParaRPr>
          </a:p>
        </p:txBody>
      </p:sp>
      <p:sp>
        <p:nvSpPr>
          <p:cNvPr id="17" name="Rectangle 14"/>
          <p:cNvSpPr>
            <a:spLocks noChangeArrowheads="1"/>
          </p:cNvSpPr>
          <p:nvPr/>
        </p:nvSpPr>
        <p:spPr bwMode="auto">
          <a:xfrm>
            <a:off x="305740" y="1446374"/>
            <a:ext cx="871749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200" dirty="0">
                <a:latin typeface="Arial" charset="0"/>
              </a:rPr>
              <a:t>Alternatively, you can browse and upload a file in .CSV (Comma Separated Values) file format containing multiple well IDs. </a:t>
            </a:r>
          </a:p>
        </p:txBody>
      </p:sp>
      <p:sp>
        <p:nvSpPr>
          <p:cNvPr id="19" name="Rounded Rectangular Callout 18"/>
          <p:cNvSpPr/>
          <p:nvPr/>
        </p:nvSpPr>
        <p:spPr>
          <a:xfrm>
            <a:off x="6920281" y="4939240"/>
            <a:ext cx="1219200" cy="663722"/>
          </a:xfrm>
          <a:prstGeom prst="wedgeRoundRectCallout">
            <a:avLst>
              <a:gd name="adj1" fmla="val -86903"/>
              <a:gd name="adj2" fmla="val -47174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Add Well(s)</a:t>
            </a:r>
          </a:p>
        </p:txBody>
      </p:sp>
      <p:sp>
        <p:nvSpPr>
          <p:cNvPr id="20" name="Rounded Rectangular Callout 19"/>
          <p:cNvSpPr/>
          <p:nvPr/>
        </p:nvSpPr>
        <p:spPr>
          <a:xfrm>
            <a:off x="6810028" y="3960081"/>
            <a:ext cx="1219200" cy="793750"/>
          </a:xfrm>
          <a:prstGeom prst="wedgeRoundRectCallout">
            <a:avLst>
              <a:gd name="adj1" fmla="val -87610"/>
              <a:gd name="adj2" fmla="val 58773"/>
              <a:gd name="adj3" fmla="val 16667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40" tIns="45720" rIns="91440" bIns="45720"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  <a:latin typeface="Arial"/>
                <a:cs typeface="Arial"/>
              </a:rPr>
              <a:t>2</a:t>
            </a:r>
            <a:r>
              <a:rPr lang="en-US" sz="1200" dirty="0">
                <a:solidFill>
                  <a:schemeClr val="tx1"/>
                </a:solidFill>
                <a:latin typeface="Arial"/>
                <a:cs typeface="Arial"/>
              </a:rPr>
              <a:t>. Click </a:t>
            </a:r>
            <a:r>
              <a:rPr lang="en-US" sz="1200" b="1" dirty="0">
                <a:solidFill>
                  <a:schemeClr val="tx1"/>
                </a:solidFill>
                <a:latin typeface="Arial"/>
                <a:cs typeface="Arial"/>
              </a:rPr>
              <a:t>Choose File</a:t>
            </a:r>
            <a:r>
              <a:rPr lang="en-US" sz="1200" dirty="0">
                <a:solidFill>
                  <a:schemeClr val="tx1"/>
                </a:solidFill>
                <a:latin typeface="Arial"/>
                <a:cs typeface="Arial"/>
              </a:rPr>
              <a:t> to attach the .CSV file </a:t>
            </a:r>
          </a:p>
        </p:txBody>
      </p:sp>
      <p:sp>
        <p:nvSpPr>
          <p:cNvPr id="21" name="Rounded Rectangular Callout 20"/>
          <p:cNvSpPr/>
          <p:nvPr/>
        </p:nvSpPr>
        <p:spPr>
          <a:xfrm>
            <a:off x="3357420" y="3432095"/>
            <a:ext cx="1219200" cy="793750"/>
          </a:xfrm>
          <a:prstGeom prst="wedgeRoundRectCallout">
            <a:avLst>
              <a:gd name="adj1" fmla="val 76540"/>
              <a:gd name="adj2" fmla="val 115286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Upload from File 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button </a:t>
            </a:r>
          </a:p>
        </p:txBody>
      </p:sp>
      <p:sp>
        <p:nvSpPr>
          <p:cNvPr id="22" name="Rounded Rectangular Callout 21"/>
          <p:cNvSpPr/>
          <p:nvPr/>
        </p:nvSpPr>
        <p:spPr>
          <a:xfrm>
            <a:off x="2600481" y="4360331"/>
            <a:ext cx="1664459" cy="513349"/>
          </a:xfrm>
          <a:prstGeom prst="wedgeRoundRectCallout">
            <a:avLst>
              <a:gd name="adj1" fmla="val 116000"/>
              <a:gd name="adj2" fmla="val 139624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Wells from the .CSV file are now added.</a:t>
            </a:r>
          </a:p>
        </p:txBody>
      </p:sp>
      <p:sp>
        <p:nvSpPr>
          <p:cNvPr id="23" name="Rounded Rectangular Callout 22"/>
          <p:cNvSpPr/>
          <p:nvPr/>
        </p:nvSpPr>
        <p:spPr>
          <a:xfrm>
            <a:off x="3840561" y="5607672"/>
            <a:ext cx="1219200" cy="434490"/>
          </a:xfrm>
          <a:prstGeom prst="wedgeRoundRectCallout">
            <a:avLst>
              <a:gd name="adj1" fmla="val 97059"/>
              <a:gd name="adj2" fmla="val 111772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Arial"/>
                <a:cs typeface="Arial"/>
              </a:rPr>
              <a:t>5. Click </a:t>
            </a:r>
            <a:r>
              <a:rPr lang="en-US" sz="1200" b="1" dirty="0">
                <a:solidFill>
                  <a:schemeClr val="tx1"/>
                </a:solidFill>
                <a:latin typeface="Arial"/>
                <a:cs typeface="Arial"/>
              </a:rPr>
              <a:t>Save</a:t>
            </a:r>
            <a:r>
              <a:rPr lang="en-US" sz="1200" dirty="0">
                <a:solidFill>
                  <a:schemeClr val="tx1"/>
                </a:solidFill>
                <a:latin typeface="Arial"/>
                <a:cs typeface="Arial"/>
              </a:rPr>
              <a:t>.</a:t>
            </a:r>
            <a:r>
              <a:rPr lang="en-US" sz="1200" b="1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endParaRPr lang="en-US" sz="12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3"/>
          <a:srcRect b="8157"/>
          <a:stretch/>
        </p:blipFill>
        <p:spPr>
          <a:xfrm>
            <a:off x="582020" y="4215285"/>
            <a:ext cx="1561905" cy="804717"/>
          </a:xfrm>
          <a:prstGeom prst="rect">
            <a:avLst/>
          </a:prstGeom>
        </p:spPr>
      </p:pic>
      <p:sp>
        <p:nvSpPr>
          <p:cNvPr id="25" name="Rectangle 24"/>
          <p:cNvSpPr/>
          <p:nvPr/>
        </p:nvSpPr>
        <p:spPr>
          <a:xfrm>
            <a:off x="6694099" y="477106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C94E93BF-F2EB-F28E-2235-B5456CFC9AA4}"/>
              </a:ext>
            </a:extLst>
          </p:cNvPr>
          <p:cNvSpPr/>
          <p:nvPr/>
        </p:nvSpPr>
        <p:spPr>
          <a:xfrm>
            <a:off x="5454849" y="3652866"/>
            <a:ext cx="1137839" cy="753318"/>
          </a:xfrm>
          <a:prstGeom prst="wedgeRoundRect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latin typeface="Arial"/>
                <a:ea typeface="Calibri"/>
                <a:cs typeface="Calibri"/>
              </a:rPr>
              <a:t>4.</a:t>
            </a:r>
            <a:r>
              <a:rPr lang="en-US" sz="1200" dirty="0">
                <a:latin typeface="Arial"/>
                <a:ea typeface="Calibri"/>
                <a:cs typeface="Calibri"/>
              </a:rPr>
              <a:t> Enter </a:t>
            </a:r>
            <a:r>
              <a:rPr lang="en-US" sz="1200" b="1" dirty="0">
                <a:latin typeface="Arial"/>
                <a:ea typeface="Calibri"/>
                <a:cs typeface="Calibri"/>
              </a:rPr>
              <a:t>Agreement Number</a:t>
            </a:r>
            <a:endParaRPr lang="en-US" sz="1200" b="1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382905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E_x0020_Alternative_x0020_Title xmlns="777c1a7a-1360-4818-9490-47cc72e3855c" xsi:nil="true"/>
    <DoE_x0020_Creator_x0020_Organizational_x0020_Unit xmlns="777c1a7a-1360-4818-9490-47cc72e3855c" xsi:nil="true"/>
    <DoE_x0020_Creator_x0020_External xmlns="777c1a7a-1360-4818-9490-47cc72e3855c" xsi:nil="true"/>
    <DoE_x0020_Commodity xmlns="777c1a7a-1360-4818-9490-47cc72e3855c" xsi:nil="true"/>
    <Category xmlns="d5927893-c91b-45a8-81bb-b7f5cfa094c8">Website - Tenure Courses, Forms and Others</Category>
    <DoE_x0020_Official_x0020_Record xmlns="777c1a7a-1360-4818-9490-47cc72e3855c">false</DoE_x0020_Official_x0020_Record>
    <Sub_x002d_category xmlns="d5927893-c91b-45a8-81bb-b7f5cfa094c8">Crown Mineral Activity and Wells</Sub_x002d_category>
    <DoE_x0020_Creator_x0020_Internal_x0020_Name xmlns="777c1a7a-1360-4818-9490-47cc72e3855c">
      <UserInfo>
        <DisplayName/>
        <AccountId xsi:nil="true"/>
        <AccountType/>
      </UserInfo>
    </DoE_x0020_Creator_x0020_Internal_x0020_Name>
    <DoE_x0020_Contributor xmlns="777c1a7a-1360-4818-9490-47cc72e3855c" xsi:nil="true"/>
    <DOE_x0020_Document_x0020_Type xmlns="777c1a7a-1360-4818-9490-47cc72e3855c" xsi:nil="true"/>
    <DoE_x0020_Keywords xmlns="777c1a7a-1360-4818-9490-47cc72e3855c" xsi:nil="true"/>
    <DoE_x0020_Effective_x0020_Date xmlns="777c1a7a-1360-4818-9490-47cc72e3855c">2020-10-01T15:29:43+00:00</DoE_x0020_Effective_x0020_Date>
    <DoE_x0020_Language xmlns="777c1a7a-1360-4818-9490-47cc72e3855c">English</DoE_x0020_Language>
    <DoE_x0020_Description xmlns="777c1a7a-1360-4818-9490-47cc72e3855c" xsi:nil="true"/>
    <_dlc_DocId xmlns="777c1a7a-1360-4818-9490-47cc72e3855c">4HP7YDSRKQ2R-299155050-626</_dlc_DocId>
    <_dlc_DocIdUrl xmlns="777c1a7a-1360-4818-9490-47cc72e3855c">
      <Url>https://abgov.sharepoint.com/sites/S300D08-TENURE2468/_layouts/15/DocIdRedir.aspx?ID=4HP7YDSRKQ2R-299155050-626</Url>
      <Description>4HP7YDSRKQ2R-299155050-626</Description>
    </_dlc_DocIdUrl>
    <TaxCatchAll xmlns="350c7f2d-22b5-4c05-88ab-16906deb3555" xsi:nil="true"/>
    <lcf76f155ced4ddcb4097134ff3c332f xmlns="d5927893-c91b-45a8-81bb-b7f5cfa094c8">
      <Terms xmlns="http://schemas.microsoft.com/office/infopath/2007/PartnerControls"/>
    </lcf76f155ced4ddcb4097134ff3c332f>
    <_Flow_SignoffStatus xmlns="d5927893-c91b-45a8-81bb-b7f5cfa094c8" xsi:nil="true"/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customXsn xmlns="http://schemas.microsoft.com/office/2006/metadata/customXsn">
  <xsnLocation/>
  <cached>True</cached>
  <openByDefault>False</openByDefault>
  <xsnScope/>
</customXsn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BFD8A632FAA9499563EDAF54787418" ma:contentTypeVersion="58" ma:contentTypeDescription="Create a new document." ma:contentTypeScope="" ma:versionID="b53a397331714d7afa02e4ca8c293c8c">
  <xsd:schema xmlns:xsd="http://www.w3.org/2001/XMLSchema" xmlns:xs="http://www.w3.org/2001/XMLSchema" xmlns:p="http://schemas.microsoft.com/office/2006/metadata/properties" xmlns:ns2="777c1a7a-1360-4818-9490-47cc72e3855c" xmlns:ns3="d5927893-c91b-45a8-81bb-b7f5cfa094c8" xmlns:ns4="350c7f2d-22b5-4c05-88ab-16906deb3555" targetNamespace="http://schemas.microsoft.com/office/2006/metadata/properties" ma:root="true" ma:fieldsID="8960c4f1677b868ae873b3079f8a5146" ns2:_="" ns3:_="" ns4:_="">
    <xsd:import namespace="777c1a7a-1360-4818-9490-47cc72e3855c"/>
    <xsd:import namespace="d5927893-c91b-45a8-81bb-b7f5cfa094c8"/>
    <xsd:import namespace="350c7f2d-22b5-4c05-88ab-16906deb3555"/>
    <xsd:element name="properties">
      <xsd:complexType>
        <xsd:sequence>
          <xsd:element name="documentManagement">
            <xsd:complexType>
              <xsd:all>
                <xsd:element ref="ns2:DoE_x0020_Description" minOccurs="0"/>
                <xsd:element ref="ns2:DoE_x0020_Alternative_x0020_Title" minOccurs="0"/>
                <xsd:element ref="ns2:DoE_x0020_Effective_x0020_Date" minOccurs="0"/>
                <xsd:element ref="ns2:DOE_x0020_Document_x0020_Type" minOccurs="0"/>
                <xsd:element ref="ns2:DoE_x0020_Commodity" minOccurs="0"/>
                <xsd:element ref="ns2:DoE_x0020_Keywords" minOccurs="0"/>
                <xsd:element ref="ns2:DoE_x0020_Contributor" minOccurs="0"/>
                <xsd:element ref="ns2:DoE_x0020_Creator_x0020_Internal_x0020_Name" minOccurs="0"/>
                <xsd:element ref="ns2:DoE_x0020_Creator_x0020_Organizational_x0020_Unit" minOccurs="0"/>
                <xsd:element ref="ns2:DoE_x0020_Creator_x0020_External" minOccurs="0"/>
                <xsd:element ref="ns2:DoE_x0020_Language"/>
                <xsd:element ref="ns2:DoE_x0020_Official_x0020_Record" minOccurs="0"/>
                <xsd:element ref="ns3:Category" minOccurs="0"/>
                <xsd:element ref="ns3:Sub_x002d_category" minOccurs="0"/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lcf76f155ced4ddcb4097134ff3c332f" minOccurs="0"/>
                <xsd:element ref="ns4:TaxCatchAll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7c1a7a-1360-4818-9490-47cc72e3855c" elementFormDefault="qualified">
    <xsd:import namespace="http://schemas.microsoft.com/office/2006/documentManagement/types"/>
    <xsd:import namespace="http://schemas.microsoft.com/office/infopath/2007/PartnerControls"/>
    <xsd:element name="DoE_x0020_Description" ma:index="8" nillable="true" ma:displayName="DoE Description" ma:description="An account of the content of the resource." ma:internalName="DoE_x0020_Description" ma:readOnly="false">
      <xsd:simpleType>
        <xsd:restriction base="dms:Note">
          <xsd:maxLength value="255"/>
        </xsd:restriction>
      </xsd:simpleType>
    </xsd:element>
    <xsd:element name="DoE_x0020_Alternative_x0020_Title" ma:index="9" nillable="true" ma:displayName="DoE Alternative Title" ma:description="Any form of the title used as a substitute or alternative to the formal title of the resource." ma:internalName="DoE_x0020_Alternative_x0020_Title" ma:readOnly="false">
      <xsd:simpleType>
        <xsd:restriction base="dms:Text">
          <xsd:maxLength value="255"/>
        </xsd:restriction>
      </xsd:simpleType>
    </xsd:element>
    <xsd:element name="DoE_x0020_Effective_x0020_Date" ma:index="10" nillable="true" ma:displayName="DoE Effective Date" ma:default="[today]" ma:description="The first date on which the information becomes effective." ma:format="DateOnly" ma:internalName="DoE_x0020_Effective_x0020_Date" ma:readOnly="false">
      <xsd:simpleType>
        <xsd:restriction base="dms:DateTime"/>
      </xsd:simpleType>
    </xsd:element>
    <xsd:element name="DOE_x0020_Document_x0020_Type" ma:index="11" nillable="true" ma:displayName="DOE Document Type" ma:description="The nature or genre of the content of the resource." ma:format="Dropdown" ma:internalName="DOE_x0020_Document_x0020_Type" ma:readOnly="false">
      <xsd:simpleType>
        <xsd:restriction base="dms:Choice">
          <xsd:enumeration value="Abstract"/>
          <xsd:enumeration value="Agenda"/>
          <xsd:enumeration value="Agreement"/>
          <xsd:enumeration value="Authorization"/>
          <xsd:enumeration value="Budget"/>
          <xsd:enumeration value="Calendar"/>
          <xsd:enumeration value="Checklist"/>
          <xsd:enumeration value="Communications Materials"/>
          <xsd:enumeration value="Contractual Material"/>
          <xsd:enumeration value="Correspondence"/>
          <xsd:enumeration value="Decision"/>
          <xsd:enumeration value="Documents"/>
          <xsd:enumeration value="Event"/>
          <xsd:enumeration value="Electricity - Markets Policy"/>
          <xsd:enumeration value="Financial Report"/>
          <xsd:enumeration value="Form"/>
          <xsd:enumeration value="Frequently Asked Questions"/>
          <xsd:enumeration value="Geospatial Material"/>
          <xsd:enumeration value="GIS Best Practices Committee"/>
          <xsd:enumeration value="Guide"/>
          <xsd:enumeration value="Issue"/>
          <xsd:enumeration value="Legislation and Regulations"/>
          <xsd:enumeration value="Licences and Permits"/>
          <xsd:enumeration value="Media Release"/>
          <xsd:enumeration value="Memorandum"/>
          <xsd:enumeration value="Minutes"/>
          <xsd:enumeration value="News Publication"/>
          <xsd:enumeration value="Operations Plans"/>
          <xsd:enumeration value="Plan"/>
          <xsd:enumeration value="Policy"/>
          <xsd:enumeration value="Presentation"/>
          <xsd:enumeration value="Procedures"/>
          <xsd:enumeration value="Reference Material"/>
          <xsd:enumeration value="Report"/>
          <xsd:enumeration value="Requirement"/>
          <xsd:enumeration value="Sales Procedures"/>
          <xsd:enumeration value="Schedule"/>
          <xsd:enumeration value="Service"/>
          <xsd:enumeration value="Standard"/>
          <xsd:enumeration value="Statistics"/>
          <xsd:enumeration value="Status Report"/>
          <xsd:enumeration value="Survey"/>
          <xsd:enumeration value="Template"/>
          <xsd:enumeration value="Terminology"/>
          <xsd:enumeration value="Test Case"/>
          <xsd:enumeration value="Working Document"/>
          <xsd:enumeration value="Year 2014"/>
          <xsd:enumeration value="Year 2015"/>
          <xsd:enumeration value="Year 2016"/>
          <xsd:enumeration value="Procedure"/>
        </xsd:restriction>
      </xsd:simpleType>
    </xsd:element>
    <xsd:element name="DoE_x0020_Commodity" ma:index="12" nillable="true" ma:displayName="DoE Commodity" ma:description="The energy or mineral resource or product for use or sale." ma:format="Dropdown" ma:internalName="DoE_x0020_Commodity" ma:readOnly="false">
      <xsd:simpleType>
        <xsd:restriction base="dms:Choice">
          <xsd:enumeration value="Ammonite Shell"/>
          <xsd:enumeration value="Coal"/>
          <xsd:enumeration value="Electricity"/>
          <xsd:enumeration value="Metallic &amp; Industrial Minerals"/>
          <xsd:enumeration value="Natural Gas"/>
          <xsd:enumeration value="Oil"/>
          <xsd:enumeration value="Oil Sands"/>
          <xsd:enumeration value="Petrochemicals"/>
          <xsd:enumeration value="Petroleum and Natural Gas (PNG)"/>
        </xsd:restriction>
      </xsd:simpleType>
    </xsd:element>
    <xsd:element name="DoE_x0020_Keywords" ma:index="13" nillable="true" ma:displayName="DoE Keywords" ma:description="A significant word or phrase in the title, subject, notes, abstract, or text of a record which can be used as a search term in a free-text search to retrieve all the records containing it." ma:internalName="DoE_x0020_Keywords" ma:readOnly="false">
      <xsd:simpleType>
        <xsd:restriction base="dms:Note">
          <xsd:maxLength value="255"/>
        </xsd:restriction>
      </xsd:simpleType>
    </xsd:element>
    <xsd:element name="DoE_x0020_Contributor" ma:index="14" nillable="true" ma:displayName="DoE Contributor" ma:description="One or more people or organizations that contributed to this resource" ma:internalName="DoE_x0020_Contributor" ma:readOnly="false">
      <xsd:simpleType>
        <xsd:restriction base="dms:Text">
          <xsd:maxLength value="255"/>
        </xsd:restriction>
      </xsd:simpleType>
    </xsd:element>
    <xsd:element name="DoE_x0020_Creator_x0020_Internal_x0020_Name" ma:index="15" nillable="true" ma:displayName="DoE Creator Internal Name" ma:description="An entity responsible for making the content of the resource." ma:list="UserInfo" ma:SharePointGroup="0" ma:internalName="DoE_x0020_Creator_x0020_Internal_x0020_Name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oE_x0020_Creator_x0020_Organizational_x0020_Unit" ma:index="16" nillable="true" ma:displayName="DoE Creator Organizational Unit" ma:description="An entity responsible for making the content of the resource." ma:format="Dropdown" ma:internalName="DoE_x0020_Creator_x0020_Organizational_x0020_Unit" ma:readOnly="false">
      <xsd:simpleType>
        <xsd:restriction base="dms:Choice">
          <xsd:enumeration value="Communications"/>
          <xsd:enumeration value="Corporate Projects"/>
          <xsd:enumeration value="CS-Information Technology"/>
          <xsd:enumeration value="Deputy Minister's Office"/>
          <xsd:enumeration value="Electricity"/>
          <xsd:enumeration value="Electricity - Coal Transition"/>
          <xsd:enumeration value="Electricity - Generation and Transmission"/>
          <xsd:enumeration value="Electricity - Market Policy"/>
          <xsd:enumeration value="Electricity - Markets Policy"/>
          <xsd:enumeration value="Electricity - Retail and Distribution"/>
          <xsd:enumeration value="Electricity - Strategy &amp; Integration"/>
          <xsd:enumeration value="Minister's Office"/>
          <xsd:enumeration value="Ministry Services"/>
          <xsd:enumeration value="Ministry Services - Business Planning &amp;Performance"/>
          <xsd:enumeration value="Ministry Services - Finance and Administration"/>
          <xsd:enumeration value="Ministry Services - Human Resources"/>
          <xsd:enumeration value="Ministry Services - Info Mgt &amp; Technology Services"/>
          <xsd:enumeration value="Ministry Services - Legal Services"/>
          <xsd:enumeration value="Ministry Support Services"/>
          <xsd:enumeration value="RDP-Environment and Resource Services"/>
          <xsd:enumeration value="Resource Development Policy"/>
          <xsd:enumeration value="Resource Development Policy - Professional Services Exec"/>
          <xsd:enumeration value="Resource Development Policy - Resource Land Access"/>
          <xsd:enumeration value="Resource Development Policy - Resource Policy"/>
          <xsd:enumeration value="Resource, Revenue, Operations"/>
          <xsd:enumeration value="Resource, Revenue, Operations - Coal &amp; Mineral Dev - Rev Coll"/>
          <xsd:enumeration value="Resource, Revenue, Operations - Compliance &amp; Assurance Office"/>
          <xsd:enumeration value="Resource, Revenue, Operations - Oil Sands Operations"/>
          <xsd:enumeration value="Resource, Revenue, Operations - Petrinex"/>
          <xsd:enumeration value="Resource, Revenue, Operations - Petroleum, Market &amp; Valuation"/>
          <xsd:enumeration value="Resource, Revenue, Operations - PNG Tenure Operations"/>
          <xsd:enumeration value="Resource, Revenue, Operations - Royalty Implementation"/>
          <xsd:enumeration value="Resource, Revenue, Operations - Royalty Operations"/>
          <xsd:enumeration value="Strategic Policy"/>
          <xsd:enumeration value="Strategic Policy - Energy Information &amp; Analysis"/>
          <xsd:enumeration value="Strategic Policy - IEPB Admin"/>
          <xsd:enumeration value="Strategic Policy - Market Access"/>
          <xsd:enumeration value="Strategic Policy - Strategic Policy Br Admin"/>
        </xsd:restriction>
      </xsd:simpleType>
    </xsd:element>
    <xsd:element name="DoE_x0020_Creator_x0020_External" ma:index="17" nillable="true" ma:displayName="DoE Creator External" ma:description="An entity responsible for making the content of the resource." ma:internalName="DoE_x0020_Creator_x0020_External" ma:readOnly="false">
      <xsd:simpleType>
        <xsd:restriction base="dms:Text">
          <xsd:maxLength value="255"/>
        </xsd:restriction>
      </xsd:simpleType>
    </xsd:element>
    <xsd:element name="DoE_x0020_Language" ma:index="18" ma:displayName="DoE Language" ma:default="English" ma:description="A language of the intellectual content of the resource." ma:format="Dropdown" ma:internalName="DoE_x0020_Language" ma:readOnly="false">
      <xsd:simpleType>
        <xsd:restriction base="dms:Choice">
          <xsd:enumeration value="Afrikaans"/>
          <xsd:enumeration value="Arabic"/>
          <xsd:enumeration value="Bulgarian"/>
          <xsd:enumeration value="Chinese"/>
          <xsd:enumeration value="Cree"/>
          <xsd:enumeration value="Croatian"/>
          <xsd:enumeration value="Czech"/>
          <xsd:enumeration value="Danish"/>
          <xsd:enumeration value="Dutch"/>
          <xsd:enumeration value="English"/>
          <xsd:enumeration value="French"/>
          <xsd:enumeration value="German"/>
          <xsd:enumeration value="Greek"/>
          <xsd:enumeration value="Hebrew"/>
          <xsd:enumeration value="Hindi"/>
          <xsd:enumeration value="Hungarian"/>
          <xsd:enumeration value="Italian"/>
          <xsd:enumeration value="Japanese"/>
          <xsd:enumeration value="Korean"/>
          <xsd:enumeration value="Norwegian"/>
          <xsd:enumeration value="Polish"/>
          <xsd:enumeration value="Portuguese"/>
          <xsd:enumeration value="Russian"/>
          <xsd:enumeration value="Spanish"/>
          <xsd:enumeration value="Swedish"/>
          <xsd:enumeration value="Ukrainian"/>
          <xsd:enumeration value="Vietnamese"/>
          <xsd:enumeration value="Yiddish"/>
        </xsd:restriction>
      </xsd:simpleType>
    </xsd:element>
    <xsd:element name="DoE_x0020_Official_x0020_Record" ma:index="19" nillable="true" ma:displayName="DoE Official Record" ma:default="0" ma:description="An item flagged as a “DOE Official Record” indicates that it is a record that provides evidence of a business activity, decision or transaction. Where synchronization has been set up; this will also trigger the relocation of that record to Livelink. Records relocated to Livelink can still be viewed via SharePoint. Contact Records Management for more info." ma:internalName="DoE_x0020_Official_x0020_Record" ma:readOnly="false">
      <xsd:simpleType>
        <xsd:restriction base="dms:Boolean"/>
      </xsd:simpleType>
    </xsd:element>
    <xsd:element name="_dlc_DocId" ma:index="22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23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4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927893-c91b-45a8-81bb-b7f5cfa094c8" elementFormDefault="qualified">
    <xsd:import namespace="http://schemas.microsoft.com/office/2006/documentManagement/types"/>
    <xsd:import namespace="http://schemas.microsoft.com/office/infopath/2007/PartnerControls"/>
    <xsd:element name="Category" ma:index="20" nillable="true" ma:displayName="Document Category" ma:format="Dropdown" ma:internalName="Category" ma:readOnly="false">
      <xsd:simpleType>
        <xsd:restriction base="dms:Choice">
          <xsd:enumeration value="Business IT Support (BITS)"/>
          <xsd:enumeration value="IMTS"/>
          <xsd:enumeration value="Operational Process"/>
          <xsd:enumeration value="Projects"/>
          <xsd:enumeration value="Tenure Issues"/>
          <xsd:enumeration value="Tenure Operational Workflow Charts"/>
          <xsd:enumeration value="Tenure Statistic Requests"/>
          <xsd:enumeration value="Tenure Systems Applications"/>
          <xsd:enumeration value="Tenure - Adobe Versions and Licenses"/>
          <xsd:enumeration value="Website - Tenure Courses, Forms and Others"/>
          <xsd:enumeration value="Website - Tenure Guides"/>
          <xsd:enumeration value="Website Updates"/>
        </xsd:restriction>
      </xsd:simpleType>
    </xsd:element>
    <xsd:element name="Sub_x002d_category" ma:index="21" nillable="true" ma:displayName="Sub-Category" ma:format="Dropdown" ma:internalName="Sub_x002d_category" ma:readOnly="false">
      <xsd:simpleType>
        <xsd:restriction base="dms:Choice">
          <xsd:enumeration value="Accounts (ETS) Administration"/>
          <xsd:enumeration value="Administration"/>
          <xsd:enumeration value="Agreement Administration"/>
          <xsd:enumeration value="Agreement Expiry Report"/>
          <xsd:enumeration value="Agreement Management"/>
          <xsd:enumeration value="AMI"/>
          <xsd:enumeration value="APIP Security Breach"/>
          <xsd:enumeration value="Application Access for Non Tenure Employees"/>
          <xsd:enumeration value="Application User Role Verification"/>
          <xsd:enumeration value="Archived"/>
          <xsd:enumeration value="BITS"/>
          <xsd:enumeration value="CARS"/>
          <xsd:enumeration value="CCUS"/>
          <xsd:enumeration value="Continuation and Validation"/>
          <xsd:enumeration value="Continuation &amp; Validation PDF Overwrite Issue"/>
          <xsd:enumeration value="Crown Agreement Management"/>
          <xsd:enumeration value="Crown Equity"/>
          <xsd:enumeration value="Crown Land Data"/>
          <xsd:enumeration value="Crown Mineral Activity and Wells"/>
          <xsd:enumeration value="E-Map"/>
          <xsd:enumeration value="Energy Website Review"/>
          <xsd:enumeration value="Enterprise IT Environment"/>
          <xsd:enumeration value="ETS"/>
          <xsd:enumeration value="ETS EN Number Incorrect on Submission-Final"/>
          <xsd:enumeration value="Expressway Replacement"/>
          <xsd:enumeration value="FDN"/>
          <xsd:enumeration value="Forms and Checklists"/>
          <xsd:enumeration value="Freehold Min Tax"/>
          <xsd:enumeration value="Geothermal"/>
          <xsd:enumeration value="GIS"/>
          <xsd:enumeration value="GIS Database Server Change"/>
          <xsd:enumeration value="GLIMPS"/>
          <xsd:enumeration value="LAMAS"/>
          <xsd:enumeration value="Land Searches"/>
          <xsd:enumeration value="Livelink"/>
          <xsd:enumeration value="Meetings and Minutes"/>
          <xsd:enumeration value="Mineral Direct Purchase"/>
          <xsd:enumeration value="Miscellaneous"/>
          <xsd:enumeration value="Offsets"/>
          <xsd:enumeration value="PETRINEX"/>
          <xsd:enumeration value="Photos"/>
          <xsd:enumeration value="PNG Continuation"/>
          <xsd:enumeration value="PNG Continuation Livelink"/>
          <xsd:enumeration value="PNG Sales and Business Integration"/>
          <xsd:enumeration value="Presentations"/>
          <xsd:enumeration value="Procedures"/>
          <xsd:enumeration value="Reference Materials"/>
          <xsd:enumeration value="Registration of Encumbrances"/>
          <xsd:enumeration value="Review Tenure Processes"/>
          <xsd:enumeration value="Sales"/>
          <xsd:enumeration value="SharePoint 2016 move to SharePoint Online"/>
          <xsd:enumeration value="Source of Information"/>
          <xsd:enumeration value="Stats Requests"/>
          <xsd:enumeration value="System Enhancements"/>
          <xsd:enumeration value="Template and Instructions"/>
          <xsd:enumeration value="Tenure Systems"/>
          <xsd:enumeration value="Tenure System Application User Role Permissions Approvers Review"/>
          <xsd:enumeration value="Test Coverage for Backup"/>
          <xsd:enumeration value="Transfers"/>
          <xsd:enumeration value="Unit Agreements and Trespass"/>
          <xsd:enumeration value="Update Queen to King"/>
          <xsd:enumeration value="Website - Tenure Guides titled &quot;Geothermal Continuation&quot;"/>
          <xsd:enumeration value="Website - Tenure Courses, Forms and Others titled &quot;Geothermal Continuation&quot;"/>
          <xsd:enumeration value="Work Items Information"/>
          <xsd:enumeration value="Inventory"/>
        </xsd:restriction>
      </xsd:simpleType>
    </xsd:element>
    <xsd:element name="MediaServiceMetadata" ma:index="2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6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2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9" nillable="true" ma:taxonomy="true" ma:internalName="lcf76f155ced4ddcb4097134ff3c332f" ma:taxonomyFieldName="MediaServiceImageTags" ma:displayName="Image Tags" ma:readOnly="false" ma:fieldId="{5cf76f15-5ced-4ddc-b409-7134ff3c332f}" ma:taxonomyMulti="true" ma:sspId="a58cdee2-a078-4dcf-a938-a5ffeea6d2e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3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3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3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35" nillable="true" ma:displayName="Location" ma:indexed="true" ma:internalName="MediaServiceLocation" ma:readOnly="true">
      <xsd:simpleType>
        <xsd:restriction base="dms:Text"/>
      </xsd:simpleType>
    </xsd:element>
    <xsd:element name="_Flow_SignoffStatus" ma:index="36" nillable="true" ma:displayName="Sign-off status" ma:internalName="Sign_x002d_off_x0020_statu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0c7f2d-22b5-4c05-88ab-16906deb3555" elementFormDefault="qualified">
    <xsd:import namespace="http://schemas.microsoft.com/office/2006/documentManagement/types"/>
    <xsd:import namespace="http://schemas.microsoft.com/office/infopath/2007/PartnerControls"/>
    <xsd:element name="TaxCatchAll" ma:index="30" nillable="true" ma:displayName="Taxonomy Catch All Column" ma:hidden="true" ma:list="{37515f72-7fb4-4a96-8fc8-f36008bf8d82}" ma:internalName="TaxCatchAll" ma:showField="CatchAllData" ma:web="777c1a7a-1360-4818-9490-47cc72e385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EA37984-5CDA-42A7-86AA-FBCFFE3A77B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E7D6255-A390-4389-9745-D915CB347A2E}">
  <ds:schemaRefs>
    <ds:schemaRef ds:uri="http://www.w3.org/XML/1998/namespace"/>
    <ds:schemaRef ds:uri="http://purl.org/dc/dcmitype/"/>
    <ds:schemaRef ds:uri="http://purl.org/dc/terms/"/>
    <ds:schemaRef ds:uri="d8c13b0c-e34e-4b28-bcb2-463731fd6865"/>
    <ds:schemaRef ds:uri="http://schemas.microsoft.com/office/2006/documentManagement/types"/>
    <ds:schemaRef ds:uri="bb1d6412-9c2a-4e6a-b437-c1578de8ea05"/>
    <ds:schemaRef ds:uri="http://schemas.microsoft.com/office/2006/metadata/properties"/>
    <ds:schemaRef ds:uri="194dd49f-f69d-40da-a55b-35db1c49f87a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777c1a7a-1360-4818-9490-47cc72e3855c"/>
    <ds:schemaRef ds:uri="d5927893-c91b-45a8-81bb-b7f5cfa094c8"/>
    <ds:schemaRef ds:uri="350c7f2d-22b5-4c05-88ab-16906deb3555"/>
  </ds:schemaRefs>
</ds:datastoreItem>
</file>

<file path=customXml/itemProps3.xml><?xml version="1.0" encoding="utf-8"?>
<ds:datastoreItem xmlns:ds="http://schemas.openxmlformats.org/officeDocument/2006/customXml" ds:itemID="{4377F370-9C4B-4DD1-AA02-3E6B659C1A52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D6678B65-DDF2-4621-9F3F-8BB317CB2B1E}">
  <ds:schemaRefs>
    <ds:schemaRef ds:uri="http://schemas.microsoft.com/office/2006/metadata/customXsn"/>
  </ds:schemaRefs>
</ds:datastoreItem>
</file>

<file path=customXml/itemProps5.xml><?xml version="1.0" encoding="utf-8"?>
<ds:datastoreItem xmlns:ds="http://schemas.openxmlformats.org/officeDocument/2006/customXml" ds:itemID="{C66D73C8-A0F1-4D8E-B9BA-6A963725C4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77c1a7a-1360-4818-9490-47cc72e3855c"/>
    <ds:schemaRef ds:uri="d5927893-c91b-45a8-81bb-b7f5cfa094c8"/>
    <ds:schemaRef ds:uri="350c7f2d-22b5-4c05-88ab-16906deb355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1246</TotalTime>
  <Words>726</Words>
  <Application>Microsoft Office PowerPoint</Application>
  <PresentationFormat>On-screen Show (4:3)</PresentationFormat>
  <Paragraphs>145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GoA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Davies</dc:creator>
  <cp:lastModifiedBy>Johnalynne Hebert</cp:lastModifiedBy>
  <cp:revision>292</cp:revision>
  <dcterms:created xsi:type="dcterms:W3CDTF">2018-11-02T20:16:17Z</dcterms:created>
  <dcterms:modified xsi:type="dcterms:W3CDTF">2025-06-30T21:28:07Z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bf2ea38-542c-4b75-bd7d-582ec36a519f_Enabled">
    <vt:lpwstr>true</vt:lpwstr>
  </property>
  <property fmtid="{D5CDD505-2E9C-101B-9397-08002B2CF9AE}" pid="3" name="MSIP_Label_abf2ea38-542c-4b75-bd7d-582ec36a519f_SetDate">
    <vt:lpwstr>2020-06-05T15:57:41Z</vt:lpwstr>
  </property>
  <property fmtid="{D5CDD505-2E9C-101B-9397-08002B2CF9AE}" pid="4" name="MSIP_Label_abf2ea38-542c-4b75-bd7d-582ec36a519f_Method">
    <vt:lpwstr>Standard</vt:lpwstr>
  </property>
  <property fmtid="{D5CDD505-2E9C-101B-9397-08002B2CF9AE}" pid="5" name="MSIP_Label_abf2ea38-542c-4b75-bd7d-582ec36a519f_Name">
    <vt:lpwstr>Protected A</vt:lpwstr>
  </property>
  <property fmtid="{D5CDD505-2E9C-101B-9397-08002B2CF9AE}" pid="6" name="MSIP_Label_abf2ea38-542c-4b75-bd7d-582ec36a519f_SiteId">
    <vt:lpwstr>2bb51c06-af9b-42c5-8bf5-3c3b7b10850b</vt:lpwstr>
  </property>
  <property fmtid="{D5CDD505-2E9C-101B-9397-08002B2CF9AE}" pid="7" name="MSIP_Label_abf2ea38-542c-4b75-bd7d-582ec36a519f_ActionId">
    <vt:lpwstr>4577f2c6-b45d-4a5c-aade-00004b3e953f</vt:lpwstr>
  </property>
  <property fmtid="{D5CDD505-2E9C-101B-9397-08002B2CF9AE}" pid="8" name="MSIP_Label_abf2ea38-542c-4b75-bd7d-582ec36a519f_ContentBits">
    <vt:lpwstr>2</vt:lpwstr>
  </property>
  <property fmtid="{D5CDD505-2E9C-101B-9397-08002B2CF9AE}" pid="9" name="ContentTypeId">
    <vt:lpwstr>0x010100EDBFD8A632FAA9499563EDAF54787418</vt:lpwstr>
  </property>
  <property fmtid="{D5CDD505-2E9C-101B-9397-08002B2CF9AE}" pid="10" name="_dlc_DocIdItemGuid">
    <vt:lpwstr>56f72f93-0f10-40de-80bb-627cbdcb8356</vt:lpwstr>
  </property>
  <property fmtid="{D5CDD505-2E9C-101B-9397-08002B2CF9AE}" pid="11" name="MediaServiceImageTags">
    <vt:lpwstr/>
  </property>
  <property fmtid="{D5CDD505-2E9C-101B-9397-08002B2CF9AE}" pid="12" name="e4e1391327164fcf9b36427592ef5372">
    <vt:lpwstr/>
  </property>
  <property fmtid="{D5CDD505-2E9C-101B-9397-08002B2CF9AE}" pid="13" name="iec6cfa028bf4e91bd7258a6733aefa5">
    <vt:lpwstr/>
  </property>
  <property fmtid="{D5CDD505-2E9C-101B-9397-08002B2CF9AE}" pid="14" name="Organization_x0020_GoA">
    <vt:lpwstr/>
  </property>
  <property fmtid="{D5CDD505-2E9C-101B-9397-08002B2CF9AE}" pid="15" name="Document_x0020_Type_x0020_GoA">
    <vt:lpwstr/>
  </property>
  <property fmtid="{D5CDD505-2E9C-101B-9397-08002B2CF9AE}" pid="16" name="Function_x0020_GoA">
    <vt:lpwstr/>
  </property>
  <property fmtid="{D5CDD505-2E9C-101B-9397-08002B2CF9AE}" pid="17" name="b10e50595339447db3b0d16aff0e3d79">
    <vt:lpwstr/>
  </property>
  <property fmtid="{D5CDD505-2E9C-101B-9397-08002B2CF9AE}" pid="18" name="Closure_x0020_Criteria_x0020_Met">
    <vt:lpwstr/>
  </property>
  <property fmtid="{D5CDD505-2E9C-101B-9397-08002B2CF9AE}" pid="19" name="h5c22b25fd914590af6f7504dd8d5e82">
    <vt:lpwstr/>
  </property>
  <property fmtid="{D5CDD505-2E9C-101B-9397-08002B2CF9AE}" pid="20" name="Status_x0020_GoA">
    <vt:lpwstr/>
  </property>
  <property fmtid="{D5CDD505-2E9C-101B-9397-08002B2CF9AE}" pid="21" name="e14f78495b6d4881b0a4f259bbfaac0a">
    <vt:lpwstr/>
  </property>
  <property fmtid="{D5CDD505-2E9C-101B-9397-08002B2CF9AE}" pid="22" name="Status GoA">
    <vt:lpwstr/>
  </property>
  <property fmtid="{D5CDD505-2E9C-101B-9397-08002B2CF9AE}" pid="23" name="Closure Criteria Met">
    <vt:lpwstr/>
  </property>
  <property fmtid="{D5CDD505-2E9C-101B-9397-08002B2CF9AE}" pid="24" name="Function GoA">
    <vt:lpwstr/>
  </property>
  <property fmtid="{D5CDD505-2E9C-101B-9397-08002B2CF9AE}" pid="25" name="Organization GoA">
    <vt:lpwstr/>
  </property>
  <property fmtid="{D5CDD505-2E9C-101B-9397-08002B2CF9AE}" pid="26" name="Document Type GoA">
    <vt:lpwstr/>
  </property>
</Properties>
</file>