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4"/>
  </p:notesMasterIdLst>
  <p:handoutMasterIdLst>
    <p:handoutMasterId r:id="rId15"/>
  </p:handoutMasterIdLst>
  <p:sldIdLst>
    <p:sldId id="265" r:id="rId7"/>
    <p:sldId id="266" r:id="rId8"/>
    <p:sldId id="267" r:id="rId9"/>
    <p:sldId id="284" r:id="rId10"/>
    <p:sldId id="283" r:id="rId11"/>
    <p:sldId id="273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2023/07/11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2023/07/11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ining.energy.gov.ab.ca/Courses/ETS_client_account_setup_and_maintenance.pdf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Roles and Form Types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7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4525044" y="3216350"/>
            <a:ext cx="39624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This module highlights the different roles required to create, edit, submit, view and concur various CMA form types.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637289"/>
              </p:ext>
            </p:extLst>
          </p:nvPr>
        </p:nvGraphicFramePr>
        <p:xfrm>
          <a:off x="1524000" y="2432874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23,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June 5,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 Header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935659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7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7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4075889" y="3830680"/>
            <a:ext cx="47021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(For Site Administrators)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4105316" y="3041387"/>
            <a:ext cx="431165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We recommend that you view the common training module before proceeding to the other CMA training modules: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4105316" y="1631565"/>
            <a:ext cx="4321175" cy="1446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about: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CMA Roles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CMA Form Types</a:t>
            </a:r>
          </a:p>
          <a:p>
            <a:pPr marL="171450" indent="-171450">
              <a:buFont typeface="Arial" pitchFamily="34" charset="0"/>
              <a:buChar char="•"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br>
              <a:rPr lang="en-CA" sz="1100" dirty="0"/>
            </a:br>
            <a:endParaRPr lang="en-CA" sz="1100" dirty="0"/>
          </a:p>
        </p:txBody>
      </p:sp>
      <p:pic>
        <p:nvPicPr>
          <p:cNvPr id="12" name="Picture 1" descr="Bidding - Overview - Overview - Graphic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479" y="1441865"/>
            <a:ext cx="2692400" cy="27305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SITE ADMINISTRATOR – ASSIGN ROLES</a:t>
            </a: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015041" y="2358290"/>
          <a:ext cx="2010026" cy="1791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310640" imgH="1168541" progId="Visio.Drawing.11">
                  <p:embed/>
                </p:oleObj>
              </mc:Choice>
              <mc:Fallback>
                <p:oleObj name="Visio" r:id="rId2" imgW="1310640" imgH="1168541" progId="Visio.Drawing.11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1" y="2358290"/>
                        <a:ext cx="2010026" cy="1791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526766" y="2054390"/>
            <a:ext cx="3962399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Each company has an assigned Electronic Transfer System (ETS) Site Administrator who is responsible to create their company's user accounts.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ETS Site Administrator is responsible for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assigning roles to their users for the various Form Types</a:t>
            </a:r>
            <a:b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selection of roles will vary based on the Form Type.  This is completed in the ETS Assign Client Roles screen.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managing the assignment of roles within the company</a:t>
            </a:r>
            <a:endParaRPr lang="en-CA" sz="12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295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039646" y="1696565"/>
            <a:ext cx="4440120" cy="3323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An individual within the company can access the CMA functionality in ETS, if he/she has a Client Account created and is assigned a CMA Role by the company's Site Administrator. 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These are the CMA roles: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create and edit CMA application form online in the system.</a:t>
            </a: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submit CMA application or authorization form.</a:t>
            </a: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</a:t>
            </a:r>
            <a:r>
              <a:rPr lang="en-CA" sz="1200" u="sng" dirty="0">
                <a:latin typeface="Arial" pitchFamily="34" charset="0"/>
                <a:cs typeface="Arial" pitchFamily="34" charset="0"/>
              </a:rPr>
              <a:t>only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view CMA application or authorization forms that have been assigned to him/her.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Concurrer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with this role can concur the authorization form.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This role is only applicable to the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Crown Mineral Activity Authorization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Form Type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.  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58" y="2395210"/>
            <a:ext cx="303213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9600" y="21336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Creator</a:t>
            </a:r>
            <a:endParaRPr lang="en-CA" sz="1100" b="1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65246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32553" y="1769745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Submitter</a:t>
            </a:r>
            <a:endParaRPr lang="en-CA" sz="1100" b="1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24" y="3733800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91777" y="3510003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Viewer</a:t>
            </a:r>
            <a:endParaRPr lang="en-CA" sz="1100" b="1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048" y="3445702"/>
            <a:ext cx="3048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09013" y="3160646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Concurrer</a:t>
            </a:r>
            <a:endParaRPr lang="en-CA" sz="1100" b="1" dirty="0"/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 dirty="0">
                <a:latin typeface="Arial" pitchFamily="34" charset="0"/>
                <a:cs typeface="Arial" pitchFamily="34" charset="0"/>
                <a:hlinkClick r:id="rId6"/>
              </a:rPr>
              <a:t>ETS Client Account Setup and Maintenance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FORM TYPES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7</a:t>
            </a:r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405442" y="4904977"/>
            <a:ext cx="53095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For more information on Form Types, please see the course: 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5442" y="1676400"/>
            <a:ext cx="8357558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In the CMA functionality of ETS, there are 2 Form Types available: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Crown Mineral Activity Application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This form type will enable the client to create the CMA application form online to submit in ETS.</a:t>
            </a: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Crown Mineral Activity Authorization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This form type will enable the client to submit an authorization for these two types: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452438" indent="-180975">
              <a:buFont typeface="Wingdings" panose="05000000000000000000" pitchFamily="2" charset="2"/>
              <a:buChar char="q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Authorization Concurrence by the Designated Representative to apply for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RE-ENTRY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of a well allows the authorized company to re-enter the wellbore to produce from mineral rights held in the agreement, under section 32 of the </a:t>
            </a:r>
            <a:r>
              <a:rPr lang="en-US" sz="1200" i="1" dirty="0">
                <a:latin typeface="Arial" pitchFamily="34" charset="0"/>
                <a:cs typeface="Arial" pitchFamily="34" charset="0"/>
              </a:rPr>
              <a:t>Mines and Minerals Act.</a:t>
            </a:r>
          </a:p>
          <a:p>
            <a:pPr marL="452438" indent="-180975">
              <a:buFont typeface="Wingdings" panose="05000000000000000000" pitchFamily="2" charset="2"/>
              <a:buChar char="q"/>
            </a:pPr>
            <a:endParaRPr lang="en-US" sz="1200" i="1" dirty="0">
              <a:latin typeface="Arial" pitchFamily="34" charset="0"/>
              <a:cs typeface="Arial" pitchFamily="34" charset="0"/>
            </a:endParaRPr>
          </a:p>
          <a:p>
            <a:pPr marL="452438" indent="-180975">
              <a:buFont typeface="Wingdings" panose="05000000000000000000" pitchFamily="2" charset="2"/>
              <a:buChar char="q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Authorization Concurrence provided by the designated representative to apply to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LINK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a well to an agreement allows the authorized company to continue using the wellbore on another active agreement, under section 32 of the </a:t>
            </a:r>
            <a:r>
              <a:rPr lang="en-US" sz="1200" i="1" dirty="0">
                <a:latin typeface="Arial" pitchFamily="34" charset="0"/>
                <a:cs typeface="Arial" pitchFamily="34" charset="0"/>
              </a:rPr>
              <a:t>Mines and Minerals Act.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405442" y="5089643"/>
            <a:ext cx="47021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(For Site Administrators)</a:t>
            </a: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CMA Roles and Form Types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7</a:t>
            </a: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Crown Mineral Activity and Wells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2020-10-01T15:29:44+00:00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4HP7YDSRKQ2R-299155050-632</_dlc_DocId>
    <_dlc_DocIdUrl xmlns="777c1a7a-1360-4818-9490-47cc72e3855c">
      <Url>https://abgov.sharepoint.com/sites/S300D08-TENURE2468/_layouts/15/DocIdRedir.aspx?ID=4HP7YDSRKQ2R-299155050-632</Url>
      <Description>4HP7YDSRKQ2R-299155050-632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253753-6E2A-444B-A07B-CA423CB31CA3}"/>
</file>

<file path=customXml/itemProps2.xml><?xml version="1.0" encoding="utf-8"?>
<ds:datastoreItem xmlns:ds="http://schemas.openxmlformats.org/officeDocument/2006/customXml" ds:itemID="{7E0A4DF2-D952-4D85-B75C-979247EB42C1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54454AB2-77EF-495B-A5CE-544A8CDAC639}"/>
</file>

<file path=customXml/itemProps4.xml><?xml version="1.0" encoding="utf-8"?>
<ds:datastoreItem xmlns:ds="http://schemas.openxmlformats.org/officeDocument/2006/customXml" ds:itemID="{497C5BCD-5A53-4773-96C0-612B898665C5}">
  <ds:schemaRefs>
    <ds:schemaRef ds:uri="http://www.w3.org/XML/1998/namespace"/>
    <ds:schemaRef ds:uri="http://schemas.microsoft.com/office/2006/documentManagement/types"/>
    <ds:schemaRef ds:uri="http://purl.org/dc/terms/"/>
    <ds:schemaRef ds:uri="d8c13b0c-e34e-4b28-bcb2-463731fd6865"/>
    <ds:schemaRef ds:uri="http://schemas.microsoft.com/office/2006/metadata/properties"/>
    <ds:schemaRef ds:uri="194dd49f-f69d-40da-a55b-35db1c49f87a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bb1d6412-9c2a-4e6a-b437-c1578de8ea05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4D61DD16-8C6D-43FE-8107-0DD0BE733F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</TotalTime>
  <Words>623</Words>
  <Application>Microsoft Office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Freestyle Script</vt:lpstr>
      <vt:lpstr>Wingdings</vt:lpstr>
      <vt:lpstr>Office Theme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49</cp:revision>
  <dcterms:created xsi:type="dcterms:W3CDTF">2018-11-02T20:16:17Z</dcterms:created>
  <dcterms:modified xsi:type="dcterms:W3CDTF">2023-07-11T15:19:04Z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965899fd-6874-47e6-96c8-d1ed6441b21d</vt:lpwstr>
  </property>
</Properties>
</file>