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20"/>
  </p:notesMasterIdLst>
  <p:handoutMasterIdLst>
    <p:handoutMasterId r:id="rId21"/>
  </p:handoutMasterIdLst>
  <p:sldIdLst>
    <p:sldId id="265" r:id="rId7"/>
    <p:sldId id="266" r:id="rId8"/>
    <p:sldId id="267" r:id="rId9"/>
    <p:sldId id="273" r:id="rId10"/>
    <p:sldId id="283" r:id="rId11"/>
    <p:sldId id="284" r:id="rId12"/>
    <p:sldId id="285" r:id="rId13"/>
    <p:sldId id="287" r:id="rId14"/>
    <p:sldId id="286" r:id="rId15"/>
    <p:sldId id="288" r:id="rId16"/>
    <p:sldId id="289" r:id="rId17"/>
    <p:sldId id="290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1E24D0-2240-B9B6-02F8-FADF7BA4D131}" v="165" dt="2025-06-30T19:33:16.5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Pereira" userId="S::kimberley.pereira@gov.ab.ca::d15799c9-5d0e-4bed-b753-66da8966087f" providerId="AD" clId="Web-{571E24D0-2240-B9B6-02F8-FADF7BA4D131}"/>
    <pc:docChg chg="modSld">
      <pc:chgData name="Kimberley Pereira" userId="S::kimberley.pereira@gov.ab.ca::d15799c9-5d0e-4bed-b753-66da8966087f" providerId="AD" clId="Web-{571E24D0-2240-B9B6-02F8-FADF7BA4D131}" dt="2025-06-30T19:33:16.583" v="146" actId="1076"/>
      <pc:docMkLst>
        <pc:docMk/>
      </pc:docMkLst>
      <pc:sldChg chg="modSp">
        <pc:chgData name="Kimberley Pereira" userId="S::kimberley.pereira@gov.ab.ca::d15799c9-5d0e-4bed-b753-66da8966087f" providerId="AD" clId="Web-{571E24D0-2240-B9B6-02F8-FADF7BA4D131}" dt="2025-06-30T18:18:46.028" v="51"/>
        <pc:sldMkLst>
          <pc:docMk/>
          <pc:sldMk cId="2703719082" sldId="266"/>
        </pc:sldMkLst>
        <pc:graphicFrameChg chg="mod modGraphic">
          <ac:chgData name="Kimberley Pereira" userId="S::kimberley.pereira@gov.ab.ca::d15799c9-5d0e-4bed-b753-66da8966087f" providerId="AD" clId="Web-{571E24D0-2240-B9B6-02F8-FADF7BA4D131}" dt="2025-06-30T18:18:46.028" v="51"/>
          <ac:graphicFrameMkLst>
            <pc:docMk/>
            <pc:sldMk cId="2703719082" sldId="266"/>
            <ac:graphicFrameMk id="9" creationId="{00000000-0000-0000-0000-000000000000}"/>
          </ac:graphicFrameMkLst>
        </pc:graphicFrameChg>
      </pc:sldChg>
      <pc:sldChg chg="addSp delSp modSp">
        <pc:chgData name="Kimberley Pereira" userId="S::kimberley.pereira@gov.ab.ca::d15799c9-5d0e-4bed-b753-66da8966087f" providerId="AD" clId="Web-{571E24D0-2240-B9B6-02F8-FADF7BA4D131}" dt="2025-06-30T18:22:36.876" v="55" actId="1076"/>
        <pc:sldMkLst>
          <pc:docMk/>
          <pc:sldMk cId="1003702938" sldId="273"/>
        </pc:sldMkLst>
        <pc:picChg chg="add mod">
          <ac:chgData name="Kimberley Pereira" userId="S::kimberley.pereira@gov.ab.ca::d15799c9-5d0e-4bed-b753-66da8966087f" providerId="AD" clId="Web-{571E24D0-2240-B9B6-02F8-FADF7BA4D131}" dt="2025-06-30T18:22:36.876" v="55" actId="1076"/>
          <ac:picMkLst>
            <pc:docMk/>
            <pc:sldMk cId="1003702938" sldId="273"/>
            <ac:picMk id="5" creationId="{FC219506-4D44-509D-7B12-4F1370F1E860}"/>
          </ac:picMkLst>
        </pc:picChg>
        <pc:picChg chg="del">
          <ac:chgData name="Kimberley Pereira" userId="S::kimberley.pereira@gov.ab.ca::d15799c9-5d0e-4bed-b753-66da8966087f" providerId="AD" clId="Web-{571E24D0-2240-B9B6-02F8-FADF7BA4D131}" dt="2025-06-30T18:19:04.091" v="52"/>
          <ac:picMkLst>
            <pc:docMk/>
            <pc:sldMk cId="1003702938" sldId="273"/>
            <ac:picMk id="9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8:23:34.393" v="63" actId="1076"/>
        <pc:sldMkLst>
          <pc:docMk/>
          <pc:sldMk cId="3367050939" sldId="283"/>
        </pc:sldMkLst>
        <pc:spChg chg="mod">
          <ac:chgData name="Kimberley Pereira" userId="S::kimberley.pereira@gov.ab.ca::d15799c9-5d0e-4bed-b753-66da8966087f" providerId="AD" clId="Web-{571E24D0-2240-B9B6-02F8-FADF7BA4D131}" dt="2025-06-30T18:23:19.158" v="59" actId="20577"/>
          <ac:spMkLst>
            <pc:docMk/>
            <pc:sldMk cId="3367050939" sldId="283"/>
            <ac:spMk id="15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571E24D0-2240-B9B6-02F8-FADF7BA4D131}" dt="2025-06-30T18:22:53.345" v="56"/>
          <ac:picMkLst>
            <pc:docMk/>
            <pc:sldMk cId="3367050939" sldId="283"/>
            <ac:picMk id="2" creationId="{00000000-0000-0000-0000-000000000000}"/>
          </ac:picMkLst>
        </pc:picChg>
        <pc:picChg chg="add mod">
          <ac:chgData name="Kimberley Pereira" userId="S::kimberley.pereira@gov.ab.ca::d15799c9-5d0e-4bed-b753-66da8966087f" providerId="AD" clId="Web-{571E24D0-2240-B9B6-02F8-FADF7BA4D131}" dt="2025-06-30T18:23:34.393" v="63" actId="1076"/>
          <ac:picMkLst>
            <pc:docMk/>
            <pc:sldMk cId="3367050939" sldId="283"/>
            <ac:picMk id="3" creationId="{3974F0D3-1BC9-6845-69EF-BD74BCCD4DBE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8:27:28.976" v="69" actId="1076"/>
        <pc:sldMkLst>
          <pc:docMk/>
          <pc:sldMk cId="1550010226" sldId="284"/>
        </pc:sldMkLst>
        <pc:spChg chg="mod">
          <ac:chgData name="Kimberley Pereira" userId="S::kimberley.pereira@gov.ab.ca::d15799c9-5d0e-4bed-b753-66da8966087f" providerId="AD" clId="Web-{571E24D0-2240-B9B6-02F8-FADF7BA4D131}" dt="2025-06-30T18:27:21.929" v="68" actId="1076"/>
          <ac:spMkLst>
            <pc:docMk/>
            <pc:sldMk cId="1550010226" sldId="284"/>
            <ac:spMk id="15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8:27:28.976" v="69" actId="1076"/>
          <ac:spMkLst>
            <pc:docMk/>
            <pc:sldMk cId="1550010226" sldId="284"/>
            <ac:spMk id="19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571E24D0-2240-B9B6-02F8-FADF7BA4D131}" dt="2025-06-30T18:26:45.490" v="64"/>
          <ac:picMkLst>
            <pc:docMk/>
            <pc:sldMk cId="1550010226" sldId="284"/>
            <ac:picMk id="2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571E24D0-2240-B9B6-02F8-FADF7BA4D131}" dt="2025-06-30T18:27:11.538" v="67" actId="1076"/>
          <ac:picMkLst>
            <pc:docMk/>
            <pc:sldMk cId="1550010226" sldId="284"/>
            <ac:picMk id="3" creationId="{C72BE456-751D-59FB-42F3-80DAC02E1E02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8:29:49.025" v="76" actId="14100"/>
        <pc:sldMkLst>
          <pc:docMk/>
          <pc:sldMk cId="743706515" sldId="285"/>
        </pc:sldMkLst>
        <pc:picChg chg="add mod ord">
          <ac:chgData name="Kimberley Pereira" userId="S::kimberley.pereira@gov.ab.ca::d15799c9-5d0e-4bed-b753-66da8966087f" providerId="AD" clId="Web-{571E24D0-2240-B9B6-02F8-FADF7BA4D131}" dt="2025-06-30T18:29:49.025" v="76" actId="14100"/>
          <ac:picMkLst>
            <pc:docMk/>
            <pc:sldMk cId="743706515" sldId="285"/>
            <ac:picMk id="2" creationId="{F6F3AA79-593D-F60A-72BD-896D2D2D110E}"/>
          </ac:picMkLst>
        </pc:picChg>
        <pc:picChg chg="del">
          <ac:chgData name="Kimberley Pereira" userId="S::kimberley.pereira@gov.ab.ca::d15799c9-5d0e-4bed-b753-66da8966087f" providerId="AD" clId="Web-{571E24D0-2240-B9B6-02F8-FADF7BA4D131}" dt="2025-06-30T18:29:07.806" v="70"/>
          <ac:picMkLst>
            <pc:docMk/>
            <pc:sldMk cId="743706515" sldId="285"/>
            <ac:picMk id="6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9:28:58.313" v="131" actId="20577"/>
        <pc:sldMkLst>
          <pc:docMk/>
          <pc:sldMk cId="3238290522" sldId="286"/>
        </pc:sldMkLst>
        <pc:spChg chg="mod">
          <ac:chgData name="Kimberley Pereira" userId="S::kimberley.pereira@gov.ab.ca::d15799c9-5d0e-4bed-b753-66da8966087f" providerId="AD" clId="Web-{571E24D0-2240-B9B6-02F8-FADF7BA4D131}" dt="2025-06-30T19:27:19.218" v="115" actId="1076"/>
          <ac:spMkLst>
            <pc:docMk/>
            <pc:sldMk cId="3238290522" sldId="286"/>
            <ac:spMk id="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8:26.532" v="124" actId="1076"/>
          <ac:spMkLst>
            <pc:docMk/>
            <pc:sldMk cId="3238290522" sldId="286"/>
            <ac:spMk id="19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8:58.313" v="131" actId="20577"/>
          <ac:spMkLst>
            <pc:docMk/>
            <pc:sldMk cId="3238290522" sldId="286"/>
            <ac:spMk id="20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8:05.469" v="120" actId="1076"/>
          <ac:spMkLst>
            <pc:docMk/>
            <pc:sldMk cId="3238290522" sldId="286"/>
            <ac:spMk id="21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8:11.094" v="121" actId="1076"/>
          <ac:spMkLst>
            <pc:docMk/>
            <pc:sldMk cId="3238290522" sldId="286"/>
            <ac:spMk id="22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8:15.094" v="122" actId="1076"/>
          <ac:spMkLst>
            <pc:docMk/>
            <pc:sldMk cId="3238290522" sldId="286"/>
            <ac:spMk id="23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7:39.172" v="118" actId="1076"/>
          <ac:spMkLst>
            <pc:docMk/>
            <pc:sldMk cId="3238290522" sldId="286"/>
            <ac:spMk id="25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571E24D0-2240-B9B6-02F8-FADF7BA4D131}" dt="2025-06-30T19:27:02.874" v="111"/>
          <ac:picMkLst>
            <pc:docMk/>
            <pc:sldMk cId="3238290522" sldId="286"/>
            <ac:picMk id="3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571E24D0-2240-B9B6-02F8-FADF7BA4D131}" dt="2025-06-30T19:27:54.375" v="119" actId="1076"/>
          <ac:picMkLst>
            <pc:docMk/>
            <pc:sldMk cId="3238290522" sldId="286"/>
            <ac:picMk id="5" creationId="{6515B185-E2FF-7C3D-8A98-D7454366B543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9:23:43.668" v="110" actId="1076"/>
        <pc:sldMkLst>
          <pc:docMk/>
          <pc:sldMk cId="1124801071" sldId="287"/>
        </pc:sldMkLst>
        <pc:spChg chg="mod">
          <ac:chgData name="Kimberley Pereira" userId="S::kimberley.pereira@gov.ab.ca::d15799c9-5d0e-4bed-b753-66da8966087f" providerId="AD" clId="Web-{571E24D0-2240-B9B6-02F8-FADF7BA4D131}" dt="2025-06-30T19:23:38.746" v="109" actId="1076"/>
          <ac:spMkLst>
            <pc:docMk/>
            <pc:sldMk cId="1124801071" sldId="287"/>
            <ac:spMk id="21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2:41.682" v="103" actId="1076"/>
          <ac:spMkLst>
            <pc:docMk/>
            <pc:sldMk cId="1124801071" sldId="287"/>
            <ac:spMk id="22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3:43.668" v="110" actId="1076"/>
          <ac:spMkLst>
            <pc:docMk/>
            <pc:sldMk cId="1124801071" sldId="287"/>
            <ac:spMk id="23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2:15.729" v="100" actId="20577"/>
          <ac:spMkLst>
            <pc:docMk/>
            <pc:sldMk cId="1124801071" sldId="287"/>
            <ac:spMk id="25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23:20.839" v="107"/>
          <ac:spMkLst>
            <pc:docMk/>
            <pc:sldMk cId="1124801071" sldId="287"/>
            <ac:spMk id="35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571E24D0-2240-B9B6-02F8-FADF7BA4D131}" dt="2025-06-30T19:21:01.556" v="77"/>
          <ac:picMkLst>
            <pc:docMk/>
            <pc:sldMk cId="1124801071" sldId="287"/>
            <ac:picMk id="2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571E24D0-2240-B9B6-02F8-FADF7BA4D131}" dt="2025-06-30T19:21:19.384" v="81"/>
          <ac:picMkLst>
            <pc:docMk/>
            <pc:sldMk cId="1124801071" sldId="287"/>
            <ac:picMk id="3" creationId="{63C9FC4C-FD53-A024-7EB8-4761499692B9}"/>
          </ac:picMkLst>
        </pc:picChg>
        <pc:picChg chg="mod">
          <ac:chgData name="Kimberley Pereira" userId="S::kimberley.pereira@gov.ab.ca::d15799c9-5d0e-4bed-b753-66da8966087f" providerId="AD" clId="Web-{571E24D0-2240-B9B6-02F8-FADF7BA4D131}" dt="2025-06-30T19:23:13.089" v="106" actId="1076"/>
          <ac:picMkLst>
            <pc:docMk/>
            <pc:sldMk cId="1124801071" sldId="287"/>
            <ac:picMk id="24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9:30:48.737" v="140" actId="1076"/>
        <pc:sldMkLst>
          <pc:docMk/>
          <pc:sldMk cId="2088213526" sldId="288"/>
        </pc:sldMkLst>
        <pc:spChg chg="mod">
          <ac:chgData name="Kimberley Pereira" userId="S::kimberley.pereira@gov.ab.ca::d15799c9-5d0e-4bed-b753-66da8966087f" providerId="AD" clId="Web-{571E24D0-2240-B9B6-02F8-FADF7BA4D131}" dt="2025-06-30T19:30:45.315" v="139" actId="20577"/>
          <ac:spMkLst>
            <pc:docMk/>
            <pc:sldMk cId="2088213526" sldId="288"/>
            <ac:spMk id="1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571E24D0-2240-B9B6-02F8-FADF7BA4D131}" dt="2025-06-30T19:30:48.737" v="140" actId="1076"/>
          <ac:spMkLst>
            <pc:docMk/>
            <pc:sldMk cId="2088213526" sldId="288"/>
            <ac:spMk id="15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571E24D0-2240-B9B6-02F8-FADF7BA4D131}" dt="2025-06-30T19:30:02.314" v="132"/>
          <ac:picMkLst>
            <pc:docMk/>
            <pc:sldMk cId="2088213526" sldId="288"/>
            <ac:picMk id="2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571E24D0-2240-B9B6-02F8-FADF7BA4D131}" dt="2025-06-30T19:30:28.909" v="135" actId="1076"/>
          <ac:picMkLst>
            <pc:docMk/>
            <pc:sldMk cId="2088213526" sldId="288"/>
            <ac:picMk id="3" creationId="{6537B63E-2929-9927-19C8-188BD67DBDC4}"/>
          </ac:picMkLst>
        </pc:picChg>
      </pc:sldChg>
      <pc:sldChg chg="addSp delSp modSp">
        <pc:chgData name="Kimberley Pereira" userId="S::kimberley.pereira@gov.ab.ca::d15799c9-5d0e-4bed-b753-66da8966087f" providerId="AD" clId="Web-{571E24D0-2240-B9B6-02F8-FADF7BA4D131}" dt="2025-06-30T19:33:16.583" v="146" actId="1076"/>
        <pc:sldMkLst>
          <pc:docMk/>
          <pc:sldMk cId="2746190788" sldId="289"/>
        </pc:sldMkLst>
        <pc:picChg chg="add mod ord">
          <ac:chgData name="Kimberley Pereira" userId="S::kimberley.pereira@gov.ab.ca::d15799c9-5d0e-4bed-b753-66da8966087f" providerId="AD" clId="Web-{571E24D0-2240-B9B6-02F8-FADF7BA4D131}" dt="2025-06-30T19:33:16.583" v="146" actId="1076"/>
          <ac:picMkLst>
            <pc:docMk/>
            <pc:sldMk cId="2746190788" sldId="289"/>
            <ac:picMk id="2" creationId="{6F56283C-6069-CB53-1E77-412504D62986}"/>
          </ac:picMkLst>
        </pc:picChg>
        <pc:picChg chg="del">
          <ac:chgData name="Kimberley Pereira" userId="S::kimberley.pereira@gov.ab.ca::d15799c9-5d0e-4bed-b753-66da8966087f" providerId="AD" clId="Web-{571E24D0-2240-B9B6-02F8-FADF7BA4D131}" dt="2025-06-30T19:32:49.067" v="141"/>
          <ac:picMkLst>
            <pc:docMk/>
            <pc:sldMk cId="2746190788" sldId="289"/>
            <ac:picMk id="3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2025-06-30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2025-06-30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2025-06-30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 dirty="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.alberta.ca/dataset/cbf251cf-d1c5-420e-b104-f476c3dc6601/resource/6794939b-a4a5-4c37-bf5a-fbfabf9271a9/download/mineral-rights-information-bulletin-2019-01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Overhole/Coring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13</a:t>
            </a: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755797" y="3135251"/>
            <a:ext cx="35766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module describes the process for initiating a CMA application for </a:t>
            </a:r>
            <a:r>
              <a:rPr lang="en-CA" altLang="en-US" sz="1200" b="1" dirty="0">
                <a:latin typeface="Arial" charset="0"/>
              </a:rPr>
              <a:t>Overhole/Coring</a:t>
            </a:r>
            <a:r>
              <a:rPr lang="en-CA" altLang="en-US" sz="1200" dirty="0">
                <a:latin typeface="Arial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6537B63E-2929-9927-19C8-188BD67DB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198" y="1243620"/>
            <a:ext cx="5867400" cy="35147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13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GEOLOGICAL DATA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109815" y="3589426"/>
            <a:ext cx="1676400" cy="377825"/>
          </a:xfrm>
          <a:prstGeom prst="wedgeRoundRectCallout">
            <a:avLst>
              <a:gd name="adj1" fmla="val -47068"/>
              <a:gd name="adj2" fmla="val 13279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76422" y="3084911"/>
            <a:ext cx="1372861" cy="500062"/>
          </a:xfrm>
          <a:prstGeom prst="wedgeRoundRectCallout">
            <a:avLst>
              <a:gd name="adj1" fmla="val 63447"/>
              <a:gd name="adj2" fmla="val 11588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Check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box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7217069" y="1953275"/>
            <a:ext cx="1676400" cy="493713"/>
          </a:xfrm>
          <a:prstGeom prst="wedgeRoundRectCallout">
            <a:avLst>
              <a:gd name="adj1" fmla="val -65316"/>
              <a:gd name="adj2" fmla="val 13866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Browse and upload document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65587" y="4727065"/>
            <a:ext cx="5529551" cy="461962"/>
            <a:chOff x="665587" y="4727065"/>
            <a:chExt cx="5529551" cy="461962"/>
          </a:xfrm>
        </p:grpSpPr>
        <p:sp>
          <p:nvSpPr>
            <p:cNvPr id="17" name="TextBox 1"/>
            <p:cNvSpPr txBox="1">
              <a:spLocks noChangeArrowheads="1"/>
            </p:cNvSpPr>
            <p:nvPr/>
          </p:nvSpPr>
          <p:spPr bwMode="auto">
            <a:xfrm>
              <a:off x="1116437" y="4727065"/>
              <a:ext cx="5078701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A </a:t>
              </a:r>
              <a:r>
                <a:rPr lang="en-CA" altLang="en-US" sz="1200" b="1" dirty="0">
                  <a:latin typeface="Arial" charset="0"/>
                </a:rPr>
                <a:t>Geological Discussion</a:t>
              </a:r>
              <a:r>
                <a:rPr lang="en-CA" altLang="en-US" sz="1200" dirty="0">
                  <a:latin typeface="Arial" charset="0"/>
                </a:rPr>
                <a:t> document is required.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Browse and select from your directory to attach the document and save.</a:t>
              </a:r>
              <a:endParaRPr lang="en-CA" altLang="en-US" sz="1200" b="1" dirty="0">
                <a:latin typeface="Arial" charset="0"/>
              </a:endParaRPr>
            </a:p>
          </p:txBody>
        </p:sp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587" y="4742498"/>
              <a:ext cx="45085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3" name="Group 22"/>
          <p:cNvGrpSpPr/>
          <p:nvPr/>
        </p:nvGrpSpPr>
        <p:grpSpPr>
          <a:xfrm>
            <a:off x="665587" y="5400571"/>
            <a:ext cx="7857311" cy="444500"/>
            <a:chOff x="665587" y="5195825"/>
            <a:chExt cx="7857311" cy="4445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587" y="5195825"/>
              <a:ext cx="45085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TextBox 1"/>
            <p:cNvSpPr txBox="1">
              <a:spLocks noChangeArrowheads="1"/>
            </p:cNvSpPr>
            <p:nvPr/>
          </p:nvSpPr>
          <p:spPr bwMode="auto">
            <a:xfrm>
              <a:off x="1116437" y="5279575"/>
              <a:ext cx="740646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Please refer to </a:t>
              </a:r>
              <a:r>
                <a:rPr lang="en-CA" altLang="en-US" sz="1200" dirty="0">
                  <a:latin typeface="Arial" charset="0"/>
                  <a:hlinkClick r:id="rId4"/>
                </a:rPr>
                <a:t>Information Bulletin 2019-01</a:t>
              </a:r>
              <a:r>
                <a:rPr lang="en-CA" altLang="en-US" sz="1200" dirty="0">
                  <a:latin typeface="Arial" charset="0"/>
                </a:rPr>
                <a:t> for application requirements.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08821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F56283C-6069-CB53-1E77-412504D62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071" y="1544468"/>
            <a:ext cx="5214837" cy="34188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11 of 13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SUBMIT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1466491" y="4678393"/>
            <a:ext cx="1199789" cy="385313"/>
          </a:xfrm>
          <a:prstGeom prst="wedgeRoundRectCallout">
            <a:avLst>
              <a:gd name="adj1" fmla="val 60612"/>
              <a:gd name="adj2" fmla="val -6320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7054" y="5582075"/>
            <a:ext cx="8455911" cy="444500"/>
            <a:chOff x="537054" y="5582075"/>
            <a:chExt cx="8455911" cy="444500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054" y="5582075"/>
              <a:ext cx="44450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903065" y="5666213"/>
              <a:ext cx="808990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You may click on the </a:t>
              </a:r>
              <a:r>
                <a:rPr lang="en-CA" altLang="en-US" sz="1200" b="1" dirty="0">
                  <a:latin typeface="Arial" charset="0"/>
                </a:rPr>
                <a:t>View Report </a:t>
              </a:r>
              <a:r>
                <a:rPr lang="en-CA" altLang="en-US" sz="1200" dirty="0">
                  <a:latin typeface="Arial" charset="0"/>
                </a:rPr>
                <a:t>link to review the details of this CMA Application.  </a:t>
              </a:r>
              <a:endParaRPr lang="en-CA" altLang="en-US" sz="1200" b="1" dirty="0">
                <a:latin typeface="Arial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831" y="1986350"/>
            <a:ext cx="5364535" cy="16212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12 of 13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0113" y="1124870"/>
            <a:ext cx="8498259" cy="336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INDEMNIFICATION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2605177" y="3675179"/>
            <a:ext cx="870369" cy="387863"/>
          </a:xfrm>
          <a:prstGeom prst="wedgeRoundRectCallout">
            <a:avLst>
              <a:gd name="adj1" fmla="val 84208"/>
              <a:gd name="adj2" fmla="val -825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93" y="4619625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14818" y="4703763"/>
            <a:ext cx="8089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Refer to the </a:t>
            </a:r>
            <a:r>
              <a:rPr lang="en-US" altLang="en-US" sz="1200" b="1" dirty="0">
                <a:latin typeface="Arial" charset="0"/>
              </a:rPr>
              <a:t>Work In Progress module </a:t>
            </a:r>
            <a:r>
              <a:rPr lang="en-US" altLang="en-US" sz="1200" dirty="0">
                <a:latin typeface="Arial" charset="0"/>
              </a:rPr>
              <a:t>for more information on the status of a submitted application request.</a:t>
            </a:r>
            <a:endParaRPr lang="en-CA" altLang="en-US" sz="1200" b="1" dirty="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50657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335742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 Overhole/Coring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574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13 of 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13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759210"/>
              </p:ext>
            </p:extLst>
          </p:nvPr>
        </p:nvGraphicFramePr>
        <p:xfrm>
          <a:off x="1524000" y="2391911"/>
          <a:ext cx="6096000" cy="2494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</a:t>
                      </a:r>
                      <a:r>
                        <a:rPr lang="en-US" baseline="0" dirty="0"/>
                        <a:t>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December 17, 2018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and 11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August 28,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 headers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502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9592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July 4,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Updated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76401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13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700732" y="2074854"/>
            <a:ext cx="4511675" cy="1662113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complete the Admin tab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complete the Wells Details tab</a:t>
            </a: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complete the Geological Data tab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submit the Well Overhole/Coring application form</a:t>
            </a:r>
            <a:endParaRPr lang="en-CA" sz="1200" dirty="0">
              <a:latin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08" y="1536967"/>
            <a:ext cx="2095238" cy="44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956" y="3179158"/>
            <a:ext cx="1454891" cy="305527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1144902" y="3416052"/>
            <a:ext cx="1608138" cy="495300"/>
          </a:xfrm>
          <a:prstGeom prst="wedgeRoundRectCallout">
            <a:avLst>
              <a:gd name="adj1" fmla="val 78083"/>
              <a:gd name="adj2" fmla="val 1032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604513" y="5386755"/>
            <a:ext cx="1458050" cy="533400"/>
          </a:xfrm>
          <a:prstGeom prst="wedgeRoundRectCallout">
            <a:avLst>
              <a:gd name="adj1" fmla="val 71261"/>
              <a:gd name="adj2" fmla="val -19312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Overhole/Coring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654" y="1551883"/>
            <a:ext cx="4357681" cy="1520742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4948015" y="1774379"/>
            <a:ext cx="1676400" cy="688942"/>
          </a:xfrm>
          <a:prstGeom prst="wedgeRoundRectCallout">
            <a:avLst>
              <a:gd name="adj1" fmla="val -92533"/>
              <a:gd name="adj2" fmla="val 192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A screenshot of a contact form&#10;&#10;AI-generated content may be incorrect.">
            <a:extLst>
              <a:ext uri="{FF2B5EF4-FFF2-40B4-BE49-F238E27FC236}">
                <a16:creationId xmlns:a16="http://schemas.microsoft.com/office/drawing/2014/main" id="{FC219506-4D44-509D-7B12-4F1370F1E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49" y="3070697"/>
            <a:ext cx="3746973" cy="305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– SCREEN TABS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13</a:t>
            </a:r>
          </a:p>
        </p:txBody>
      </p:sp>
      <p:sp>
        <p:nvSpPr>
          <p:cNvPr id="15" name="Rectangle 1"/>
          <p:cNvSpPr>
            <a:spLocks/>
          </p:cNvSpPr>
          <p:nvPr/>
        </p:nvSpPr>
        <p:spPr bwMode="auto">
          <a:xfrm>
            <a:off x="398189" y="1622530"/>
            <a:ext cx="3535456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en-CA" sz="1200" b="1" dirty="0">
                <a:latin typeface="Arial" charset="0"/>
              </a:rPr>
              <a:t>Admin </a:t>
            </a:r>
            <a:r>
              <a:rPr lang="en-CA" sz="1200" dirty="0">
                <a:latin typeface="Arial" charset="0"/>
              </a:rPr>
              <a:t>– this tab contains Contact Information and Technical Contact, if needed. 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 charset="0"/>
              </a:rPr>
              <a:t>Well Details</a:t>
            </a:r>
            <a:r>
              <a:rPr lang="en-CA" sz="1200" dirty="0">
                <a:latin typeface="Arial" charset="0"/>
              </a:rPr>
              <a:t> – this tab displays the Well Type, Rights, Substance, Meterage, AER order, and Well Information for this CMA type.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/>
                <a:cs typeface="Arial"/>
              </a:rPr>
              <a:t>Geological Information </a:t>
            </a:r>
            <a:r>
              <a:rPr lang="en-CA" sz="1200" dirty="0">
                <a:latin typeface="Arial"/>
                <a:cs typeface="Arial"/>
              </a:rPr>
              <a:t>– this tab allows you to submit geological information for this form.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 descr="A screenshot of a contact form&#10;&#10;AI-generated content may be incorrect.">
            <a:extLst>
              <a:ext uri="{FF2B5EF4-FFF2-40B4-BE49-F238E27FC236}">
                <a16:creationId xmlns:a16="http://schemas.microsoft.com/office/drawing/2014/main" id="{3974F0D3-1BC9-6845-69EF-BD74BCCD4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887" y="1913106"/>
            <a:ext cx="4778105" cy="384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2BE456-751D-59FB-42F3-80DAC02E1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38" y="1217173"/>
            <a:ext cx="5876925" cy="51435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– ADMIN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13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6925767" y="1851280"/>
            <a:ext cx="1755775" cy="633413"/>
          </a:xfrm>
          <a:prstGeom prst="wedgeRoundRectCallout">
            <a:avLst>
              <a:gd name="adj1" fmla="val -62468"/>
              <a:gd name="adj2" fmla="val 7769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Company Name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676762" y="3229308"/>
            <a:ext cx="1676400" cy="746125"/>
          </a:xfrm>
          <a:prstGeom prst="wedgeRoundRectCallout">
            <a:avLst>
              <a:gd name="adj1" fmla="val 84375"/>
              <a:gd name="adj2" fmla="val -5348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6019383" y="5475748"/>
            <a:ext cx="1676400" cy="746125"/>
          </a:xfrm>
          <a:prstGeom prst="wedgeRoundRectCallout">
            <a:avLst>
              <a:gd name="adj1" fmla="val -98301"/>
              <a:gd name="adj2" fmla="val -546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If adding more than one contact, click </a:t>
            </a: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Technical Contact</a:t>
            </a:r>
            <a:endParaRPr lang="en-CA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700941" y="3478326"/>
            <a:ext cx="1981200" cy="633412"/>
          </a:xfrm>
          <a:prstGeom prst="wedgeRoundRectCallout">
            <a:avLst>
              <a:gd name="adj1" fmla="val -55082"/>
              <a:gd name="adj2" fmla="val 1307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Technical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available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191468" y="5678207"/>
            <a:ext cx="1006051" cy="546705"/>
          </a:xfrm>
          <a:prstGeom prst="wedgeRoundRectCallout">
            <a:avLst>
              <a:gd name="adj1" fmla="val 98950"/>
              <a:gd name="adj2" fmla="val -1462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6F3AA79-593D-F60A-72BD-896D2D2D1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925" y="1587634"/>
            <a:ext cx="5136612" cy="451931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13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19" y="980728"/>
            <a:ext cx="8745831" cy="5152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WELLS DETAILS TAB (WELL TYPE, RIGHTS, SUBSTANCE, AND METERAGE)</a:t>
            </a:r>
            <a:endParaRPr lang="en-C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38268" y="2065338"/>
            <a:ext cx="1752600" cy="838200"/>
          </a:xfrm>
          <a:prstGeom prst="wedgeRoundRectCallout">
            <a:avLst>
              <a:gd name="adj1" fmla="val 84699"/>
              <a:gd name="adj2" fmla="val 381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 the appropriate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Type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6828631" y="2484438"/>
            <a:ext cx="1981200" cy="765175"/>
          </a:xfrm>
          <a:prstGeom prst="wedgeRoundRectCallout">
            <a:avLst>
              <a:gd name="adj1" fmla="val -88896"/>
              <a:gd name="adj2" fmla="val 506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on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Qualifier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Zone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choose an option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638268" y="3417094"/>
            <a:ext cx="1587500" cy="793750"/>
          </a:xfrm>
          <a:prstGeom prst="wedgeRoundRectCallout">
            <a:avLst>
              <a:gd name="adj1" fmla="val 99089"/>
              <a:gd name="adj2" fmla="val -88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 the appropriate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5" name="Rounded Rectangular Callout 24"/>
          <p:cNvSpPr/>
          <p:nvPr/>
        </p:nvSpPr>
        <p:spPr>
          <a:xfrm>
            <a:off x="6037263" y="3656655"/>
            <a:ext cx="1778270" cy="389134"/>
          </a:xfrm>
          <a:prstGeom prst="wedgeRoundRectCallout">
            <a:avLst>
              <a:gd name="adj1" fmla="val -128214"/>
              <a:gd name="adj2" fmla="val 5148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the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Meterage</a:t>
            </a: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5980113"/>
            <a:ext cx="45085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2693988" y="6115050"/>
            <a:ext cx="50292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b="1" dirty="0">
                <a:latin typeface="Arial" charset="0"/>
              </a:rPr>
              <a:t>Meterage </a:t>
            </a:r>
            <a:r>
              <a:rPr lang="en-CA" altLang="en-US" sz="1200" dirty="0">
                <a:latin typeface="Arial" charset="0"/>
              </a:rPr>
              <a:t>is required if greater than 15 meters.</a:t>
            </a:r>
            <a:endParaRPr lang="en-CA" altLang="en-US" sz="1200" b="1" dirty="0"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743706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3C9FC4C-FD53-A024-7EB8-476149969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312" y="1352853"/>
            <a:ext cx="5041563" cy="483322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13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WELLS DETAILS TAB (AER ORDER AND WELLS)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1608876" y="4564461"/>
            <a:ext cx="1182687" cy="514350"/>
          </a:xfrm>
          <a:prstGeom prst="wedgeRoundRectCallout">
            <a:avLst>
              <a:gd name="adj1" fmla="val 182143"/>
              <a:gd name="adj2" fmla="val 5565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Well(s)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6943928" y="3774501"/>
            <a:ext cx="2020719" cy="391868"/>
          </a:xfrm>
          <a:prstGeom prst="wedgeRoundRectCallout">
            <a:avLst>
              <a:gd name="adj1" fmla="val -75040"/>
              <a:gd name="adj2" fmla="val 12389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Unique Well Identifier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2791563" y="5959638"/>
            <a:ext cx="1155940" cy="304800"/>
          </a:xfrm>
          <a:prstGeom prst="wedgeRoundRectCallout">
            <a:avLst>
              <a:gd name="adj1" fmla="val 53061"/>
              <a:gd name="adj2" fmla="val -9439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5480326" y="1513799"/>
            <a:ext cx="1676400" cy="404341"/>
          </a:xfrm>
          <a:prstGeom prst="wedgeRoundRectCallout">
            <a:avLst>
              <a:gd name="adj1" fmla="val -132626"/>
              <a:gd name="adj2" fmla="val 5881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Choose File 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6803288" y="2514373"/>
            <a:ext cx="2305787" cy="1015663"/>
            <a:chOff x="6803288" y="2514373"/>
            <a:chExt cx="2305787" cy="1015663"/>
          </a:xfrm>
        </p:grpSpPr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7162800" y="2514373"/>
              <a:ext cx="194627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An AER order is required.   Browse and select from your directory to attach this document. Click Save.</a:t>
              </a:r>
              <a:endParaRPr lang="en-CA" altLang="en-US" sz="1200" b="1" dirty="0">
                <a:latin typeface="Arial" charset="0"/>
              </a:endParaRPr>
            </a:p>
          </p:txBody>
        </p:sp>
        <p:pic>
          <p:nvPicPr>
            <p:cNvPr id="3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288" y="2799954"/>
              <a:ext cx="45085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5" name="Rounded Rectangular Callout 34"/>
          <p:cNvSpPr/>
          <p:nvPr/>
        </p:nvSpPr>
        <p:spPr>
          <a:xfrm>
            <a:off x="6866106" y="4442223"/>
            <a:ext cx="2028825" cy="979487"/>
          </a:xfrm>
          <a:prstGeom prst="wedgeRoundRectCallout">
            <a:avLst>
              <a:gd name="adj1" fmla="val -115695"/>
              <a:gd name="adj2" fmla="val -23808"/>
              <a:gd name="adj3" fmla="val 16667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on the find button (         ) to search for a Crown agreement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427" y="4823433"/>
            <a:ext cx="3714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515B185-E2FF-7C3D-8A98-D7454366B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817" y="1679541"/>
            <a:ext cx="3686581" cy="37907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51904" y="118270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13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OVERHOLE/CORING - WELLS DETAILS TAB (WELL ID – FILE UPLOAD FORMAT)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0113" y="2079452"/>
            <a:ext cx="394133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The CSV file must follow this format: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The file contains 2 columns and must be Save As and uploaded in a .CSV file extension.</a:t>
            </a: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First column is Well ID containing 20 characters including the “/” and “-”: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    Well ID format is </a:t>
            </a:r>
            <a:r>
              <a:rPr lang="en-CA" sz="1200" b="1" dirty="0">
                <a:latin typeface="Arial" charset="0"/>
                <a:cs typeface="Arial" pitchFamily="34" charset="0"/>
              </a:rPr>
              <a:t>00/00-00-000-00X0/00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CA" sz="1200" b="1" dirty="0">
              <a:latin typeface="Arial" charset="0"/>
              <a:cs typeface="Arial" pitchFamily="34" charset="0"/>
            </a:endParaRPr>
          </a:p>
          <a:p>
            <a:pPr marL="171450" indent="-171450" eaLnBrk="1" hangingPunct="1">
              <a:spcBef>
                <a:spcPct val="0"/>
              </a:spcBef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Second column is Agreement Number containing maximum 10 characters:</a:t>
            </a:r>
            <a:br>
              <a:rPr lang="en-US" altLang="en-US" sz="1200" dirty="0">
                <a:latin typeface="Arial" charset="0"/>
                <a:cs typeface="Arial" pitchFamily="34" charset="0"/>
              </a:rPr>
            </a:br>
            <a:br>
              <a:rPr lang="en-US" altLang="en-US" sz="1200" dirty="0">
                <a:latin typeface="Arial" charset="0"/>
                <a:cs typeface="Arial" pitchFamily="34" charset="0"/>
              </a:rPr>
            </a:br>
            <a:r>
              <a:rPr lang="en-US" altLang="en-US" sz="1200" dirty="0">
                <a:latin typeface="Arial" charset="0"/>
                <a:cs typeface="Arial" pitchFamily="34" charset="0"/>
              </a:rPr>
              <a:t>Well ID format is </a:t>
            </a:r>
            <a:r>
              <a:rPr lang="en-CA" sz="1200" b="1" dirty="0">
                <a:latin typeface="Arial" charset="0"/>
                <a:cs typeface="Arial" pitchFamily="34" charset="0"/>
              </a:rPr>
              <a:t>0000000000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CA" altLang="en-US" sz="1200" b="1" dirty="0">
                <a:latin typeface="Arial" charset="0"/>
                <a:cs typeface="Arial" pitchFamily="34" charset="0"/>
              </a:rPr>
              <a:t>    </a:t>
            </a:r>
            <a:r>
              <a:rPr lang="en-US" altLang="en-US" sz="1200" b="1" dirty="0">
                <a:latin typeface="Arial" charset="0"/>
                <a:cs typeface="Arial" pitchFamily="34" charset="0"/>
              </a:rPr>
              <a:t>Sample file to upload:</a:t>
            </a: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CA" altLang="en-US" sz="1200" b="1" dirty="0">
              <a:latin typeface="Arial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05740" y="1446374"/>
            <a:ext cx="8717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Alternatively, you can browse and upload a file in .CSV (Comma Separated Values) file format containing multiple well IDs 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Agreement numbers. 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6949464" y="4287486"/>
            <a:ext cx="1219200" cy="663722"/>
          </a:xfrm>
          <a:prstGeom prst="wedgeRoundRectCallout">
            <a:avLst>
              <a:gd name="adj1" fmla="val -100346"/>
              <a:gd name="adj2" fmla="val -341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Add Well(s)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6810029" y="3337510"/>
            <a:ext cx="1219200" cy="793750"/>
          </a:xfrm>
          <a:prstGeom prst="wedgeRoundRectCallout">
            <a:avLst>
              <a:gd name="adj1" fmla="val -87610"/>
              <a:gd name="adj2" fmla="val 587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Click choose File to attach the .CSV file 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3807189" y="2630799"/>
            <a:ext cx="1130871" cy="793750"/>
          </a:xfrm>
          <a:prstGeom prst="wedgeRoundRectCallout">
            <a:avLst>
              <a:gd name="adj1" fmla="val 48028"/>
              <a:gd name="adj2" fmla="val 15767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Upload from File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button 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3328512" y="4288181"/>
            <a:ext cx="1365653" cy="583680"/>
          </a:xfrm>
          <a:prstGeom prst="wedgeRoundRectCallout">
            <a:avLst>
              <a:gd name="adj1" fmla="val 81908"/>
              <a:gd name="adj2" fmla="val 399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Wells from the .CSV file are now added.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4096079" y="5106354"/>
            <a:ext cx="1219200" cy="434490"/>
          </a:xfrm>
          <a:prstGeom prst="wedgeRoundRectCallout">
            <a:avLst>
              <a:gd name="adj1" fmla="val 73002"/>
              <a:gd name="adj2" fmla="val -2125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Save.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17442" y="636559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778" y="5107420"/>
            <a:ext cx="2811954" cy="5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Crown Mineral Activity and Wells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2020-10-01T15:29:43+00:00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4HP7YDSRKQ2R-299155050-631</_dlc_DocId>
    <_dlc_DocIdUrl xmlns="777c1a7a-1360-4818-9490-47cc72e3855c">
      <Url>https://abgov.sharepoint.com/sites/S300D08-TENURE2468/_layouts/15/DocIdRedir.aspx?ID=4HP7YDSRKQ2R-299155050-631</Url>
      <Description>4HP7YDSRKQ2R-299155050-631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AFA04D-7C10-4F28-95C3-6F9041523A2D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148C4245-017C-446B-B3F5-D8D62BEA4CE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E5D1790-639E-4095-98BD-41C352BED75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1782912-27C5-4B5B-93E4-F5E19E4F7133}">
  <ds:schemaRefs>
    <ds:schemaRef ds:uri="http://purl.org/dc/dcmitype/"/>
    <ds:schemaRef ds:uri="d8c13b0c-e34e-4b28-bcb2-463731fd6865"/>
    <ds:schemaRef ds:uri="bb1d6412-9c2a-4e6a-b437-c1578de8ea05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94dd49f-f69d-40da-a55b-35db1c49f87a"/>
    <ds:schemaRef ds:uri="http://schemas.microsoft.com/office/2006/metadata/properties"/>
    <ds:schemaRef ds:uri="777c1a7a-1360-4818-9490-47cc72e3855c"/>
    <ds:schemaRef ds:uri="d5927893-c91b-45a8-81bb-b7f5cfa094c8"/>
    <ds:schemaRef ds:uri="350c7f2d-22b5-4c05-88ab-16906deb3555"/>
  </ds:schemaRefs>
</ds:datastoreItem>
</file>

<file path=customXml/itemProps5.xml><?xml version="1.0" encoding="utf-8"?>
<ds:datastoreItem xmlns:ds="http://schemas.openxmlformats.org/officeDocument/2006/customXml" ds:itemID="{9DC3F556-B445-40D7-AEDF-1D74A39785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7c1a7a-1360-4818-9490-47cc72e3855c"/>
    <ds:schemaRef ds:uri="d5927893-c91b-45a8-81bb-b7f5cfa094c8"/>
    <ds:schemaRef ds:uri="350c7f2d-22b5-4c05-88ab-16906deb35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1400</TotalTime>
  <Words>808</Words>
  <Application>Microsoft Office PowerPoint</Application>
  <PresentationFormat>On-screen Show (4:3)</PresentationFormat>
  <Paragraphs>150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197</cp:revision>
  <dcterms:created xsi:type="dcterms:W3CDTF">2018-11-02T20:16:17Z</dcterms:created>
  <dcterms:modified xsi:type="dcterms:W3CDTF">2025-06-30T19:33:19Z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aa7cfd1b-1985-4d39-bd17-03b8912d50a5</vt:lpwstr>
  </property>
  <property fmtid="{D5CDD505-2E9C-101B-9397-08002B2CF9AE}" pid="11" name="Document Type GoA">
    <vt:lpwstr/>
  </property>
  <property fmtid="{D5CDD505-2E9C-101B-9397-08002B2CF9AE}" pid="12" name="Organization_x0020_GoA">
    <vt:lpwstr/>
  </property>
  <property fmtid="{D5CDD505-2E9C-101B-9397-08002B2CF9AE}" pid="13" name="Status_x0020_GoA">
    <vt:lpwstr/>
  </property>
  <property fmtid="{D5CDD505-2E9C-101B-9397-08002B2CF9AE}" pid="14" name="Document_x0020_Type_x0020_GoA">
    <vt:lpwstr/>
  </property>
  <property fmtid="{D5CDD505-2E9C-101B-9397-08002B2CF9AE}" pid="15" name="Organization GoA">
    <vt:lpwstr/>
  </property>
  <property fmtid="{D5CDD505-2E9C-101B-9397-08002B2CF9AE}" pid="16" name="Status GoA">
    <vt:lpwstr/>
  </property>
  <property fmtid="{D5CDD505-2E9C-101B-9397-08002B2CF9AE}" pid="17" name="e14f78495b6d4881b0a4f259bbfaac0a">
    <vt:lpwstr/>
  </property>
  <property fmtid="{D5CDD505-2E9C-101B-9397-08002B2CF9AE}" pid="18" name="b10e50595339447db3b0d16aff0e3d79">
    <vt:lpwstr/>
  </property>
  <property fmtid="{D5CDD505-2E9C-101B-9397-08002B2CF9AE}" pid="19" name="Function GoA">
    <vt:lpwstr/>
  </property>
  <property fmtid="{D5CDD505-2E9C-101B-9397-08002B2CF9AE}" pid="20" name="iec6cfa028bf4e91bd7258a6733aefa5">
    <vt:lpwstr/>
  </property>
  <property fmtid="{D5CDD505-2E9C-101B-9397-08002B2CF9AE}" pid="21" name="Closure Criteria Met">
    <vt:lpwstr/>
  </property>
  <property fmtid="{D5CDD505-2E9C-101B-9397-08002B2CF9AE}" pid="22" name="e4e1391327164fcf9b36427592ef5372">
    <vt:lpwstr/>
  </property>
  <property fmtid="{D5CDD505-2E9C-101B-9397-08002B2CF9AE}" pid="23" name="MediaServiceImageTags">
    <vt:lpwstr/>
  </property>
  <property fmtid="{D5CDD505-2E9C-101B-9397-08002B2CF9AE}" pid="24" name="Function_x0020_GoA">
    <vt:lpwstr/>
  </property>
  <property fmtid="{D5CDD505-2E9C-101B-9397-08002B2CF9AE}" pid="25" name="Closure_x0020_Criteria_x0020_Met">
    <vt:lpwstr/>
  </property>
  <property fmtid="{D5CDD505-2E9C-101B-9397-08002B2CF9AE}" pid="26" name="h5c22b25fd914590af6f7504dd8d5e82">
    <vt:lpwstr/>
  </property>
</Properties>
</file>