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7"/>
  </p:notesMasterIdLst>
  <p:handoutMasterIdLst>
    <p:handoutMasterId r:id="rId28"/>
  </p:handoutMasterIdLst>
  <p:sldIdLst>
    <p:sldId id="265" r:id="rId6"/>
    <p:sldId id="266" r:id="rId7"/>
    <p:sldId id="267" r:id="rId8"/>
    <p:sldId id="273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3" r:id="rId19"/>
    <p:sldId id="297" r:id="rId20"/>
    <p:sldId id="294" r:id="rId21"/>
    <p:sldId id="298" r:id="rId22"/>
    <p:sldId id="299" r:id="rId23"/>
    <p:sldId id="295" r:id="rId24"/>
    <p:sldId id="296" r:id="rId25"/>
    <p:sldId id="26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06" d="100"/>
          <a:sy n="106" d="100"/>
        </p:scale>
        <p:origin x="28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2025-10-23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2025-10-23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2025-10-23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2025-10-23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2025-10-23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2025-10-23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CrownAuthorizations@gov.ab.ca" TargetMode="External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Authorization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21</a:t>
            </a:r>
          </a:p>
        </p:txBody>
      </p:sp>
      <p:sp>
        <p:nvSpPr>
          <p:cNvPr id="8" name="Rectangle 1"/>
          <p:cNvSpPr>
            <a:spLocks/>
          </p:cNvSpPr>
          <p:nvPr/>
        </p:nvSpPr>
        <p:spPr bwMode="auto">
          <a:xfrm>
            <a:off x="4525044" y="2886670"/>
            <a:ext cx="3861074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br>
              <a:rPr lang="en-CA" altLang="en-US" sz="1200" dirty="0"/>
            </a:br>
            <a:r>
              <a:rPr lang="en-CA" altLang="en-US" sz="1200" dirty="0">
                <a:latin typeface="Arial" charset="0"/>
              </a:rPr>
              <a:t>This process involves authorizing a company to act on behalf of the designated representative (Crown lessee or licensee) on a matter for a Crown petroleum and natural gas lease or licence (PNG agreement) or authorizing another company to use your company’s well for a tenure-related purpose relating to a PNG agreement.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CHECK STATUS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10 of 21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94" y="1817138"/>
            <a:ext cx="1775851" cy="391683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4751" y="3222199"/>
            <a:ext cx="5137453" cy="2219380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3030838" y="2108207"/>
            <a:ext cx="2162175" cy="841375"/>
          </a:xfrm>
          <a:prstGeom prst="wedgeRoundRectCallout">
            <a:avLst>
              <a:gd name="adj1" fmla="val -102891"/>
              <a:gd name="adj2" fmla="val 837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6926366" y="2261503"/>
            <a:ext cx="1328738" cy="600075"/>
          </a:xfrm>
          <a:prstGeom prst="wedgeRoundRectCallout">
            <a:avLst>
              <a:gd name="adj1" fmla="val -88200"/>
              <a:gd name="adj2" fmla="val 18358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Choose your search parameters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3160622" y="5441579"/>
            <a:ext cx="1557338" cy="585788"/>
          </a:xfrm>
          <a:prstGeom prst="wedgeRoundRectCallout">
            <a:avLst>
              <a:gd name="adj1" fmla="val 69352"/>
              <a:gd name="adj2" fmla="val -9014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088213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-  SEARCH RESULTS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11 of 21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365" y="1810632"/>
            <a:ext cx="6227184" cy="367576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46190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EMAIL NOTIFICATION SAMPLE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12 of 21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1374475"/>
            <a:ext cx="70866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Arial" pitchFamily="34" charset="0"/>
                <a:cs typeface="Arial" pitchFamily="34" charset="0"/>
              </a:rPr>
              <a:t>ETS sends an email notification advising the company that there is an authorization request(s) that is available for concurrence.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132" y="2658944"/>
            <a:ext cx="7678761" cy="148424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506570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- CONCUR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13 of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37" y="1765780"/>
            <a:ext cx="1627897" cy="3746500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2260121" y="1670222"/>
            <a:ext cx="1406106" cy="613913"/>
          </a:xfrm>
          <a:prstGeom prst="wedgeRoundRectCallout">
            <a:avLst>
              <a:gd name="adj1" fmla="val -82875"/>
              <a:gd name="adj2" fmla="val 17211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4664" y="2332408"/>
            <a:ext cx="5203600" cy="2134386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6801072" y="1340791"/>
            <a:ext cx="1350892" cy="692989"/>
          </a:xfrm>
          <a:prstGeom prst="wedgeRoundRectCallout">
            <a:avLst>
              <a:gd name="adj1" fmla="val -38857"/>
              <a:gd name="adj2" fmla="val 20538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Show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Concur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656936" y="4191584"/>
            <a:ext cx="1328738" cy="383698"/>
          </a:xfrm>
          <a:prstGeom prst="wedgeRoundRectCallout">
            <a:avLst>
              <a:gd name="adj1" fmla="val 79400"/>
              <a:gd name="adj2" fmla="val -2159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2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37" y="5979099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829004" y="6064436"/>
            <a:ext cx="697040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If the Request Number, Agreement or Well is known, input these data for a more specific search.</a:t>
            </a:r>
          </a:p>
        </p:txBody>
      </p:sp>
      <p:pic>
        <p:nvPicPr>
          <p:cNvPr id="1026" name="Picture 2" descr="C:\Users\JOHNAL~1.HEB\AppData\Local\Temp\SNAGHTML34eddb9c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64" y="4892468"/>
            <a:ext cx="5203600" cy="586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ounded Rectangular Callout 16"/>
          <p:cNvSpPr/>
          <p:nvPr/>
        </p:nvSpPr>
        <p:spPr>
          <a:xfrm>
            <a:off x="7134045" y="4466793"/>
            <a:ext cx="1406182" cy="317187"/>
          </a:xfrm>
          <a:prstGeom prst="wedgeRoundRectCallout">
            <a:avLst>
              <a:gd name="adj1" fmla="val -23116"/>
              <a:gd name="adj2" fmla="val 17087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Concur</a:t>
            </a:r>
          </a:p>
        </p:txBody>
      </p:sp>
    </p:spTree>
    <p:extLst>
      <p:ext uri="{BB962C8B-B14F-4D97-AF65-F5344CB8AC3E}">
        <p14:creationId xmlns:p14="http://schemas.microsoft.com/office/powerpoint/2010/main" val="3463926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SUBMIT CONCURRENCE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14 of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24677"/>
            <a:ext cx="4696495" cy="11325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015" y="3187217"/>
            <a:ext cx="4747646" cy="12080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985" y="4963556"/>
            <a:ext cx="4696495" cy="1208544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569342" y="2401645"/>
            <a:ext cx="1277189" cy="785572"/>
          </a:xfrm>
          <a:prstGeom prst="wedgeRoundRectCallout">
            <a:avLst>
              <a:gd name="adj1" fmla="val 51441"/>
              <a:gd name="adj2" fmla="val -7439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the dropdown and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 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2503015" y="4377534"/>
            <a:ext cx="1543050" cy="647700"/>
          </a:xfrm>
          <a:prstGeom prst="wedgeRoundRectCallout">
            <a:avLst>
              <a:gd name="adj1" fmla="val 61220"/>
              <a:gd name="adj2" fmla="val -8345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4779033" y="5964374"/>
            <a:ext cx="1288481" cy="415451"/>
          </a:xfrm>
          <a:prstGeom prst="wedgeRoundRectCallout">
            <a:avLst>
              <a:gd name="adj1" fmla="val 90432"/>
              <a:gd name="adj2" fmla="val -333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Close</a:t>
            </a:r>
          </a:p>
        </p:txBody>
      </p:sp>
      <p:pic>
        <p:nvPicPr>
          <p:cNvPr id="14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57" y="5832821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694432" y="5733494"/>
            <a:ext cx="31270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Upon submission of the acceptance, ETS will send an email advising that the concurrence has been completed.</a:t>
            </a:r>
            <a:endParaRPr lang="en-CA" altLang="en-US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712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EMAIL NOTIFICATION SAMPLE FOR COMPLETED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15 of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9348" y="2210315"/>
            <a:ext cx="6948917" cy="2104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032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- REJECT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16 of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251520" y="1328790"/>
            <a:ext cx="7924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Follow the same process as to Concur; however, select </a:t>
            </a:r>
            <a:r>
              <a:rPr lang="en-US" altLang="en-US" sz="1200" b="1" dirty="0">
                <a:latin typeface="Arial" charset="0"/>
              </a:rPr>
              <a:t>No </a:t>
            </a:r>
            <a:r>
              <a:rPr lang="en-US" altLang="en-US" sz="1200" dirty="0">
                <a:latin typeface="Arial" charset="0"/>
              </a:rPr>
              <a:t>in the Concurrence dropdown. </a:t>
            </a:r>
            <a:endParaRPr lang="en-CA" altLang="en-US" sz="1200" dirty="0"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766937"/>
            <a:ext cx="5933333" cy="14285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9283" y="3397826"/>
            <a:ext cx="5866667" cy="2076190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543465" y="2824030"/>
            <a:ext cx="1317386" cy="816317"/>
          </a:xfrm>
          <a:prstGeom prst="wedgeRoundRectCallout">
            <a:avLst>
              <a:gd name="adj1" fmla="val 106110"/>
              <a:gd name="adj2" fmla="val -6599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the dropdown and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 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1682870" y="4435921"/>
            <a:ext cx="1738313" cy="741362"/>
          </a:xfrm>
          <a:prstGeom prst="wedgeRoundRectCallout">
            <a:avLst>
              <a:gd name="adj1" fmla="val 134773"/>
              <a:gd name="adj2" fmla="val -3201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Comments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rejecting the authorization request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3519577" y="5192429"/>
            <a:ext cx="1306444" cy="483905"/>
          </a:xfrm>
          <a:prstGeom prst="wedgeRoundRectCallout">
            <a:avLst>
              <a:gd name="adj1" fmla="val 67546"/>
              <a:gd name="adj2" fmla="val -3422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</a:p>
        </p:txBody>
      </p:sp>
      <p:pic>
        <p:nvPicPr>
          <p:cNvPr id="12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914802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99195" y="6033600"/>
            <a:ext cx="80527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Upon submission of the rejection, ETS will send an email advising that the concurrence has been rejected.</a:t>
            </a:r>
            <a:endParaRPr lang="en-CA" altLang="en-US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129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EMAIL NOTIFICATION SAMPLE FOR REJECTED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17 of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848" y="2097534"/>
            <a:ext cx="6865070" cy="210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434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18 of 21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094" y="1817138"/>
            <a:ext cx="1775851" cy="3916830"/>
          </a:xfrm>
          <a:prstGeom prst="rect">
            <a:avLst/>
          </a:prstGeom>
        </p:spPr>
      </p:pic>
      <p:sp>
        <p:nvSpPr>
          <p:cNvPr id="8" name="Rounded Rectangular Callout 7"/>
          <p:cNvSpPr/>
          <p:nvPr/>
        </p:nvSpPr>
        <p:spPr>
          <a:xfrm>
            <a:off x="2686069" y="2497150"/>
            <a:ext cx="1425275" cy="577971"/>
          </a:xfrm>
          <a:prstGeom prst="wedgeRoundRectCallout">
            <a:avLst>
              <a:gd name="adj1" fmla="val -102891"/>
              <a:gd name="adj2" fmla="val 837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REVOKE PREVIOUSLY GRANTED AUTHORIZATION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0838" y="3075121"/>
            <a:ext cx="5337136" cy="2224525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7354018" y="1974983"/>
            <a:ext cx="1328738" cy="1100138"/>
          </a:xfrm>
          <a:prstGeom prst="wedgeRoundRectCallout">
            <a:avLst>
              <a:gd name="adj1" fmla="val -46294"/>
              <a:gd name="adj2" fmla="val 9920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Select your parameters. The following may be checked.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2898775" y="5105400"/>
            <a:ext cx="1557338" cy="609600"/>
          </a:xfrm>
          <a:prstGeom prst="wedgeRoundRectCallout">
            <a:avLst>
              <a:gd name="adj1" fmla="val 65713"/>
              <a:gd name="adj2" fmla="val -4177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8999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REVOKE CONTINUED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19 of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68328" y="1466903"/>
            <a:ext cx="81581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Search Result</a:t>
            </a:r>
            <a:endParaRPr lang="en-CA" altLang="en-US" sz="1200" dirty="0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240631" y="5978524"/>
            <a:ext cx="707523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charset="0"/>
              </a:rPr>
              <a:t>Upon clicking on revoke, ETS will send an email advising of the authorization that has been revoked.</a:t>
            </a:r>
            <a:endParaRPr lang="en-CA" altLang="en-US" sz="1200" dirty="0">
              <a:latin typeface="Arial" charset="0"/>
            </a:endParaRPr>
          </a:p>
        </p:txBody>
      </p:sp>
      <p:pic>
        <p:nvPicPr>
          <p:cNvPr id="11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" y="5892798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1999" y="1826804"/>
            <a:ext cx="6800000" cy="86666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2839" y="3314355"/>
            <a:ext cx="3466667" cy="1447619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4474234" y="5030743"/>
            <a:ext cx="1590675" cy="550863"/>
          </a:xfrm>
          <a:prstGeom prst="wedgeRoundRectCallout">
            <a:avLst>
              <a:gd name="adj1" fmla="val -34023"/>
              <a:gd name="adj2" fmla="val -12728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OK to Revoke.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6357590" y="2961265"/>
            <a:ext cx="1590675" cy="550863"/>
          </a:xfrm>
          <a:prstGeom prst="wedgeRoundRectCallout">
            <a:avLst>
              <a:gd name="adj1" fmla="val 15327"/>
              <a:gd name="adj2" fmla="val -12884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Revoke</a:t>
            </a:r>
          </a:p>
        </p:txBody>
      </p:sp>
    </p:spTree>
    <p:extLst>
      <p:ext uri="{BB962C8B-B14F-4D97-AF65-F5344CB8AC3E}">
        <p14:creationId xmlns:p14="http://schemas.microsoft.com/office/powerpoint/2010/main" val="3301017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608833"/>
              </p:ext>
            </p:extLst>
          </p:nvPr>
        </p:nvGraphicFramePr>
        <p:xfrm>
          <a:off x="1524000" y="2432874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September 20, 2013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dirty="0"/>
                        <a:t>August 28,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Updated Header and 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11,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Updated email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656717"/>
                  </a:ext>
                </a:extLst>
              </a:tr>
            </a:tbl>
          </a:graphicData>
        </a:graphic>
      </p:graphicFrame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21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20 of 21</a:t>
            </a:r>
          </a:p>
        </p:txBody>
      </p:sp>
      <p:sp>
        <p:nvSpPr>
          <p:cNvPr id="7" name="Rectangle 6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63758" y="1067997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EMAIL NOTIFICATION SAMPLE FOR REVOKE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510" y="2156099"/>
            <a:ext cx="6989429" cy="212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916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7" y="1566156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Crown Mineral Activity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Authorizations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136" y="1340768"/>
            <a:ext cx="4219575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proceed to the subsequent modules detailing other functionality of the CMA.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Energy.CrownAuthorizations@gov.ab.ca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21 of 21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21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463" y="1464029"/>
            <a:ext cx="2076190" cy="4476190"/>
          </a:xfrm>
          <a:prstGeom prst="rect">
            <a:avLst/>
          </a:prstGeom>
        </p:spPr>
      </p:pic>
      <p:sp>
        <p:nvSpPr>
          <p:cNvPr id="13" name="Rectangle 12"/>
          <p:cNvSpPr>
            <a:spLocks/>
          </p:cNvSpPr>
          <p:nvPr/>
        </p:nvSpPr>
        <p:spPr>
          <a:xfrm>
            <a:off x="3590027" y="2078097"/>
            <a:ext cx="4953000" cy="3801041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As the company submitting the request for Authorization: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CA" sz="1200" dirty="0">
                <a:latin typeface="Arial" pitchFamily="34" charset="0"/>
                <a:cs typeface="Arial" pitchFamily="34" charset="0"/>
              </a:rPr>
              <a:t>Complete Well Re-entry or Well Linking Authorization Request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Check  the status of your request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CA" sz="12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As the company authorizing the request: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concur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reject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revoke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endParaRPr lang="en-CA" sz="1100" dirty="0">
              <a:latin typeface="Arial" charset="0"/>
            </a:endParaRPr>
          </a:p>
          <a:p>
            <a:pPr>
              <a:defRPr/>
            </a:pPr>
            <a:br>
              <a:rPr lang="en-CA" sz="1100" dirty="0"/>
            </a:br>
            <a:endParaRPr lang="en-US" sz="11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n-CA" sz="1100" dirty="0">
                <a:latin typeface="+mn-lt"/>
                <a:cs typeface="+mn-cs"/>
              </a:rPr>
            </a:br>
            <a:endParaRPr lang="en-CA" sz="1100" dirty="0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LOGIN TO ETS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21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1332" y="1992919"/>
            <a:ext cx="2288584" cy="4269308"/>
          </a:xfrm>
          <a:prstGeom prst="rect">
            <a:avLst/>
          </a:prstGeom>
        </p:spPr>
      </p:pic>
      <p:sp>
        <p:nvSpPr>
          <p:cNvPr id="16" name="Rounded Rectangular Callout 15"/>
          <p:cNvSpPr/>
          <p:nvPr/>
        </p:nvSpPr>
        <p:spPr>
          <a:xfrm>
            <a:off x="6906297" y="1992919"/>
            <a:ext cx="1752600" cy="596401"/>
          </a:xfrm>
          <a:prstGeom prst="wedgeRoundRectCallout">
            <a:avLst>
              <a:gd name="adj1" fmla="val -61499"/>
              <a:gd name="adj2" fmla="val 17768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601497" y="4598865"/>
            <a:ext cx="2057400" cy="571500"/>
          </a:xfrm>
          <a:prstGeom prst="wedgeRoundRectCallout">
            <a:avLst>
              <a:gd name="adj1" fmla="val -55565"/>
              <a:gd name="adj2" fmla="val -21652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Authorizations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918" y="1648651"/>
            <a:ext cx="4451007" cy="1553311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1608513" y="3551652"/>
            <a:ext cx="1676400" cy="685800"/>
          </a:xfrm>
          <a:prstGeom prst="wedgeRoundRectCallout">
            <a:avLst>
              <a:gd name="adj1" fmla="val -11230"/>
              <a:gd name="adj2" fmla="val -18733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user name and password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21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886" y="2592800"/>
            <a:ext cx="4680594" cy="347757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1" y="1298961"/>
            <a:ext cx="3960366" cy="1674351"/>
          </a:xfrm>
          <a:prstGeom prst="rect">
            <a:avLst/>
          </a:prstGeom>
        </p:spPr>
      </p:pic>
      <p:sp>
        <p:nvSpPr>
          <p:cNvPr id="21" name="Rounded Rectangular Callout 20"/>
          <p:cNvSpPr/>
          <p:nvPr/>
        </p:nvSpPr>
        <p:spPr>
          <a:xfrm>
            <a:off x="706946" y="3168741"/>
            <a:ext cx="1863725" cy="655637"/>
          </a:xfrm>
          <a:prstGeom prst="wedgeRoundRectCallout">
            <a:avLst>
              <a:gd name="adj1" fmla="val 36506"/>
              <a:gd name="adj2" fmla="val -9080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Request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6839842" y="1284825"/>
            <a:ext cx="2052638" cy="1184275"/>
          </a:xfrm>
          <a:prstGeom prst="wedgeRoundRectCallout">
            <a:avLst>
              <a:gd name="adj1" fmla="val -41719"/>
              <a:gd name="adj2" fmla="val 9211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Authorization Type, Authorization Expiry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Requesting Company  </a:t>
            </a:r>
          </a:p>
        </p:txBody>
      </p:sp>
      <p:sp>
        <p:nvSpPr>
          <p:cNvPr id="23" name="Rounded Rectangular Callout 22"/>
          <p:cNvSpPr/>
          <p:nvPr/>
        </p:nvSpPr>
        <p:spPr>
          <a:xfrm>
            <a:off x="3364302" y="3450567"/>
            <a:ext cx="2191109" cy="1319842"/>
          </a:xfrm>
          <a:prstGeom prst="wedgeRoundRectCallout">
            <a:avLst>
              <a:gd name="adj1" fmla="val 77977"/>
              <a:gd name="adj2" fmla="val -3319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You may use the dropdown list for quick fill of the contact info, provided that the contact is in the dropdown list.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51520" y="5518150"/>
            <a:ext cx="3682125" cy="479128"/>
            <a:chOff x="157163" y="5518150"/>
            <a:chExt cx="3682125" cy="479128"/>
          </a:xfrm>
        </p:grpSpPr>
        <p:sp>
          <p:nvSpPr>
            <p:cNvPr id="24" name="Rectangle 9"/>
            <p:cNvSpPr>
              <a:spLocks noChangeArrowheads="1"/>
            </p:cNvSpPr>
            <p:nvPr/>
          </p:nvSpPr>
          <p:spPr bwMode="auto">
            <a:xfrm>
              <a:off x="552450" y="5535613"/>
              <a:ext cx="32868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CA" altLang="en-US" sz="1200" dirty="0">
                  <a:latin typeface="Arial" charset="0"/>
                </a:rPr>
                <a:t>The Request Authorization processes for </a:t>
              </a:r>
              <a:r>
                <a:rPr lang="en-CA" altLang="en-US" sz="1200" b="1" dirty="0">
                  <a:latin typeface="Arial" charset="0"/>
                </a:rPr>
                <a:t>Well Re-Entry</a:t>
              </a:r>
              <a:r>
                <a:rPr lang="en-CA" altLang="en-US" sz="1200" dirty="0">
                  <a:latin typeface="Arial" charset="0"/>
                </a:rPr>
                <a:t> and </a:t>
              </a:r>
              <a:r>
                <a:rPr lang="en-CA" altLang="en-US" sz="1200" b="1" dirty="0">
                  <a:latin typeface="Arial" charset="0"/>
                </a:rPr>
                <a:t>Well Linking </a:t>
              </a:r>
              <a:r>
                <a:rPr lang="en-CA" altLang="en-US" sz="1200" dirty="0">
                  <a:latin typeface="Arial" charset="0"/>
                </a:rPr>
                <a:t>are the same. </a:t>
              </a:r>
            </a:p>
          </p:txBody>
        </p:sp>
        <p:pic>
          <p:nvPicPr>
            <p:cNvPr id="25" name="Picture 4" descr="C:\Users\khana\AppData\Local\Microsoft\Windows\Temporary Internet Files\Content.IE5\W69D9NLS\MC900432617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7163" y="5518150"/>
              <a:ext cx="447675" cy="447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JOHNAL~1.HEB\AppData\Local\Temp\SNAGHTML1a03ad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816" y="1365579"/>
            <a:ext cx="5700706" cy="4042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ADD AGREEMENT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21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1069675" y="3016889"/>
            <a:ext cx="1536700" cy="1166813"/>
          </a:xfrm>
          <a:prstGeom prst="wedgeRoundRectCallout">
            <a:avLst>
              <a:gd name="adj1" fmla="val 68181"/>
              <a:gd name="adj2" fmla="val 4239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Agreement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to add a Crown agreement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669" y="3011883"/>
            <a:ext cx="2155836" cy="3120289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7258184" y="4571918"/>
            <a:ext cx="1419225" cy="590550"/>
          </a:xfrm>
          <a:prstGeom prst="wedgeRoundRectCallout">
            <a:avLst>
              <a:gd name="adj1" fmla="val -36368"/>
              <a:gd name="adj2" fmla="val -10896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Crown agreement number(s)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4572000" y="5783113"/>
            <a:ext cx="1603375" cy="547688"/>
          </a:xfrm>
          <a:prstGeom prst="wedgeRoundRectCallout">
            <a:avLst>
              <a:gd name="adj1" fmla="val 79723"/>
              <a:gd name="adj2" fmla="val -1047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55001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21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ADD AGREEMENT - Continued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279" y="1696565"/>
            <a:ext cx="4689201" cy="3781614"/>
          </a:xfrm>
          <a:prstGeom prst="rect">
            <a:avLst/>
          </a:prstGeom>
        </p:spPr>
      </p:pic>
      <p:sp>
        <p:nvSpPr>
          <p:cNvPr id="12" name="Rounded Rectangular Callout 11"/>
          <p:cNvSpPr/>
          <p:nvPr/>
        </p:nvSpPr>
        <p:spPr>
          <a:xfrm>
            <a:off x="6983941" y="5514731"/>
            <a:ext cx="1794893" cy="722103"/>
          </a:xfrm>
          <a:prstGeom prst="wedgeRoundRectCallout">
            <a:avLst>
              <a:gd name="adj1" fmla="val -20276"/>
              <a:gd name="adj2" fmla="val -22685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Attention Name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for this Agreement, if available</a:t>
            </a:r>
          </a:p>
        </p:txBody>
      </p:sp>
      <p:pic>
        <p:nvPicPr>
          <p:cNvPr id="1026" name="Picture 2" descr="C:\Users\JOHNAL~1.HEB\AppData\Local\Temp\SNAGHTML2dc91d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56733"/>
            <a:ext cx="4876611" cy="1772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ular Callout 8"/>
          <p:cNvSpPr/>
          <p:nvPr/>
        </p:nvSpPr>
        <p:spPr>
          <a:xfrm>
            <a:off x="219243" y="3168345"/>
            <a:ext cx="1557799" cy="419028"/>
          </a:xfrm>
          <a:prstGeom prst="wedgeRoundRectCallout">
            <a:avLst>
              <a:gd name="adj1" fmla="val -35554"/>
              <a:gd name="adj2" fmla="val -13283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check box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1903560" y="3587372"/>
            <a:ext cx="1381125" cy="560387"/>
          </a:xfrm>
          <a:prstGeom prst="wedgeRoundRectCallout">
            <a:avLst>
              <a:gd name="adj1" fmla="val -18457"/>
              <a:gd name="adj2" fmla="val -12930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743706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8 of 21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– ADD WELL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416" y="1298961"/>
            <a:ext cx="4310796" cy="3505952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>
          <a:xfrm>
            <a:off x="251520" y="4959381"/>
            <a:ext cx="1509713" cy="762000"/>
          </a:xfrm>
          <a:prstGeom prst="wedgeRoundRectCallout">
            <a:avLst>
              <a:gd name="adj1" fmla="val 43508"/>
              <a:gd name="adj2" fmla="val -14374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Information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then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Well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6592" y="1626960"/>
            <a:ext cx="4298126" cy="3736714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6743700" y="5627208"/>
            <a:ext cx="2052638" cy="685800"/>
          </a:xfrm>
          <a:prstGeom prst="wedgeRoundRectCallout">
            <a:avLst>
              <a:gd name="adj1" fmla="val 13713"/>
              <a:gd name="adj2" fmla="val -13994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Attention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for the Well Licensee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3238290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REQUEST AUTHORIZATION - SUBMIT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9 of 21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1282" y="3944658"/>
            <a:ext cx="2590243" cy="1451160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5660111" y="5486415"/>
            <a:ext cx="1323830" cy="540631"/>
          </a:xfrm>
          <a:prstGeom prst="wedgeRoundRectCallout">
            <a:avLst>
              <a:gd name="adj1" fmla="val 64947"/>
              <a:gd name="adj2" fmla="val -7639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Close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399970" y="2280626"/>
            <a:ext cx="238172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 dirty="0">
                <a:latin typeface="Arial" charset="0"/>
              </a:rPr>
              <a:t>If the Designated Representative and the Well Licensee are different, two separate requests will be submitted.</a:t>
            </a:r>
          </a:p>
        </p:txBody>
      </p:sp>
      <p:pic>
        <p:nvPicPr>
          <p:cNvPr id="15" name="Picture 4" descr="C:\Users\khana\AppData\Local\Microsoft\Windows\Temporary Internet Files\Content.IE5\W69D9NLS\MC900432617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020" y="2345497"/>
            <a:ext cx="4476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JOHNAL~1.HEB\AppData\Local\Temp\SNAGHTML1081f25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79" y="1438150"/>
            <a:ext cx="5523480" cy="439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ounded Rectangular Callout 9"/>
          <p:cNvSpPr/>
          <p:nvPr/>
        </p:nvSpPr>
        <p:spPr>
          <a:xfrm>
            <a:off x="692570" y="5606098"/>
            <a:ext cx="1371600" cy="677862"/>
          </a:xfrm>
          <a:prstGeom prst="wedgeRoundRectCallout">
            <a:avLst>
              <a:gd name="adj1" fmla="val 62580"/>
              <a:gd name="adj2" fmla="val -3179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94098" y="474232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</p:spTree>
    <p:extLst>
      <p:ext uri="{BB962C8B-B14F-4D97-AF65-F5344CB8AC3E}">
        <p14:creationId xmlns:p14="http://schemas.microsoft.com/office/powerpoint/2010/main" val="1124801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8dedacd1-8ed8-4364-83a4-3ca25ad2d993" ContentTypeId="0x0101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>&lt;img alt="" src="/PublishingImages/Pages/Presenation.png" style="BORDER&amp;#58;0px solid;" /&gt;</EOL_x0020_Thumbnail>
    <Order1 xmlns="d317fc56-cd2a-4fee-83bf-2acf5d88d7a0">01</Order1>
    <Course_x0020_Description xmlns="d317fc56-cd2a-4fee-83bf-2acf5d88d7a0">Course describes the process for authorizing a company to act on behalf of the designated representative (Crown lessee or licensee) on a matter for a Crown petroleum and natural gas licence or lease (PNG agreement) or authorizing another company to use your company’s well for a tenure-related purpose relating to a PNG agreement.</Course_x0020_Description>
    <Module xmlns="d317fc56-cd2a-4fee-83bf-2acf5d88d7a0">Module</Module>
    <Area xmlns="d317fc56-cd2a-4fee-83bf-2acf5d88d7a0">Crown Mineral Activity</Area>
    <Area_x0020_2 xmlns="1509703c-35a2-4cc5-bc03-45b4c99b43c1">Main Page</Area_x0020_2>
    <Course_x0020_Description2 xmlns="1509703c-35a2-4cc5-bc03-45b4c99b43c1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252DB4-659E-4DE2-949B-CF71B66D62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62D011-AEE6-4612-B9BA-B9C9E2EDD4BE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F41E171-F362-40DA-B026-EC991FEC2D4F}">
  <ds:schemaRefs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2006/documentManagement/types"/>
    <ds:schemaRef ds:uri="194dd49f-f69d-40da-a55b-35db1c49f87a"/>
    <ds:schemaRef ds:uri="http://schemas.microsoft.com/office/infopath/2007/PartnerControls"/>
    <ds:schemaRef ds:uri="bb1d6412-9c2a-4e6a-b437-c1578de8ea05"/>
    <ds:schemaRef ds:uri="d8c13b0c-e34e-4b28-bcb2-463731fd6865"/>
    <ds:schemaRef ds:uri="http://schemas.microsoft.com/office/2006/metadata/properties"/>
    <ds:schemaRef ds:uri="cd3b5d7d-85b8-485a-94e1-bd5df7614905"/>
    <ds:schemaRef ds:uri="d317fc56-cd2a-4fee-83bf-2acf5d88d7a0"/>
    <ds:schemaRef ds:uri="1509703c-35a2-4cc5-bc03-45b4c99b43c1"/>
  </ds:schemaRefs>
</ds:datastoreItem>
</file>

<file path=customXml/itemProps4.xml><?xml version="1.0" encoding="utf-8"?>
<ds:datastoreItem xmlns:ds="http://schemas.openxmlformats.org/officeDocument/2006/customXml" ds:itemID="{88465705-FEE0-42C7-843C-D409F8E711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2185</TotalTime>
  <Words>902</Words>
  <Application>Microsoft Office PowerPoint</Application>
  <PresentationFormat>On-screen Show (4:3)</PresentationFormat>
  <Paragraphs>186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Freestyle Script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Authorization</dc:title>
  <dc:creator>John Davies</dc:creator>
  <cp:lastModifiedBy>Lynn McIntosh</cp:lastModifiedBy>
  <cp:revision>95</cp:revision>
  <dcterms:created xsi:type="dcterms:W3CDTF">2018-11-02T20:16:17Z</dcterms:created>
  <dcterms:modified xsi:type="dcterms:W3CDTF">2025-10-23T17:47:57Z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0x0101004CF9B3243FA46A47A5D45CADF07EB49500869333630F2EE44D93EB5262DF3C44F2</vt:lpwstr>
  </property>
</Properties>
</file>