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4"/>
  </p:notesMasterIdLst>
  <p:handoutMasterIdLst>
    <p:handoutMasterId r:id="rId35"/>
  </p:handoutMasterIdLst>
  <p:sldIdLst>
    <p:sldId id="265" r:id="rId7"/>
    <p:sldId id="266" r:id="rId8"/>
    <p:sldId id="284" r:id="rId9"/>
    <p:sldId id="267" r:id="rId10"/>
    <p:sldId id="311" r:id="rId11"/>
    <p:sldId id="312"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26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99" autoAdjust="0"/>
  </p:normalViewPr>
  <p:slideViewPr>
    <p:cSldViewPr snapToGrid="0">
      <p:cViewPr varScale="1">
        <p:scale>
          <a:sx n="130" d="100"/>
          <a:sy n="130" d="100"/>
        </p:scale>
        <p:origin x="99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F82AC5-DE83-4546-A145-049723EEF145}" type="datetimeFigureOut">
              <a:rPr lang="en-CA" smtClean="0"/>
              <a:t>2023/07/10</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7EA81-BE91-42DB-B17C-5937EFD4140E}" type="slidenum">
              <a:rPr lang="en-CA" smtClean="0"/>
              <a:t>‹#›</a:t>
            </a:fld>
            <a:endParaRPr lang="en-CA" dirty="0"/>
          </a:p>
        </p:txBody>
      </p:sp>
    </p:spTree>
    <p:extLst>
      <p:ext uri="{BB962C8B-B14F-4D97-AF65-F5344CB8AC3E}">
        <p14:creationId xmlns:p14="http://schemas.microsoft.com/office/powerpoint/2010/main" val="2438070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C5CD-91F5-4C0D-9700-F7932A35F6A8}" type="datetimeFigureOut">
              <a:rPr lang="en-CA" smtClean="0"/>
              <a:t>2023/07/10</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B8F0B-F410-4D7B-888B-D3F81DA1D603}" type="slidenum">
              <a:rPr lang="en-CA" smtClean="0"/>
              <a:t>‹#›</a:t>
            </a:fld>
            <a:endParaRPr lang="en-CA" dirty="0"/>
          </a:p>
        </p:txBody>
      </p:sp>
    </p:spTree>
    <p:extLst>
      <p:ext uri="{BB962C8B-B14F-4D97-AF65-F5344CB8AC3E}">
        <p14:creationId xmlns:p14="http://schemas.microsoft.com/office/powerpoint/2010/main" val="2068287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B73192-75DD-4825-9AB7-3578074B0378}" type="datetime1">
              <a:rPr lang="en-CA" smtClean="0"/>
              <a:t>2023/07/10</a:t>
            </a:fld>
            <a:endParaRPr lang="en-CA" dirty="0"/>
          </a:p>
        </p:txBody>
      </p:sp>
      <p:sp>
        <p:nvSpPr>
          <p:cNvPr id="5" name="Footer Placeholder 4"/>
          <p:cNvSpPr>
            <a:spLocks noGrp="1"/>
          </p:cNvSpPr>
          <p:nvPr>
            <p:ph type="ftr" sz="quarter" idx="11"/>
          </p:nvPr>
        </p:nvSpPr>
        <p:spPr/>
        <p:txBody>
          <a:bodyPr/>
          <a:lstStyle/>
          <a:p>
            <a:r>
              <a:rPr lang="en-CA" dirty="0"/>
              <a:t>Page</a:t>
            </a:r>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290392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31E08-E379-4EEA-AE02-01CF09CF17FB}" type="datetime1">
              <a:rPr lang="en-CA" smtClean="0"/>
              <a:t>2023/07/10</a:t>
            </a:fld>
            <a:endParaRPr lang="en-CA" dirty="0"/>
          </a:p>
        </p:txBody>
      </p:sp>
      <p:sp>
        <p:nvSpPr>
          <p:cNvPr id="5" name="Footer Placeholder 4"/>
          <p:cNvSpPr>
            <a:spLocks noGrp="1"/>
          </p:cNvSpPr>
          <p:nvPr>
            <p:ph type="ftr" sz="quarter" idx="11"/>
          </p:nvPr>
        </p:nvSpPr>
        <p:spPr/>
        <p:txBody>
          <a:bodyPr/>
          <a:lstStyle/>
          <a:p>
            <a:r>
              <a:rPr lang="en-CA" dirty="0"/>
              <a:t>Page</a:t>
            </a:r>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7397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8975A-BB23-4CC6-A13E-9B74D00A6C91}" type="datetime1">
              <a:rPr lang="en-CA" smtClean="0"/>
              <a:t>2023/07/10</a:t>
            </a:fld>
            <a:endParaRPr lang="en-CA" dirty="0"/>
          </a:p>
        </p:txBody>
      </p:sp>
      <p:sp>
        <p:nvSpPr>
          <p:cNvPr id="5" name="Footer Placeholder 4"/>
          <p:cNvSpPr>
            <a:spLocks noGrp="1"/>
          </p:cNvSpPr>
          <p:nvPr>
            <p:ph type="ftr" sz="quarter" idx="11"/>
          </p:nvPr>
        </p:nvSpPr>
        <p:spPr/>
        <p:txBody>
          <a:bodyPr/>
          <a:lstStyle/>
          <a:p>
            <a:r>
              <a:rPr lang="en-CA" dirty="0"/>
              <a:t>Page</a:t>
            </a:r>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191139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B1B49-A1D5-4FDB-BCB4-72EFB1212E85}" type="datetime1">
              <a:rPr lang="en-CA" smtClean="0"/>
              <a:t>2023/07/10</a:t>
            </a:fld>
            <a:endParaRPr lang="en-CA" dirty="0"/>
          </a:p>
        </p:txBody>
      </p:sp>
      <p:sp>
        <p:nvSpPr>
          <p:cNvPr id="5" name="Footer Placeholder 4"/>
          <p:cNvSpPr>
            <a:spLocks noGrp="1"/>
          </p:cNvSpPr>
          <p:nvPr>
            <p:ph type="ftr" sz="quarter" idx="11"/>
          </p:nvPr>
        </p:nvSpPr>
        <p:spPr/>
        <p:txBody>
          <a:bodyPr/>
          <a:lstStyle/>
          <a:p>
            <a:r>
              <a:rPr lang="en-CA" dirty="0"/>
              <a:t>Page</a:t>
            </a:r>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8985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8AE54B-FE9B-4B6D-85D6-5AAD1D6AD4CE}" type="datetime1">
              <a:rPr lang="en-CA" smtClean="0"/>
              <a:t>2023/07/10</a:t>
            </a:fld>
            <a:endParaRPr lang="en-CA" dirty="0"/>
          </a:p>
        </p:txBody>
      </p:sp>
      <p:sp>
        <p:nvSpPr>
          <p:cNvPr id="5" name="Footer Placeholder 4"/>
          <p:cNvSpPr>
            <a:spLocks noGrp="1"/>
          </p:cNvSpPr>
          <p:nvPr>
            <p:ph type="ftr" sz="quarter" idx="11"/>
          </p:nvPr>
        </p:nvSpPr>
        <p:spPr/>
        <p:txBody>
          <a:bodyPr/>
          <a:lstStyle/>
          <a:p>
            <a:r>
              <a:rPr lang="en-CA" dirty="0"/>
              <a:t>Page</a:t>
            </a:r>
          </a:p>
        </p:txBody>
      </p:sp>
      <p:sp>
        <p:nvSpPr>
          <p:cNvPr id="6" name="Slide Number Placeholder 5"/>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71849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B73E2-29C9-44A1-A0FE-C8FC9ABD64C1}" type="datetime1">
              <a:rPr lang="en-CA" smtClean="0"/>
              <a:t>2023/07/10</a:t>
            </a:fld>
            <a:endParaRPr lang="en-CA" dirty="0"/>
          </a:p>
        </p:txBody>
      </p:sp>
      <p:sp>
        <p:nvSpPr>
          <p:cNvPr id="6" name="Footer Placeholder 5"/>
          <p:cNvSpPr>
            <a:spLocks noGrp="1"/>
          </p:cNvSpPr>
          <p:nvPr>
            <p:ph type="ftr" sz="quarter" idx="11"/>
          </p:nvPr>
        </p:nvSpPr>
        <p:spPr/>
        <p:txBody>
          <a:bodyPr/>
          <a:lstStyle/>
          <a:p>
            <a:r>
              <a:rPr lang="en-CA" dirty="0"/>
              <a:t>Page</a:t>
            </a:r>
          </a:p>
        </p:txBody>
      </p:sp>
      <p:sp>
        <p:nvSpPr>
          <p:cNvPr id="7" name="Slide Number Placeholder 6"/>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223198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0D87-545D-4654-AB3B-104DE282D4D7}" type="datetime1">
              <a:rPr lang="en-CA" smtClean="0"/>
              <a:t>2023/07/10</a:t>
            </a:fld>
            <a:endParaRPr lang="en-CA" dirty="0"/>
          </a:p>
        </p:txBody>
      </p:sp>
      <p:sp>
        <p:nvSpPr>
          <p:cNvPr id="8" name="Footer Placeholder 7"/>
          <p:cNvSpPr>
            <a:spLocks noGrp="1"/>
          </p:cNvSpPr>
          <p:nvPr>
            <p:ph type="ftr" sz="quarter" idx="11"/>
          </p:nvPr>
        </p:nvSpPr>
        <p:spPr/>
        <p:txBody>
          <a:bodyPr/>
          <a:lstStyle/>
          <a:p>
            <a:r>
              <a:rPr lang="en-CA" dirty="0"/>
              <a:t>Page</a:t>
            </a:r>
          </a:p>
        </p:txBody>
      </p:sp>
      <p:sp>
        <p:nvSpPr>
          <p:cNvPr id="9" name="Slide Number Placeholder 8"/>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6948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B0C980-FDF3-4D39-8785-D8BA4D830A73}" type="datetime1">
              <a:rPr lang="en-CA" smtClean="0"/>
              <a:t>2023/07/10</a:t>
            </a:fld>
            <a:endParaRPr lang="en-CA" dirty="0"/>
          </a:p>
        </p:txBody>
      </p:sp>
      <p:sp>
        <p:nvSpPr>
          <p:cNvPr id="4" name="Footer Placeholder 3"/>
          <p:cNvSpPr>
            <a:spLocks noGrp="1"/>
          </p:cNvSpPr>
          <p:nvPr>
            <p:ph type="ftr" sz="quarter" idx="11"/>
          </p:nvPr>
        </p:nvSpPr>
        <p:spPr/>
        <p:txBody>
          <a:bodyPr/>
          <a:lstStyle/>
          <a:p>
            <a:r>
              <a:rPr lang="en-CA" dirty="0"/>
              <a:t>Page</a:t>
            </a:r>
          </a:p>
        </p:txBody>
      </p:sp>
      <p:sp>
        <p:nvSpPr>
          <p:cNvPr id="5" name="Slide Number Placeholder 4"/>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341986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4CCAA-9202-4C91-B587-A2CDEFAAFCD3}" type="datetime1">
              <a:rPr lang="en-CA" smtClean="0"/>
              <a:t>2023/07/10</a:t>
            </a:fld>
            <a:endParaRPr lang="en-CA" dirty="0"/>
          </a:p>
        </p:txBody>
      </p:sp>
      <p:sp>
        <p:nvSpPr>
          <p:cNvPr id="3" name="Footer Placeholder 2"/>
          <p:cNvSpPr>
            <a:spLocks noGrp="1"/>
          </p:cNvSpPr>
          <p:nvPr>
            <p:ph type="ftr" sz="quarter" idx="11"/>
          </p:nvPr>
        </p:nvSpPr>
        <p:spPr/>
        <p:txBody>
          <a:bodyPr/>
          <a:lstStyle/>
          <a:p>
            <a:r>
              <a:rPr lang="en-CA" dirty="0"/>
              <a:t>Page</a:t>
            </a:r>
          </a:p>
        </p:txBody>
      </p:sp>
      <p:sp>
        <p:nvSpPr>
          <p:cNvPr id="4" name="Slide Number Placeholder 3"/>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223750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C2A71-08D2-4C06-A55F-12E3C4E01D72}" type="datetime1">
              <a:rPr lang="en-CA" smtClean="0"/>
              <a:t>2023/07/10</a:t>
            </a:fld>
            <a:endParaRPr lang="en-CA" dirty="0"/>
          </a:p>
        </p:txBody>
      </p:sp>
      <p:sp>
        <p:nvSpPr>
          <p:cNvPr id="6" name="Footer Placeholder 5"/>
          <p:cNvSpPr>
            <a:spLocks noGrp="1"/>
          </p:cNvSpPr>
          <p:nvPr>
            <p:ph type="ftr" sz="quarter" idx="11"/>
          </p:nvPr>
        </p:nvSpPr>
        <p:spPr/>
        <p:txBody>
          <a:bodyPr/>
          <a:lstStyle/>
          <a:p>
            <a:r>
              <a:rPr lang="en-CA" dirty="0"/>
              <a:t>Page</a:t>
            </a:r>
          </a:p>
        </p:txBody>
      </p:sp>
      <p:sp>
        <p:nvSpPr>
          <p:cNvPr id="7" name="Slide Number Placeholder 6"/>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137429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DB4950-B17B-4D51-A7A1-509CEACEAC82}" type="datetime1">
              <a:rPr lang="en-CA" smtClean="0"/>
              <a:t>2023/07/10</a:t>
            </a:fld>
            <a:endParaRPr lang="en-CA" dirty="0"/>
          </a:p>
        </p:txBody>
      </p:sp>
      <p:sp>
        <p:nvSpPr>
          <p:cNvPr id="6" name="Footer Placeholder 5"/>
          <p:cNvSpPr>
            <a:spLocks noGrp="1"/>
          </p:cNvSpPr>
          <p:nvPr>
            <p:ph type="ftr" sz="quarter" idx="11"/>
          </p:nvPr>
        </p:nvSpPr>
        <p:spPr/>
        <p:txBody>
          <a:bodyPr/>
          <a:lstStyle/>
          <a:p>
            <a:r>
              <a:rPr lang="en-CA" dirty="0"/>
              <a:t>Page</a:t>
            </a:r>
          </a:p>
        </p:txBody>
      </p:sp>
      <p:sp>
        <p:nvSpPr>
          <p:cNvPr id="7" name="Slide Number Placeholder 6"/>
          <p:cNvSpPr>
            <a:spLocks noGrp="1"/>
          </p:cNvSpPr>
          <p:nvPr>
            <p:ph type="sldNum" sz="quarter" idx="12"/>
          </p:nvPr>
        </p:nvSpPr>
        <p:spPr/>
        <p:txBody>
          <a:bodyPr/>
          <a:lstStyle/>
          <a:p>
            <a:fld id="{E57E5CAC-8735-419D-83EE-D1B096ACB115}" type="slidenum">
              <a:rPr lang="en-CA" smtClean="0"/>
              <a:t>‹#›</a:t>
            </a:fld>
            <a:endParaRPr lang="en-CA" dirty="0"/>
          </a:p>
        </p:txBody>
      </p:sp>
    </p:spTree>
    <p:extLst>
      <p:ext uri="{BB962C8B-B14F-4D97-AF65-F5344CB8AC3E}">
        <p14:creationId xmlns:p14="http://schemas.microsoft.com/office/powerpoint/2010/main" val="26096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E994-4470-4014-A163-3A54509B3A60}" type="datetime1">
              <a:rPr lang="en-CA" smtClean="0"/>
              <a:t>2023/07/10</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Page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E5CAC-8735-419D-83EE-D1B096ACB115}" type="slidenum">
              <a:rPr lang="en-CA" smtClean="0"/>
              <a:t>‹#›</a:t>
            </a:fld>
            <a:endParaRPr lang="en-CA" dirty="0"/>
          </a:p>
        </p:txBody>
      </p:sp>
      <p:sp>
        <p:nvSpPr>
          <p:cNvPr id="7"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dirty="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69192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mailto:EnergyUnitsHelpdesk@gov.ab.c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nergyUnitsHelpdesk@gov.ab.ca"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mailto:EnergyUnitsHelpdesk@gov.ab.ca"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aining.energy.gov.ab.ca/Pages/Unit%20Agreement%20Exhibit%20A.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mailto:crownlanddatasupport@gov.ab.ca"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9" name="Text Box 5"/>
          <p:cNvSpPr txBox="1">
            <a:spLocks noChangeArrowheads="1"/>
          </p:cNvSpPr>
          <p:nvPr/>
        </p:nvSpPr>
        <p:spPr bwMode="auto">
          <a:xfrm>
            <a:off x="50879" y="975011"/>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11" name="Rectangle 10"/>
          <p:cNvSpPr/>
          <p:nvPr/>
        </p:nvSpPr>
        <p:spPr>
          <a:xfrm>
            <a:off x="304800" y="2979003"/>
            <a:ext cx="4197076" cy="1200329"/>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a:t>
            </a:r>
          </a:p>
          <a:p>
            <a:pPr lvl="0" algn="ctr" fontAlgn="base">
              <a:spcBef>
                <a:spcPct val="0"/>
              </a:spcBef>
              <a:spcAft>
                <a:spcPct val="0"/>
              </a:spcAft>
            </a:pPr>
            <a:r>
              <a:rPr lang="en-US" b="1" dirty="0">
                <a:solidFill>
                  <a:srgbClr val="0070C0"/>
                </a:solidFill>
                <a:latin typeface="Arial" pitchFamily="34" charset="0"/>
                <a:cs typeface="Arial" pitchFamily="34" charset="0"/>
              </a:rPr>
              <a:t>ETS – Unit Agreement Exhibit A</a:t>
            </a:r>
          </a:p>
          <a:p>
            <a:pPr lvl="0" algn="ctr" fontAlgn="base">
              <a:spcBef>
                <a:spcPct val="0"/>
              </a:spcBef>
              <a:spcAft>
                <a:spcPct val="0"/>
              </a:spcAft>
            </a:pPr>
            <a:r>
              <a:rPr lang="en-US" b="1" dirty="0">
                <a:solidFill>
                  <a:srgbClr val="0070C0"/>
                </a:solidFill>
                <a:latin typeface="Arial" pitchFamily="34" charset="0"/>
                <a:cs typeface="Arial" pitchFamily="34" charset="0"/>
              </a:rPr>
              <a:t>Change of Unit Operatorship</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5" name="Footer Placeholder 4"/>
          <p:cNvSpPr>
            <a:spLocks noGrp="1"/>
          </p:cNvSpPr>
          <p:nvPr>
            <p:ph type="ftr" sz="quarter" idx="11"/>
          </p:nvPr>
        </p:nvSpPr>
        <p:spPr>
          <a:xfrm>
            <a:off x="7948265" y="6658275"/>
            <a:ext cx="956453" cy="199725"/>
          </a:xfrm>
        </p:spPr>
        <p:txBody>
          <a:bodyPr/>
          <a:lstStyle/>
          <a:p>
            <a:r>
              <a:rPr lang="en-CA" sz="900" dirty="0">
                <a:latin typeface="Arial" panose="020B0604020202020204" pitchFamily="34" charset="0"/>
                <a:cs typeface="Arial" panose="020B0604020202020204" pitchFamily="34" charset="0"/>
              </a:rPr>
              <a:t>Page 1 of 27</a:t>
            </a:r>
          </a:p>
        </p:txBody>
      </p:sp>
      <p:sp>
        <p:nvSpPr>
          <p:cNvPr id="8" name="Rectangle 7"/>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3" name="object 2"/>
          <p:cNvSpPr txBox="1"/>
          <p:nvPr/>
        </p:nvSpPr>
        <p:spPr>
          <a:xfrm>
            <a:off x="4525044" y="3380292"/>
            <a:ext cx="3677285" cy="553998"/>
          </a:xfrm>
          <a:prstGeom prst="rect">
            <a:avLst/>
          </a:prstGeom>
        </p:spPr>
        <p:txBody>
          <a:bodyPr vert="horz" wrap="square" lIns="0" tIns="0" rIns="0" bIns="0" rtlCol="0">
            <a:spAutoFit/>
          </a:bodyPr>
          <a:lstStyle/>
          <a:p>
            <a:pPr marL="12700" marR="6350">
              <a:lnSpc>
                <a:spcPct val="100000"/>
              </a:lnSpc>
            </a:pPr>
            <a:r>
              <a:rPr lang="en-CA" sz="1200" spc="10" dirty="0">
                <a:latin typeface="Arial"/>
                <a:cs typeface="Arial"/>
              </a:rPr>
              <a:t>The purpose of this course is to provide guidance and information to ETS clients who require a </a:t>
            </a:r>
          </a:p>
          <a:p>
            <a:pPr marL="12700" marR="6350">
              <a:lnSpc>
                <a:spcPct val="100000"/>
              </a:lnSpc>
            </a:pPr>
            <a:r>
              <a:rPr lang="en-CA" sz="1200" b="1" spc="10" dirty="0">
                <a:latin typeface="Arial"/>
                <a:cs typeface="Arial"/>
              </a:rPr>
              <a:t>Change of Unit Operatorship</a:t>
            </a:r>
            <a:r>
              <a:rPr lang="en-CA" sz="1200" spc="10" dirty="0">
                <a:latin typeface="Arial"/>
                <a:cs typeface="Arial"/>
              </a:rPr>
              <a:t>.</a:t>
            </a:r>
            <a:endParaRPr sz="1200" dirty="0">
              <a:latin typeface="Arial"/>
              <a:cs typeface="Arial"/>
            </a:endParaRPr>
          </a:p>
        </p:txBody>
      </p:sp>
    </p:spTree>
    <p:extLst>
      <p:ext uri="{BB962C8B-B14F-4D97-AF65-F5344CB8AC3E}">
        <p14:creationId xmlns:p14="http://schemas.microsoft.com/office/powerpoint/2010/main" val="354953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10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NEW UNIT OPERATOR EFFECTIVE DATE</a:t>
            </a:r>
          </a:p>
        </p:txBody>
      </p:sp>
      <p:pic>
        <p:nvPicPr>
          <p:cNvPr id="2" name="Picture 1"/>
          <p:cNvPicPr>
            <a:picLocks noChangeAspect="1"/>
          </p:cNvPicPr>
          <p:nvPr/>
        </p:nvPicPr>
        <p:blipFill>
          <a:blip r:embed="rId2"/>
          <a:stretch>
            <a:fillRect/>
          </a:stretch>
        </p:blipFill>
        <p:spPr>
          <a:xfrm>
            <a:off x="1954712" y="1346631"/>
            <a:ext cx="5251846" cy="4178193"/>
          </a:xfrm>
          <a:prstGeom prst="rect">
            <a:avLst/>
          </a:prstGeom>
        </p:spPr>
      </p:pic>
      <p:sp>
        <p:nvSpPr>
          <p:cNvPr id="7" name="Rounded Rectangular Callout 6"/>
          <p:cNvSpPr/>
          <p:nvPr/>
        </p:nvSpPr>
        <p:spPr>
          <a:xfrm>
            <a:off x="4619196" y="3553538"/>
            <a:ext cx="2307170" cy="1010422"/>
          </a:xfrm>
          <a:prstGeom prst="wedgeRoundRectCallout">
            <a:avLst>
              <a:gd name="adj1" fmla="val -100741"/>
              <a:gd name="adj2" fmla="val 158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To bring up the calendar, click the </a:t>
            </a:r>
            <a:r>
              <a:rPr lang="en-US" sz="1200" b="1" dirty="0">
                <a:solidFill>
                  <a:schemeClr val="tx1"/>
                </a:solidFill>
                <a:latin typeface="Arial" pitchFamily="34" charset="0"/>
                <a:cs typeface="Arial" pitchFamily="34" charset="0"/>
              </a:rPr>
              <a:t>Effective Date blank field</a:t>
            </a:r>
            <a:r>
              <a:rPr lang="en-US" sz="1200" dirty="0">
                <a:solidFill>
                  <a:schemeClr val="tx1"/>
                </a:solidFill>
                <a:latin typeface="Arial" pitchFamily="34" charset="0"/>
                <a:cs typeface="Arial" pitchFamily="34" charset="0"/>
              </a:rPr>
              <a:t> and select the New Unit Operator </a:t>
            </a:r>
            <a:r>
              <a:rPr lang="en-US" sz="1200" b="1" dirty="0">
                <a:solidFill>
                  <a:schemeClr val="tx1"/>
                </a:solidFill>
                <a:latin typeface="Arial" pitchFamily="34" charset="0"/>
                <a:cs typeface="Arial" pitchFamily="34" charset="0"/>
              </a:rPr>
              <a:t>Effective Date</a:t>
            </a:r>
            <a:endParaRPr lang="en-CA" sz="1200" dirty="0">
              <a:solidFill>
                <a:schemeClr val="tx1"/>
              </a:solidFill>
              <a:latin typeface="Arial" pitchFamily="34" charset="0"/>
              <a:cs typeface="Arial" pitchFamily="34" charset="0"/>
            </a:endParaRPr>
          </a:p>
        </p:txBody>
      </p:sp>
      <p:sp>
        <p:nvSpPr>
          <p:cNvPr id="8" name="TextBox 7"/>
          <p:cNvSpPr txBox="1"/>
          <p:nvPr/>
        </p:nvSpPr>
        <p:spPr>
          <a:xfrm>
            <a:off x="923513" y="5594530"/>
            <a:ext cx="8220487"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Effective Date</a:t>
            </a:r>
            <a:r>
              <a:rPr lang="en-US" sz="1200" dirty="0">
                <a:latin typeface="Arial" panose="020B0604020202020204" pitchFamily="34" charset="0"/>
                <a:cs typeface="Arial" panose="020B0604020202020204" pitchFamily="34" charset="0"/>
              </a:rPr>
              <a:t> of the </a:t>
            </a:r>
            <a:r>
              <a:rPr lang="en-US" sz="1200" b="1" dirty="0">
                <a:latin typeface="Arial" panose="020B0604020202020204" pitchFamily="34" charset="0"/>
                <a:cs typeface="Arial" panose="020B0604020202020204" pitchFamily="34" charset="0"/>
              </a:rPr>
              <a:t>New Unit Operator </a:t>
            </a:r>
            <a:r>
              <a:rPr lang="en-US" sz="1200" u="sng" dirty="0">
                <a:latin typeface="Arial" panose="020B0604020202020204" pitchFamily="34" charset="0"/>
                <a:cs typeface="Arial" panose="020B0604020202020204" pitchFamily="34" charset="0"/>
              </a:rPr>
              <a:t>must</a:t>
            </a:r>
            <a:r>
              <a:rPr lang="en-US" sz="1200" dirty="0">
                <a:latin typeface="Arial" panose="020B0604020202020204" pitchFamily="34" charset="0"/>
                <a:cs typeface="Arial" panose="020B0604020202020204" pitchFamily="34" charset="0"/>
              </a:rPr>
              <a:t> be the </a:t>
            </a:r>
            <a:r>
              <a:rPr lang="en-US" sz="1200" b="1" dirty="0">
                <a:latin typeface="Arial" panose="020B0604020202020204" pitchFamily="34" charset="0"/>
                <a:cs typeface="Arial" panose="020B0604020202020204" pitchFamily="34" charset="0"/>
              </a:rPr>
              <a:t>first day of the month </a:t>
            </a:r>
            <a:r>
              <a:rPr lang="en-US" sz="1200" dirty="0">
                <a:latin typeface="Arial" panose="020B0604020202020204" pitchFamily="34" charset="0"/>
                <a:cs typeface="Arial" panose="020B0604020202020204" pitchFamily="34" charset="0"/>
              </a:rPr>
              <a:t>and cannot be less than the Effective Date of the Current Unit Operator.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Note:  Effective Date can be future dated one month from the submission date.</a:t>
            </a:r>
          </a:p>
        </p:txBody>
      </p:sp>
      <p:sp>
        <p:nvSpPr>
          <p:cNvPr id="9" name="object 13"/>
          <p:cNvSpPr/>
          <p:nvPr/>
        </p:nvSpPr>
        <p:spPr>
          <a:xfrm>
            <a:off x="447544" y="5816169"/>
            <a:ext cx="412535" cy="430721"/>
          </a:xfrm>
          <a:prstGeom prst="rect">
            <a:avLst/>
          </a:prstGeom>
          <a:blipFill>
            <a:blip r:embed="rId3" cstate="print"/>
            <a:stretch>
              <a:fillRect/>
            </a:stretch>
          </a:blipFill>
        </p:spPr>
        <p:txBody>
          <a:bodyPr wrap="square" lIns="0" tIns="0" rIns="0" bIns="0" rtlCol="0">
            <a:spAutoFit/>
          </a:bodyPr>
          <a:lstStyle/>
          <a:p>
            <a:endParaRPr dirty="0"/>
          </a:p>
        </p:txBody>
      </p:sp>
    </p:spTree>
    <p:extLst>
      <p:ext uri="{BB962C8B-B14F-4D97-AF65-F5344CB8AC3E}">
        <p14:creationId xmlns:p14="http://schemas.microsoft.com/office/powerpoint/2010/main" val="254922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11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COMMENTS FOR NEW UNIT OPERATOR</a:t>
            </a:r>
          </a:p>
        </p:txBody>
      </p:sp>
      <p:pic>
        <p:nvPicPr>
          <p:cNvPr id="2" name="Picture 1"/>
          <p:cNvPicPr>
            <a:picLocks noChangeAspect="1"/>
          </p:cNvPicPr>
          <p:nvPr/>
        </p:nvPicPr>
        <p:blipFill>
          <a:blip r:embed="rId2"/>
          <a:stretch>
            <a:fillRect/>
          </a:stretch>
        </p:blipFill>
        <p:spPr>
          <a:xfrm>
            <a:off x="1788054" y="1311975"/>
            <a:ext cx="5744542" cy="4594204"/>
          </a:xfrm>
          <a:prstGeom prst="rect">
            <a:avLst/>
          </a:prstGeom>
        </p:spPr>
      </p:pic>
      <p:sp>
        <p:nvSpPr>
          <p:cNvPr id="7" name="Rounded Rectangular Callout 6"/>
          <p:cNvSpPr/>
          <p:nvPr/>
        </p:nvSpPr>
        <p:spPr>
          <a:xfrm>
            <a:off x="4339668" y="3436496"/>
            <a:ext cx="1992182" cy="928941"/>
          </a:xfrm>
          <a:prstGeom prst="wedgeRoundRectCallout">
            <a:avLst>
              <a:gd name="adj1" fmla="val -90289"/>
              <a:gd name="adj2" fmla="val 1094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Enter comments here (max. 400 characters)</a:t>
            </a:r>
            <a:endParaRPr lang="en-CA" sz="1200" dirty="0">
              <a:solidFill>
                <a:schemeClr val="tx1"/>
              </a:solidFill>
              <a:latin typeface="Arial" pitchFamily="34" charset="0"/>
              <a:cs typeface="Arial" pitchFamily="34" charset="0"/>
            </a:endParaRPr>
          </a:p>
        </p:txBody>
      </p:sp>
      <p:sp>
        <p:nvSpPr>
          <p:cNvPr id="8" name="Rounded Rectangular Callout 7"/>
          <p:cNvSpPr/>
          <p:nvPr/>
        </p:nvSpPr>
        <p:spPr>
          <a:xfrm>
            <a:off x="5575733" y="4592202"/>
            <a:ext cx="1816208" cy="628479"/>
          </a:xfrm>
          <a:prstGeom prst="wedgeRoundRectCallout">
            <a:avLst>
              <a:gd name="adj1" fmla="val -93264"/>
              <a:gd name="adj2" fmla="val 1253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Save</a:t>
            </a:r>
            <a:r>
              <a:rPr lang="en-US" sz="1200" dirty="0">
                <a:solidFill>
                  <a:schemeClr val="tx1"/>
                </a:solidFill>
                <a:latin typeface="Arial" pitchFamily="34" charset="0"/>
                <a:cs typeface="Arial" pitchFamily="34" charset="0"/>
              </a:rPr>
              <a:t> button to enable </a:t>
            </a:r>
            <a:r>
              <a:rPr lang="en-US" sz="1200" b="1" dirty="0">
                <a:solidFill>
                  <a:schemeClr val="tx1"/>
                </a:solidFill>
                <a:latin typeface="Arial" pitchFamily="34" charset="0"/>
                <a:cs typeface="Arial" pitchFamily="34" charset="0"/>
              </a:rPr>
              <a:t>Submit</a:t>
            </a:r>
            <a:r>
              <a:rPr lang="en-US" sz="1200" dirty="0">
                <a:solidFill>
                  <a:schemeClr val="tx1"/>
                </a:solidFill>
                <a:latin typeface="Arial" pitchFamily="34" charset="0"/>
                <a:cs typeface="Arial" pitchFamily="34" charset="0"/>
              </a:rPr>
              <a:t> button.</a:t>
            </a:r>
            <a:endParaRPr lang="en-CA" sz="1200" dirty="0">
              <a:solidFill>
                <a:schemeClr val="tx1"/>
              </a:solidFill>
              <a:latin typeface="Arial" pitchFamily="34" charset="0"/>
              <a:cs typeface="Arial" pitchFamily="34" charset="0"/>
            </a:endParaRPr>
          </a:p>
        </p:txBody>
      </p:sp>
      <p:sp>
        <p:nvSpPr>
          <p:cNvPr id="9" name="TextBox 8"/>
          <p:cNvSpPr txBox="1"/>
          <p:nvPr/>
        </p:nvSpPr>
        <p:spPr>
          <a:xfrm>
            <a:off x="1788054" y="5987130"/>
            <a:ext cx="494835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Creator’s comments and contact info is viewable to the concurrer.</a:t>
            </a:r>
          </a:p>
        </p:txBody>
      </p:sp>
      <p:sp>
        <p:nvSpPr>
          <p:cNvPr id="10" name="object 13"/>
          <p:cNvSpPr/>
          <p:nvPr/>
        </p:nvSpPr>
        <p:spPr>
          <a:xfrm>
            <a:off x="1567857" y="5971200"/>
            <a:ext cx="319465" cy="317681"/>
          </a:xfrm>
          <a:prstGeom prst="rect">
            <a:avLst/>
          </a:prstGeom>
          <a:blipFill>
            <a:blip r:embed="rId3" cstate="print"/>
            <a:stretch>
              <a:fillRect/>
            </a:stretch>
          </a:blipFill>
        </p:spPr>
        <p:txBody>
          <a:bodyPr wrap="square" lIns="0" tIns="0" rIns="0" bIns="0" rtlCol="0">
            <a:spAutoFit/>
          </a:bodyPr>
          <a:lstStyle/>
          <a:p>
            <a:endParaRPr dirty="0"/>
          </a:p>
        </p:txBody>
      </p:sp>
    </p:spTree>
    <p:extLst>
      <p:ext uri="{BB962C8B-B14F-4D97-AF65-F5344CB8AC3E}">
        <p14:creationId xmlns:p14="http://schemas.microsoft.com/office/powerpoint/2010/main" val="240930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12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SAVE – ETS REQUEST NUMBER INITIATED</a:t>
            </a:r>
          </a:p>
        </p:txBody>
      </p:sp>
      <p:sp>
        <p:nvSpPr>
          <p:cNvPr id="8" name="Rounded Rectangular Callout 7"/>
          <p:cNvSpPr/>
          <p:nvPr/>
        </p:nvSpPr>
        <p:spPr>
          <a:xfrm>
            <a:off x="4746685" y="3046885"/>
            <a:ext cx="1726543" cy="628822"/>
          </a:xfrm>
          <a:prstGeom prst="wedgeRoundRectCallout">
            <a:avLst>
              <a:gd name="adj1" fmla="val -50926"/>
              <a:gd name="adj2" fmla="val 1440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The request is now saved. Click </a:t>
            </a:r>
            <a:r>
              <a:rPr lang="en-US" sz="1200" b="1" dirty="0">
                <a:solidFill>
                  <a:schemeClr val="tx1"/>
                </a:solidFill>
                <a:latin typeface="Arial" pitchFamily="34" charset="0"/>
                <a:cs typeface="Arial" pitchFamily="34" charset="0"/>
              </a:rPr>
              <a:t>Closed</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9" name="object 13"/>
          <p:cNvSpPr/>
          <p:nvPr/>
        </p:nvSpPr>
        <p:spPr>
          <a:xfrm>
            <a:off x="447544" y="5816169"/>
            <a:ext cx="412535" cy="430721"/>
          </a:xfrm>
          <a:prstGeom prst="rect">
            <a:avLst/>
          </a:prstGeom>
          <a:blipFill>
            <a:blip r:embed="rId2" cstate="print"/>
            <a:stretch>
              <a:fillRect/>
            </a:stretch>
          </a:blipFill>
        </p:spPr>
        <p:txBody>
          <a:bodyPr wrap="square" lIns="0" tIns="0" rIns="0" bIns="0" rtlCol="0">
            <a:spAutoFit/>
          </a:bodyPr>
          <a:lstStyle/>
          <a:p>
            <a:endParaRPr dirty="0"/>
          </a:p>
        </p:txBody>
      </p:sp>
      <p:sp>
        <p:nvSpPr>
          <p:cNvPr id="10" name="TextBox 9"/>
          <p:cNvSpPr txBox="1"/>
          <p:nvPr/>
        </p:nvSpPr>
        <p:spPr>
          <a:xfrm>
            <a:off x="837771" y="5800696"/>
            <a:ext cx="822048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the request is saved, the ETS Request Number (e.g. </a:t>
            </a:r>
            <a:r>
              <a:rPr lang="en-US" sz="1200" b="1" dirty="0">
                <a:latin typeface="Arial" panose="020B0604020202020204" pitchFamily="34" charset="0"/>
                <a:cs typeface="Arial" panose="020B0604020202020204" pitchFamily="34" charset="0"/>
              </a:rPr>
              <a:t>Request #: 445645</a:t>
            </a:r>
            <a:r>
              <a:rPr lang="en-US" sz="1200" dirty="0">
                <a:latin typeface="Arial" panose="020B0604020202020204" pitchFamily="34" charset="0"/>
                <a:cs typeface="Arial" panose="020B0604020202020204" pitchFamily="34" charset="0"/>
              </a:rPr>
              <a:t>) is assigned and displayed in the header of the screen.</a:t>
            </a:r>
          </a:p>
        </p:txBody>
      </p:sp>
      <p:pic>
        <p:nvPicPr>
          <p:cNvPr id="3" name="Picture 2"/>
          <p:cNvPicPr>
            <a:picLocks noChangeAspect="1"/>
          </p:cNvPicPr>
          <p:nvPr/>
        </p:nvPicPr>
        <p:blipFill>
          <a:blip r:embed="rId3"/>
          <a:stretch>
            <a:fillRect/>
          </a:stretch>
        </p:blipFill>
        <p:spPr>
          <a:xfrm>
            <a:off x="2019732" y="1332986"/>
            <a:ext cx="5141235" cy="4381226"/>
          </a:xfrm>
          <a:prstGeom prst="rect">
            <a:avLst/>
          </a:prstGeom>
        </p:spPr>
      </p:pic>
      <p:sp>
        <p:nvSpPr>
          <p:cNvPr id="12" name="Rounded Rectangular Callout 11"/>
          <p:cNvSpPr/>
          <p:nvPr/>
        </p:nvSpPr>
        <p:spPr>
          <a:xfrm>
            <a:off x="5194763" y="3133712"/>
            <a:ext cx="1816208" cy="628479"/>
          </a:xfrm>
          <a:prstGeom prst="wedgeRoundRectCallout">
            <a:avLst>
              <a:gd name="adj1" fmla="val -81300"/>
              <a:gd name="adj2" fmla="val 1282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The request is now saved. Click </a:t>
            </a:r>
            <a:r>
              <a:rPr lang="en-US" sz="1200" b="1" dirty="0">
                <a:solidFill>
                  <a:schemeClr val="tx1"/>
                </a:solidFill>
                <a:latin typeface="Arial" pitchFamily="34" charset="0"/>
                <a:cs typeface="Arial" pitchFamily="34" charset="0"/>
              </a:rPr>
              <a:t>Close</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721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0913" y="1277190"/>
            <a:ext cx="4888675" cy="4118376"/>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13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8571368"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SUBMIT</a:t>
            </a:r>
          </a:p>
        </p:txBody>
      </p:sp>
      <p:sp>
        <p:nvSpPr>
          <p:cNvPr id="8" name="Rounded Rectangular Callout 7"/>
          <p:cNvSpPr/>
          <p:nvPr/>
        </p:nvSpPr>
        <p:spPr>
          <a:xfrm>
            <a:off x="5400290" y="4521005"/>
            <a:ext cx="1085483" cy="389595"/>
          </a:xfrm>
          <a:prstGeom prst="wedgeRoundRectCallout">
            <a:avLst>
              <a:gd name="adj1" fmla="val -66872"/>
              <a:gd name="adj2" fmla="val -16080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OK</a:t>
            </a:r>
            <a:endParaRPr lang="en-CA" sz="1200" dirty="0">
              <a:solidFill>
                <a:schemeClr val="tx1"/>
              </a:solidFill>
              <a:latin typeface="Arial" pitchFamily="34" charset="0"/>
              <a:cs typeface="Arial" pitchFamily="34" charset="0"/>
            </a:endParaRPr>
          </a:p>
        </p:txBody>
      </p:sp>
      <p:sp>
        <p:nvSpPr>
          <p:cNvPr id="9" name="Rounded Rectangular Callout 8"/>
          <p:cNvSpPr/>
          <p:nvPr/>
        </p:nvSpPr>
        <p:spPr>
          <a:xfrm>
            <a:off x="3587563" y="4263863"/>
            <a:ext cx="1296155" cy="514283"/>
          </a:xfrm>
          <a:prstGeom prst="wedgeRoundRectCallout">
            <a:avLst>
              <a:gd name="adj1" fmla="val -53687"/>
              <a:gd name="adj2" fmla="val 1330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Submit</a:t>
            </a:r>
            <a:endParaRPr lang="en-CA" sz="1200" dirty="0">
              <a:solidFill>
                <a:schemeClr val="tx1"/>
              </a:solidFill>
              <a:latin typeface="Arial" pitchFamily="34" charset="0"/>
              <a:cs typeface="Arial" pitchFamily="34" charset="0"/>
            </a:endParaRPr>
          </a:p>
        </p:txBody>
      </p:sp>
      <p:sp>
        <p:nvSpPr>
          <p:cNvPr id="10" name="object 13"/>
          <p:cNvSpPr/>
          <p:nvPr/>
        </p:nvSpPr>
        <p:spPr>
          <a:xfrm>
            <a:off x="228600" y="5772715"/>
            <a:ext cx="412535" cy="430721"/>
          </a:xfrm>
          <a:prstGeom prst="rect">
            <a:avLst/>
          </a:prstGeom>
          <a:blipFill>
            <a:blip r:embed="rId3" cstate="print"/>
            <a:stretch>
              <a:fillRect/>
            </a:stretch>
          </a:blipFill>
        </p:spPr>
        <p:txBody>
          <a:bodyPr wrap="square" lIns="0" tIns="0" rIns="0" bIns="0" rtlCol="0">
            <a:spAutoFit/>
          </a:bodyPr>
          <a:lstStyle/>
          <a:p>
            <a:endParaRPr dirty="0"/>
          </a:p>
        </p:txBody>
      </p:sp>
      <p:sp>
        <p:nvSpPr>
          <p:cNvPr id="11" name="TextBox 10"/>
          <p:cNvSpPr txBox="1"/>
          <p:nvPr/>
        </p:nvSpPr>
        <p:spPr>
          <a:xfrm>
            <a:off x="641135" y="5572578"/>
            <a:ext cx="8263583"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Note: Before hitting the Submit button, take note of the reminder above in green, “</a:t>
            </a:r>
            <a:r>
              <a:rPr lang="en-US" sz="1200" dirty="0">
                <a:solidFill>
                  <a:srgbClr val="00B050"/>
                </a:solidFill>
                <a:latin typeface="Arial" panose="020B0604020202020204" pitchFamily="34" charset="0"/>
                <a:cs typeface="Arial" panose="020B0604020202020204" pitchFamily="34" charset="0"/>
              </a:rPr>
              <a:t>Current Unit Operator is one of the Working Interest Owners. Either the Current or the New Unit Operator is required to submit a Unit Tract Revision</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If the creator is the Current Unit Operator, once this request is submitted, the Current Unit Operator will no longer be able to submit a Unit Tract Revision, instead, the New Unit Operator is required to submit a Unit Tract Revision.</a:t>
            </a:r>
          </a:p>
        </p:txBody>
      </p:sp>
    </p:spTree>
    <p:extLst>
      <p:ext uri="{BB962C8B-B14F-4D97-AF65-F5344CB8AC3E}">
        <p14:creationId xmlns:p14="http://schemas.microsoft.com/office/powerpoint/2010/main" val="162476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14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REQUEST SUBMITTED </a:t>
            </a:r>
          </a:p>
        </p:txBody>
      </p:sp>
      <p:pic>
        <p:nvPicPr>
          <p:cNvPr id="2" name="Picture 1"/>
          <p:cNvPicPr>
            <a:picLocks noChangeAspect="1"/>
          </p:cNvPicPr>
          <p:nvPr/>
        </p:nvPicPr>
        <p:blipFill>
          <a:blip r:embed="rId2"/>
          <a:stretch>
            <a:fillRect/>
          </a:stretch>
        </p:blipFill>
        <p:spPr>
          <a:xfrm>
            <a:off x="1804623" y="1311974"/>
            <a:ext cx="5738620" cy="4844381"/>
          </a:xfrm>
          <a:prstGeom prst="rect">
            <a:avLst/>
          </a:prstGeom>
        </p:spPr>
      </p:pic>
      <p:sp>
        <p:nvSpPr>
          <p:cNvPr id="7" name="Rounded Rectangular Callout 6"/>
          <p:cNvSpPr/>
          <p:nvPr/>
        </p:nvSpPr>
        <p:spPr>
          <a:xfrm>
            <a:off x="5021238" y="4915736"/>
            <a:ext cx="1296155" cy="514283"/>
          </a:xfrm>
          <a:prstGeom prst="wedgeRoundRectCallout">
            <a:avLst>
              <a:gd name="adj1" fmla="val -64164"/>
              <a:gd name="adj2" fmla="val -570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Close</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3947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15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EMAIL NOTIFICATION FOR CONCURRENCE</a:t>
            </a:r>
          </a:p>
        </p:txBody>
      </p:sp>
      <p:pic>
        <p:nvPicPr>
          <p:cNvPr id="3" name="Picture 2"/>
          <p:cNvPicPr>
            <a:picLocks noChangeAspect="1"/>
          </p:cNvPicPr>
          <p:nvPr/>
        </p:nvPicPr>
        <p:blipFill>
          <a:blip r:embed="rId2"/>
          <a:stretch>
            <a:fillRect/>
          </a:stretch>
        </p:blipFill>
        <p:spPr>
          <a:xfrm>
            <a:off x="579422" y="2136740"/>
            <a:ext cx="8044211" cy="1928266"/>
          </a:xfrm>
          <a:prstGeom prst="rect">
            <a:avLst/>
          </a:prstGeom>
        </p:spPr>
      </p:pic>
      <p:sp>
        <p:nvSpPr>
          <p:cNvPr id="8" name="object 13"/>
          <p:cNvSpPr/>
          <p:nvPr/>
        </p:nvSpPr>
        <p:spPr>
          <a:xfrm>
            <a:off x="447544" y="5148562"/>
            <a:ext cx="412535" cy="430721"/>
          </a:xfrm>
          <a:prstGeom prst="rect">
            <a:avLst/>
          </a:prstGeom>
          <a:blipFill>
            <a:blip r:embed="rId3" cstate="print"/>
            <a:stretch>
              <a:fillRect/>
            </a:stretch>
          </a:blipFill>
        </p:spPr>
        <p:txBody>
          <a:bodyPr wrap="square" lIns="0" tIns="0" rIns="0" bIns="0" rtlCol="0">
            <a:spAutoFit/>
          </a:bodyPr>
          <a:lstStyle/>
          <a:p>
            <a:endParaRPr dirty="0"/>
          </a:p>
        </p:txBody>
      </p:sp>
      <p:sp>
        <p:nvSpPr>
          <p:cNvPr id="9" name="TextBox 8"/>
          <p:cNvSpPr txBox="1"/>
          <p:nvPr/>
        </p:nvSpPr>
        <p:spPr>
          <a:xfrm>
            <a:off x="837772" y="5133089"/>
            <a:ext cx="7785862"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the request is submitted successfully, an email notification is sent to the Concurrer to concur the Change of Unit Operatorship. The email notification contains the ETS Request Number and the account number.</a:t>
            </a:r>
          </a:p>
        </p:txBody>
      </p:sp>
    </p:spTree>
    <p:extLst>
      <p:ext uri="{BB962C8B-B14F-4D97-AF65-F5344CB8AC3E}">
        <p14:creationId xmlns:p14="http://schemas.microsoft.com/office/powerpoint/2010/main" val="58968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83521" y="1311975"/>
            <a:ext cx="6266245" cy="4969512"/>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16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REQUEST AT CONCURRENCE STAGE</a:t>
            </a:r>
          </a:p>
        </p:txBody>
      </p:sp>
      <p:sp>
        <p:nvSpPr>
          <p:cNvPr id="8" name="Rounded Rectangular Callout 7"/>
          <p:cNvSpPr/>
          <p:nvPr/>
        </p:nvSpPr>
        <p:spPr>
          <a:xfrm>
            <a:off x="2412659" y="1909986"/>
            <a:ext cx="2022358" cy="896589"/>
          </a:xfrm>
          <a:prstGeom prst="wedgeRoundRectCallout">
            <a:avLst>
              <a:gd name="adj1" fmla="val -64164"/>
              <a:gd name="adj2" fmla="val -570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The </a:t>
            </a:r>
            <a:r>
              <a:rPr lang="en-US" sz="1200" b="1" dirty="0">
                <a:solidFill>
                  <a:schemeClr val="tx1"/>
                </a:solidFill>
                <a:latin typeface="Arial" pitchFamily="34" charset="0"/>
                <a:cs typeface="Arial" pitchFamily="34" charset="0"/>
              </a:rPr>
              <a:t>status</a:t>
            </a:r>
            <a:r>
              <a:rPr lang="en-US" sz="1200" dirty="0">
                <a:solidFill>
                  <a:schemeClr val="tx1"/>
                </a:solidFill>
                <a:latin typeface="Arial" pitchFamily="34" charset="0"/>
                <a:cs typeface="Arial" pitchFamily="34" charset="0"/>
              </a:rPr>
              <a:t> changes to </a:t>
            </a:r>
            <a:r>
              <a:rPr lang="en-US" sz="1200" b="1" dirty="0">
                <a:solidFill>
                  <a:schemeClr val="tx1"/>
                </a:solidFill>
                <a:latin typeface="Arial" pitchFamily="34" charset="0"/>
                <a:cs typeface="Arial" pitchFamily="34" charset="0"/>
              </a:rPr>
              <a:t>Concurrence</a:t>
            </a:r>
            <a:r>
              <a:rPr lang="en-US" sz="1200" dirty="0">
                <a:solidFill>
                  <a:schemeClr val="tx1"/>
                </a:solidFill>
                <a:latin typeface="Arial" pitchFamily="34" charset="0"/>
                <a:cs typeface="Arial" pitchFamily="34" charset="0"/>
              </a:rPr>
              <a:t> when the request is successfully submitted.</a:t>
            </a:r>
            <a:endParaRPr lang="en-CA" sz="1200" dirty="0">
              <a:solidFill>
                <a:schemeClr val="tx1"/>
              </a:solidFill>
              <a:latin typeface="Arial" pitchFamily="34" charset="0"/>
              <a:cs typeface="Arial" pitchFamily="34" charset="0"/>
            </a:endParaRPr>
          </a:p>
        </p:txBody>
      </p:sp>
      <p:sp>
        <p:nvSpPr>
          <p:cNvPr id="11" name="Rounded Rectangular Callout 10"/>
          <p:cNvSpPr/>
          <p:nvPr/>
        </p:nvSpPr>
        <p:spPr>
          <a:xfrm>
            <a:off x="4136405" y="4665531"/>
            <a:ext cx="2255342" cy="920457"/>
          </a:xfrm>
          <a:prstGeom prst="wedgeRoundRectCallout">
            <a:avLst>
              <a:gd name="adj1" fmla="val -53461"/>
              <a:gd name="adj2" fmla="val -1073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Once, the request is submitted, the creator’s contact info is automatically added in the Comments field.</a:t>
            </a:r>
          </a:p>
        </p:txBody>
      </p:sp>
    </p:spTree>
    <p:extLst>
      <p:ext uri="{BB962C8B-B14F-4D97-AF65-F5344CB8AC3E}">
        <p14:creationId xmlns:p14="http://schemas.microsoft.com/office/powerpoint/2010/main" val="339817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17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REPORT </a:t>
            </a:r>
          </a:p>
        </p:txBody>
      </p:sp>
      <p:pic>
        <p:nvPicPr>
          <p:cNvPr id="2" name="Picture 1"/>
          <p:cNvPicPr>
            <a:picLocks noChangeAspect="1"/>
          </p:cNvPicPr>
          <p:nvPr/>
        </p:nvPicPr>
        <p:blipFill>
          <a:blip r:embed="rId2"/>
          <a:stretch>
            <a:fillRect/>
          </a:stretch>
        </p:blipFill>
        <p:spPr>
          <a:xfrm>
            <a:off x="3346770" y="1911600"/>
            <a:ext cx="5557948" cy="4491975"/>
          </a:xfrm>
          <a:prstGeom prst="rect">
            <a:avLst/>
          </a:prstGeom>
        </p:spPr>
      </p:pic>
      <p:pic>
        <p:nvPicPr>
          <p:cNvPr id="1026" name="Picture 2" descr="C:\Users\JOHNAL~1.HEB\AppData\Local\Temp\SNAGHTML2f2a2c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72" y="1342362"/>
            <a:ext cx="4826685" cy="193499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4363770" y="1911600"/>
            <a:ext cx="1167897" cy="1474396"/>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2343527" y="2377273"/>
            <a:ext cx="1638534" cy="637532"/>
          </a:xfrm>
          <a:prstGeom prst="wedgeRoundRectCallout">
            <a:avLst>
              <a:gd name="adj1" fmla="val 53179"/>
              <a:gd name="adj2" fmla="val -12805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on this </a:t>
            </a:r>
            <a:r>
              <a:rPr lang="en-US" sz="1200" b="1" dirty="0">
                <a:solidFill>
                  <a:schemeClr val="tx1"/>
                </a:solidFill>
                <a:latin typeface="Arial" pitchFamily="34" charset="0"/>
                <a:cs typeface="Arial" pitchFamily="34" charset="0"/>
              </a:rPr>
              <a:t>link</a:t>
            </a:r>
            <a:r>
              <a:rPr lang="en-US" sz="1200" dirty="0">
                <a:solidFill>
                  <a:schemeClr val="tx1"/>
                </a:solidFill>
                <a:latin typeface="Arial" pitchFamily="34" charset="0"/>
                <a:cs typeface="Arial" pitchFamily="34" charset="0"/>
              </a:rPr>
              <a:t> to view a .pdf report</a:t>
            </a:r>
            <a:endParaRPr lang="en-CA" sz="1200" dirty="0">
              <a:solidFill>
                <a:schemeClr val="tx1"/>
              </a:solidFill>
              <a:latin typeface="Arial" pitchFamily="34" charset="0"/>
              <a:cs typeface="Arial" pitchFamily="34" charset="0"/>
            </a:endParaRPr>
          </a:p>
        </p:txBody>
      </p:sp>
      <p:sp>
        <p:nvSpPr>
          <p:cNvPr id="12" name="object 13"/>
          <p:cNvSpPr/>
          <p:nvPr/>
        </p:nvSpPr>
        <p:spPr>
          <a:xfrm>
            <a:off x="1444793" y="3877823"/>
            <a:ext cx="390228" cy="446480"/>
          </a:xfrm>
          <a:prstGeom prst="rect">
            <a:avLst/>
          </a:prstGeom>
          <a:blipFill>
            <a:blip r:embed="rId4" cstate="print"/>
            <a:stretch>
              <a:fillRect/>
            </a:stretch>
          </a:blipFill>
        </p:spPr>
        <p:txBody>
          <a:bodyPr wrap="square" lIns="0" tIns="0" rIns="0" bIns="0" rtlCol="0">
            <a:spAutoFit/>
          </a:bodyPr>
          <a:lstStyle/>
          <a:p>
            <a:endParaRPr dirty="0"/>
          </a:p>
        </p:txBody>
      </p:sp>
      <p:sp>
        <p:nvSpPr>
          <p:cNvPr id="13" name="TextBox 12"/>
          <p:cNvSpPr txBox="1"/>
          <p:nvPr/>
        </p:nvSpPr>
        <p:spPr>
          <a:xfrm>
            <a:off x="323272" y="4324303"/>
            <a:ext cx="2908815"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Change of Unit Operatorship Report</a:t>
            </a:r>
            <a:r>
              <a:rPr lang="en-US" sz="1200" dirty="0">
                <a:latin typeface="Arial" panose="020B0604020202020204" pitchFamily="34" charset="0"/>
                <a:cs typeface="Arial" panose="020B0604020202020204" pitchFamily="34" charset="0"/>
              </a:rPr>
              <a:t>, is an overview of screen data, which helps in verifying the data entered. This report can be produced at any time during the request’s lifecycle.</a:t>
            </a:r>
          </a:p>
        </p:txBody>
      </p:sp>
    </p:spTree>
    <p:extLst>
      <p:ext uri="{BB962C8B-B14F-4D97-AF65-F5344CB8AC3E}">
        <p14:creationId xmlns:p14="http://schemas.microsoft.com/office/powerpoint/2010/main" val="123575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6001" y="1303496"/>
            <a:ext cx="5412906" cy="3956567"/>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18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WITHDRAW REQUEST OPTION</a:t>
            </a:r>
          </a:p>
        </p:txBody>
      </p:sp>
      <p:sp>
        <p:nvSpPr>
          <p:cNvPr id="8" name="Rounded Rectangular Callout 7"/>
          <p:cNvSpPr/>
          <p:nvPr/>
        </p:nvSpPr>
        <p:spPr>
          <a:xfrm>
            <a:off x="2336903" y="4115541"/>
            <a:ext cx="1474605" cy="537942"/>
          </a:xfrm>
          <a:prstGeom prst="wedgeRoundRectCallout">
            <a:avLst>
              <a:gd name="adj1" fmla="val 55463"/>
              <a:gd name="adj2" fmla="val 1315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Withdraw </a:t>
            </a:r>
            <a:endParaRPr lang="en-CA" sz="1200" dirty="0">
              <a:solidFill>
                <a:schemeClr val="tx1"/>
              </a:solidFill>
              <a:latin typeface="Arial" pitchFamily="34" charset="0"/>
              <a:cs typeface="Arial" pitchFamily="34" charset="0"/>
            </a:endParaRPr>
          </a:p>
        </p:txBody>
      </p:sp>
      <p:sp>
        <p:nvSpPr>
          <p:cNvPr id="9" name="object 13"/>
          <p:cNvSpPr/>
          <p:nvPr/>
        </p:nvSpPr>
        <p:spPr>
          <a:xfrm>
            <a:off x="447544" y="5797870"/>
            <a:ext cx="412535" cy="430721"/>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extBox 9"/>
          <p:cNvSpPr txBox="1"/>
          <p:nvPr/>
        </p:nvSpPr>
        <p:spPr>
          <a:xfrm>
            <a:off x="860079" y="5430071"/>
            <a:ext cx="7523430" cy="1015663"/>
          </a:xfrm>
          <a:prstGeom prst="rect">
            <a:avLst/>
          </a:prstGeom>
          <a:noFill/>
        </p:spPr>
        <p:txBody>
          <a:bodyPr wrap="square" rtlCol="0">
            <a:spAutoFit/>
          </a:bodyPr>
          <a:lstStyle/>
          <a:p>
            <a:r>
              <a:rPr lang="en-US" sz="1200" dirty="0">
                <a:latin typeface="Arial" pitchFamily="34" charset="0"/>
                <a:cs typeface="Arial" pitchFamily="34" charset="0"/>
              </a:rPr>
              <a:t>Once the request has been submitted for concurrence and the concurrer has not concurred yet, the creator can </a:t>
            </a:r>
            <a:r>
              <a:rPr lang="en-US" sz="1200" b="1" dirty="0">
                <a:latin typeface="Arial" pitchFamily="34" charset="0"/>
                <a:cs typeface="Arial" pitchFamily="34" charset="0"/>
              </a:rPr>
              <a:t>Withdraw</a:t>
            </a:r>
            <a:r>
              <a:rPr lang="en-US" sz="1200" dirty="0">
                <a:latin typeface="Arial" pitchFamily="34" charset="0"/>
                <a:cs typeface="Arial" pitchFamily="34" charset="0"/>
              </a:rPr>
              <a:t> the request. Note: The Withdraw button is disabled once the request has been concurred.</a:t>
            </a:r>
          </a:p>
          <a:p>
            <a:endParaRPr lang="en-US" sz="1200" dirty="0">
              <a:latin typeface="Arial" pitchFamily="34" charset="0"/>
              <a:cs typeface="Arial" pitchFamily="34" charset="0"/>
            </a:endParaRPr>
          </a:p>
          <a:p>
            <a:r>
              <a:rPr lang="en-US" sz="1200" dirty="0">
                <a:latin typeface="Arial" pitchFamily="34" charset="0"/>
                <a:cs typeface="Arial" pitchFamily="34" charset="0"/>
              </a:rPr>
              <a:t>If the creator wishes to withdraw the request and the withdraw button is no longer available, please contact </a:t>
            </a:r>
            <a:r>
              <a:rPr lang="en-US" sz="1200" dirty="0">
                <a:latin typeface="Arial" panose="020B0604020202020204" pitchFamily="34" charset="0"/>
                <a:cs typeface="Arial" panose="020B0604020202020204" pitchFamily="34" charset="0"/>
                <a:hlinkClick r:id="rId4"/>
              </a:rPr>
              <a:t>EnergyUnitsHelpdesk@gov.ab.ca</a:t>
            </a:r>
            <a:r>
              <a:rPr lang="en-US" sz="1200" dirty="0">
                <a:latin typeface="Arial" panose="020B0604020202020204" pitchFamily="34" charset="0"/>
                <a:cs typeface="Arial" panose="020B0604020202020204" pitchFamily="34" charset="0"/>
              </a:rPr>
              <a:t>. The Units team will change the status of the request to </a:t>
            </a:r>
            <a:r>
              <a:rPr lang="en-US" sz="1200" b="1" dirty="0">
                <a:latin typeface="Arial" panose="020B0604020202020204" pitchFamily="34" charset="0"/>
                <a:cs typeface="Arial" panose="020B0604020202020204" pitchFamily="34" charset="0"/>
              </a:rPr>
              <a:t>Client Withdraw</a:t>
            </a:r>
            <a:r>
              <a:rPr lang="en-US" sz="1200" dirty="0">
                <a:latin typeface="Arial" panose="020B0604020202020204" pitchFamily="34" charset="0"/>
                <a:cs typeface="Arial" panose="020B0604020202020204" pitchFamily="34" charset="0"/>
              </a:rPr>
              <a:t>.</a:t>
            </a:r>
          </a:p>
        </p:txBody>
      </p:sp>
      <p:sp>
        <p:nvSpPr>
          <p:cNvPr id="13" name="Rounded Rectangular Callout 12"/>
          <p:cNvSpPr/>
          <p:nvPr/>
        </p:nvSpPr>
        <p:spPr>
          <a:xfrm>
            <a:off x="5258909" y="4278225"/>
            <a:ext cx="1086815" cy="431474"/>
          </a:xfrm>
          <a:prstGeom prst="wedgeRoundRectCallout">
            <a:avLst>
              <a:gd name="adj1" fmla="val -14298"/>
              <a:gd name="adj2" fmla="val -12871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OK</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8090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19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WITHDRAW REQUEST STATUS </a:t>
            </a:r>
          </a:p>
        </p:txBody>
      </p:sp>
      <p:pic>
        <p:nvPicPr>
          <p:cNvPr id="2" name="Picture 1"/>
          <p:cNvPicPr>
            <a:picLocks noChangeAspect="1"/>
          </p:cNvPicPr>
          <p:nvPr/>
        </p:nvPicPr>
        <p:blipFill>
          <a:blip r:embed="rId2"/>
          <a:stretch>
            <a:fillRect/>
          </a:stretch>
        </p:blipFill>
        <p:spPr>
          <a:xfrm>
            <a:off x="1694173" y="1311976"/>
            <a:ext cx="5874524" cy="4351469"/>
          </a:xfrm>
          <a:prstGeom prst="rect">
            <a:avLst/>
          </a:prstGeom>
        </p:spPr>
      </p:pic>
      <p:sp>
        <p:nvSpPr>
          <p:cNvPr id="7" name="Rounded Rectangular Callout 6"/>
          <p:cNvSpPr/>
          <p:nvPr/>
        </p:nvSpPr>
        <p:spPr>
          <a:xfrm>
            <a:off x="3156830" y="1777647"/>
            <a:ext cx="1474605" cy="537942"/>
          </a:xfrm>
          <a:prstGeom prst="wedgeRoundRectCallout">
            <a:avLst>
              <a:gd name="adj1" fmla="val -75310"/>
              <a:gd name="adj2" fmla="val -502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Status is now changed to </a:t>
            </a:r>
            <a:r>
              <a:rPr lang="en-US" sz="1200" b="1" dirty="0">
                <a:solidFill>
                  <a:schemeClr val="tx1"/>
                </a:solidFill>
                <a:latin typeface="Arial" pitchFamily="34" charset="0"/>
                <a:cs typeface="Arial" pitchFamily="34" charset="0"/>
              </a:rPr>
              <a:t>Client Withdraw</a:t>
            </a:r>
            <a:endParaRPr lang="en-CA" sz="1200" dirty="0">
              <a:solidFill>
                <a:schemeClr val="tx1"/>
              </a:solidFill>
              <a:latin typeface="Arial" pitchFamily="34" charset="0"/>
              <a:cs typeface="Arial" pitchFamily="34" charset="0"/>
            </a:endParaRPr>
          </a:p>
        </p:txBody>
      </p:sp>
      <p:sp>
        <p:nvSpPr>
          <p:cNvPr id="8" name="Rounded Rectangular Callout 7"/>
          <p:cNvSpPr/>
          <p:nvPr/>
        </p:nvSpPr>
        <p:spPr>
          <a:xfrm>
            <a:off x="4522394" y="4501231"/>
            <a:ext cx="1474605" cy="537942"/>
          </a:xfrm>
          <a:prstGeom prst="wedgeRoundRectCallout">
            <a:avLst>
              <a:gd name="adj1" fmla="val -48910"/>
              <a:gd name="adj2" fmla="val 1416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Close </a:t>
            </a:r>
            <a:r>
              <a:rPr lang="en-US" sz="1200" dirty="0">
                <a:solidFill>
                  <a:schemeClr val="tx1"/>
                </a:solidFill>
                <a:latin typeface="Arial" pitchFamily="34" charset="0"/>
                <a:cs typeface="Arial" pitchFamily="34" charset="0"/>
              </a:rPr>
              <a:t>to close the screen</a:t>
            </a:r>
            <a:endParaRPr lang="en-CA" sz="1200" dirty="0">
              <a:solidFill>
                <a:schemeClr val="tx1"/>
              </a:solidFill>
              <a:latin typeface="Arial" pitchFamily="34" charset="0"/>
              <a:cs typeface="Arial" pitchFamily="34" charset="0"/>
            </a:endParaRPr>
          </a:p>
        </p:txBody>
      </p:sp>
      <p:sp>
        <p:nvSpPr>
          <p:cNvPr id="9" name="object 13"/>
          <p:cNvSpPr/>
          <p:nvPr/>
        </p:nvSpPr>
        <p:spPr>
          <a:xfrm>
            <a:off x="696870" y="5799263"/>
            <a:ext cx="358214" cy="382705"/>
          </a:xfrm>
          <a:prstGeom prst="rect">
            <a:avLst/>
          </a:prstGeom>
          <a:blipFill>
            <a:blip r:embed="rId3" cstate="print"/>
            <a:stretch>
              <a:fillRect/>
            </a:stretch>
          </a:blipFill>
        </p:spPr>
        <p:txBody>
          <a:bodyPr wrap="square" lIns="0" tIns="0" rIns="0" bIns="0" rtlCol="0">
            <a:spAutoFit/>
          </a:bodyPr>
          <a:lstStyle/>
          <a:p>
            <a:endParaRPr dirty="0"/>
          </a:p>
        </p:txBody>
      </p:sp>
      <p:sp>
        <p:nvSpPr>
          <p:cNvPr id="10" name="TextBox 9"/>
          <p:cNvSpPr txBox="1"/>
          <p:nvPr/>
        </p:nvSpPr>
        <p:spPr>
          <a:xfrm>
            <a:off x="1055084" y="5852117"/>
            <a:ext cx="778586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Notice that only the </a:t>
            </a:r>
            <a:r>
              <a:rPr lang="en-US" sz="1200" b="1" dirty="0">
                <a:latin typeface="Arial" panose="020B0604020202020204" pitchFamily="34" charset="0"/>
                <a:cs typeface="Arial" panose="020B0604020202020204" pitchFamily="34" charset="0"/>
              </a:rPr>
              <a:t>Close </a:t>
            </a:r>
            <a:r>
              <a:rPr lang="en-US" sz="1200" dirty="0">
                <a:latin typeface="Arial" panose="020B0604020202020204" pitchFamily="34" charset="0"/>
                <a:cs typeface="Arial" panose="020B0604020202020204" pitchFamily="34" charset="0"/>
              </a:rPr>
              <a:t>button is available. No further action required.</a:t>
            </a:r>
          </a:p>
        </p:txBody>
      </p:sp>
    </p:spTree>
    <p:extLst>
      <p:ext uri="{BB962C8B-B14F-4D97-AF65-F5344CB8AC3E}">
        <p14:creationId xmlns:p14="http://schemas.microsoft.com/office/powerpoint/2010/main" val="256964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4" name="Content Placeholder 1"/>
          <p:cNvSpPr txBox="1">
            <a:spLocks/>
          </p:cNvSpPr>
          <p:nvPr/>
        </p:nvSpPr>
        <p:spPr>
          <a:xfrm>
            <a:off x="251520" y="980728"/>
            <a:ext cx="8640960" cy="271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b="1" dirty="0">
                <a:latin typeface="Arial" panose="020B0604020202020204" pitchFamily="34" charset="0"/>
                <a:cs typeface="Arial" panose="020B0604020202020204" pitchFamily="34" charset="0"/>
              </a:rPr>
              <a:t>Revision Page</a:t>
            </a:r>
          </a:p>
        </p:txBody>
      </p:sp>
      <p:sp>
        <p:nvSpPr>
          <p:cNvPr id="5" name="Text Placeholder 2"/>
          <p:cNvSpPr txBox="1">
            <a:spLocks/>
          </p:cNvSpPr>
          <p:nvPr/>
        </p:nvSpPr>
        <p:spPr>
          <a:xfrm>
            <a:off x="250825" y="1484313"/>
            <a:ext cx="8642350" cy="475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ctr">
              <a:buFont typeface="Arial" panose="020B0604020202020204" pitchFamily="34" charset="0"/>
              <a:buNone/>
            </a:pPr>
            <a:r>
              <a:rPr lang="en-US" sz="1400" b="1" dirty="0">
                <a:latin typeface="Arial" panose="020B0604020202020204" pitchFamily="34" charset="0"/>
                <a:cs typeface="Arial" panose="020B0604020202020204" pitchFamily="34" charset="0"/>
              </a:rPr>
              <a:t>Revisions Table</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89785930"/>
              </p:ext>
            </p:extLst>
          </p:nvPr>
        </p:nvGraphicFramePr>
        <p:xfrm>
          <a:off x="1524000" y="2432874"/>
          <a:ext cx="6096000" cy="1752600"/>
        </p:xfrm>
        <a:graphic>
          <a:graphicData uri="http://schemas.openxmlformats.org/drawingml/2006/table">
            <a:tbl>
              <a:tblPr firstRow="1" bandRow="1">
                <a:tableStyleId>{5C22544A-7EE6-4342-B048-85BDC9FD1C3A}</a:tableStyleId>
              </a:tblPr>
              <a:tblGrid>
                <a:gridCol w="2126704">
                  <a:extLst>
                    <a:ext uri="{9D8B030D-6E8A-4147-A177-3AD203B41FA5}">
                      <a16:colId xmlns:a16="http://schemas.microsoft.com/office/drawing/2014/main" val="20000"/>
                    </a:ext>
                  </a:extLst>
                </a:gridCol>
                <a:gridCol w="193729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March 7, 2016</a:t>
                      </a:r>
                      <a:endParaRPr lang="en-CA" dirty="0"/>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October</a:t>
                      </a:r>
                      <a:r>
                        <a:rPr lang="en-CA" baseline="0" dirty="0"/>
                        <a:t> 13, 2020</a:t>
                      </a:r>
                      <a:endParaRPr lang="en-CA" dirty="0"/>
                    </a:p>
                  </a:txBody>
                  <a:tcPr/>
                </a:tc>
                <a:tc>
                  <a:txBody>
                    <a:bodyPr/>
                    <a:lstStyle/>
                    <a:p>
                      <a:r>
                        <a:rPr lang="en-CA" dirty="0"/>
                        <a:t>Update headers and contents</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US" dirty="0"/>
                        <a:t>July 10, 2023</a:t>
                      </a:r>
                      <a:endParaRPr lang="en-CA" dirty="0"/>
                    </a:p>
                  </a:txBody>
                  <a:tcPr/>
                </a:tc>
                <a:tc>
                  <a:txBody>
                    <a:bodyPr/>
                    <a:lstStyle/>
                    <a:p>
                      <a:r>
                        <a:rPr lang="en-US" dirty="0"/>
                        <a:t>Update content</a:t>
                      </a:r>
                      <a:endParaRPr lang="en-CA" dirty="0"/>
                    </a:p>
                  </a:txBody>
                  <a:tcPr/>
                </a:tc>
                <a:tc>
                  <a:txBody>
                    <a:bodyPr/>
                    <a:lstStyle/>
                    <a:p>
                      <a:r>
                        <a:rPr lang="en-US" dirty="0"/>
                        <a:t>8</a:t>
                      </a:r>
                      <a:endParaRPr lang="en-CA" dirty="0"/>
                    </a:p>
                  </a:txBody>
                  <a:tcPr/>
                </a:tc>
                <a:extLst>
                  <a:ext uri="{0D108BD9-81ED-4DB2-BD59-A6C34878D82A}">
                    <a16:rowId xmlns:a16="http://schemas.microsoft.com/office/drawing/2014/main" val="1713289661"/>
                  </a:ext>
                </a:extLst>
              </a:tr>
            </a:tbl>
          </a:graphicData>
        </a:graphic>
      </p:graphicFrame>
      <p:sp>
        <p:nvSpPr>
          <p:cNvPr id="12" name="Footer Placeholder 4"/>
          <p:cNvSpPr>
            <a:spLocks noGrp="1"/>
          </p:cNvSpPr>
          <p:nvPr>
            <p:ph type="ftr" sz="quarter" idx="11"/>
          </p:nvPr>
        </p:nvSpPr>
        <p:spPr>
          <a:xfrm>
            <a:off x="7948265" y="6658275"/>
            <a:ext cx="956453" cy="199725"/>
          </a:xfrm>
        </p:spPr>
        <p:txBody>
          <a:bodyPr/>
          <a:lstStyle/>
          <a:p>
            <a:r>
              <a:rPr lang="en-CA" sz="900" dirty="0">
                <a:latin typeface="Arial" panose="020B0604020202020204" pitchFamily="34" charset="0"/>
                <a:cs typeface="Arial" panose="020B0604020202020204" pitchFamily="34" charset="0"/>
              </a:rPr>
              <a:t>Page 2 of 27</a:t>
            </a:r>
          </a:p>
        </p:txBody>
      </p:sp>
      <p:sp>
        <p:nvSpPr>
          <p:cNvPr id="8" name="Rectangle 7"/>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Tree>
    <p:extLst>
      <p:ext uri="{BB962C8B-B14F-4D97-AF65-F5344CB8AC3E}">
        <p14:creationId xmlns:p14="http://schemas.microsoft.com/office/powerpoint/2010/main" val="270371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20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WITHDRAW REQUEST WORK IN PROGRESS </a:t>
            </a:r>
          </a:p>
        </p:txBody>
      </p:sp>
      <p:pic>
        <p:nvPicPr>
          <p:cNvPr id="2" name="Picture 1"/>
          <p:cNvPicPr>
            <a:picLocks noChangeAspect="1"/>
          </p:cNvPicPr>
          <p:nvPr/>
        </p:nvPicPr>
        <p:blipFill>
          <a:blip r:embed="rId2"/>
          <a:stretch>
            <a:fillRect/>
          </a:stretch>
        </p:blipFill>
        <p:spPr>
          <a:xfrm>
            <a:off x="1040575" y="1522947"/>
            <a:ext cx="6907690" cy="3128978"/>
          </a:xfrm>
          <a:prstGeom prst="rect">
            <a:avLst/>
          </a:prstGeom>
        </p:spPr>
      </p:pic>
      <p:sp>
        <p:nvSpPr>
          <p:cNvPr id="7" name="object 13"/>
          <p:cNvSpPr/>
          <p:nvPr/>
        </p:nvSpPr>
        <p:spPr>
          <a:xfrm>
            <a:off x="682361" y="5463746"/>
            <a:ext cx="358214" cy="382705"/>
          </a:xfrm>
          <a:prstGeom prst="rect">
            <a:avLst/>
          </a:prstGeom>
          <a:blipFill>
            <a:blip r:embed="rId3" cstate="print"/>
            <a:stretch>
              <a:fillRect/>
            </a:stretch>
          </a:blipFill>
        </p:spPr>
        <p:txBody>
          <a:bodyPr wrap="square" lIns="0" tIns="0" rIns="0" bIns="0" rtlCol="0">
            <a:spAutoFit/>
          </a:bodyPr>
          <a:lstStyle/>
          <a:p>
            <a:endParaRPr dirty="0"/>
          </a:p>
        </p:txBody>
      </p:sp>
      <p:sp>
        <p:nvSpPr>
          <p:cNvPr id="8" name="TextBox 7"/>
          <p:cNvSpPr txBox="1"/>
          <p:nvPr/>
        </p:nvSpPr>
        <p:spPr>
          <a:xfrm>
            <a:off x="1040575" y="5516600"/>
            <a:ext cx="746062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Request remains in Work in Progress with a status of Client Withdrawn for 90 days and then it is archived.</a:t>
            </a:r>
          </a:p>
        </p:txBody>
      </p:sp>
    </p:spTree>
    <p:extLst>
      <p:ext uri="{BB962C8B-B14F-4D97-AF65-F5344CB8AC3E}">
        <p14:creationId xmlns:p14="http://schemas.microsoft.com/office/powerpoint/2010/main" val="115139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51782" y="1338450"/>
            <a:ext cx="6133992" cy="2753715"/>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21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CONCUR WORK IN PROGRESS</a:t>
            </a:r>
          </a:p>
        </p:txBody>
      </p:sp>
      <p:pic>
        <p:nvPicPr>
          <p:cNvPr id="2" name="Picture 1"/>
          <p:cNvPicPr>
            <a:picLocks noChangeAspect="1"/>
          </p:cNvPicPr>
          <p:nvPr/>
        </p:nvPicPr>
        <p:blipFill>
          <a:blip r:embed="rId3"/>
          <a:stretch>
            <a:fillRect/>
          </a:stretch>
        </p:blipFill>
        <p:spPr>
          <a:xfrm>
            <a:off x="369541" y="1338451"/>
            <a:ext cx="2266667" cy="4238095"/>
          </a:xfrm>
          <a:prstGeom prst="rect">
            <a:avLst/>
          </a:prstGeom>
        </p:spPr>
      </p:pic>
      <p:sp>
        <p:nvSpPr>
          <p:cNvPr id="8" name="Rounded Rectangular Callout 7"/>
          <p:cNvSpPr/>
          <p:nvPr/>
        </p:nvSpPr>
        <p:spPr>
          <a:xfrm>
            <a:off x="6694098" y="2429679"/>
            <a:ext cx="1662251" cy="639445"/>
          </a:xfrm>
          <a:prstGeom prst="wedgeRoundRectCallout">
            <a:avLst>
              <a:gd name="adj1" fmla="val -15142"/>
              <a:gd name="adj2" fmla="val -12090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3</a:t>
            </a:r>
            <a:r>
              <a:rPr lang="en-US" sz="1200" dirty="0">
                <a:solidFill>
                  <a:schemeClr val="tx1"/>
                </a:solidFill>
                <a:latin typeface="Arial" pitchFamily="34" charset="0"/>
                <a:cs typeface="Arial" pitchFamily="34" charset="0"/>
              </a:rPr>
              <a:t>. From the email notification, enter the request number here</a:t>
            </a:r>
            <a:endParaRPr lang="en-CA" sz="1200" dirty="0">
              <a:solidFill>
                <a:schemeClr val="tx1"/>
              </a:solidFill>
              <a:latin typeface="Arial" pitchFamily="34" charset="0"/>
              <a:cs typeface="Arial" pitchFamily="34" charset="0"/>
            </a:endParaRPr>
          </a:p>
        </p:txBody>
      </p:sp>
      <p:sp>
        <p:nvSpPr>
          <p:cNvPr id="9" name="Rounded Rectangular Callout 8"/>
          <p:cNvSpPr/>
          <p:nvPr/>
        </p:nvSpPr>
        <p:spPr>
          <a:xfrm>
            <a:off x="1161603" y="4092166"/>
            <a:ext cx="1474605" cy="537942"/>
          </a:xfrm>
          <a:prstGeom prst="wedgeRoundRectCallout">
            <a:avLst>
              <a:gd name="adj1" fmla="val -2249"/>
              <a:gd name="adj2" fmla="val -1461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Work In Progress</a:t>
            </a:r>
            <a:r>
              <a:rPr lang="en-US" sz="1200" dirty="0">
                <a:solidFill>
                  <a:schemeClr val="tx1"/>
                </a:solidFill>
                <a:latin typeface="Arial" pitchFamily="34" charset="0"/>
                <a:cs typeface="Arial" pitchFamily="34" charset="0"/>
              </a:rPr>
              <a:t> node</a:t>
            </a:r>
            <a:endParaRPr lang="en-CA" sz="1200" dirty="0">
              <a:solidFill>
                <a:schemeClr val="tx1"/>
              </a:solidFill>
              <a:latin typeface="Arial" pitchFamily="34" charset="0"/>
              <a:cs typeface="Arial" pitchFamily="34" charset="0"/>
            </a:endParaRPr>
          </a:p>
        </p:txBody>
      </p:sp>
      <p:sp>
        <p:nvSpPr>
          <p:cNvPr id="10" name="Rounded Rectangular Callout 9"/>
          <p:cNvSpPr/>
          <p:nvPr/>
        </p:nvSpPr>
        <p:spPr>
          <a:xfrm>
            <a:off x="1989228" y="1553369"/>
            <a:ext cx="2671762" cy="853049"/>
          </a:xfrm>
          <a:prstGeom prst="wedgeRoundRectCallout">
            <a:avLst>
              <a:gd name="adj1" fmla="val -45860"/>
              <a:gd name="adj2" fmla="val 853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After receiving the email notification, sign is as the concurrer to concur the request. Expand</a:t>
            </a:r>
            <a:r>
              <a:rPr lang="en-US" sz="1200" b="1" dirty="0">
                <a:solidFill>
                  <a:schemeClr val="tx1"/>
                </a:solidFill>
                <a:latin typeface="Arial" pitchFamily="34" charset="0"/>
                <a:cs typeface="Arial" pitchFamily="34" charset="0"/>
              </a:rPr>
              <a:t> Unit Agreement Exhibit A</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a:off x="4948015" y="2232233"/>
            <a:ext cx="1138658" cy="394891"/>
          </a:xfrm>
          <a:prstGeom prst="wedgeRoundRectCallout">
            <a:avLst>
              <a:gd name="adj1" fmla="val -5652"/>
              <a:gd name="adj2" fmla="val 15424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4</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Find</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3015546" y="4162407"/>
            <a:ext cx="2543281" cy="708357"/>
          </a:xfrm>
          <a:prstGeom prst="wedgeRoundRectCallout">
            <a:avLst>
              <a:gd name="adj1" fmla="val -41520"/>
              <a:gd name="adj2" fmla="val -9794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5</a:t>
            </a:r>
            <a:r>
              <a:rPr lang="en-US" sz="1200" dirty="0">
                <a:solidFill>
                  <a:schemeClr val="tx1"/>
                </a:solidFill>
                <a:latin typeface="Arial" pitchFamily="34" charset="0"/>
                <a:cs typeface="Arial" pitchFamily="34" charset="0"/>
              </a:rPr>
              <a:t>. Search result. Click the </a:t>
            </a:r>
            <a:r>
              <a:rPr lang="en-US" sz="1200" b="1" dirty="0">
                <a:solidFill>
                  <a:schemeClr val="tx1"/>
                </a:solidFill>
                <a:latin typeface="Arial" pitchFamily="34" charset="0"/>
                <a:cs typeface="Arial" pitchFamily="34" charset="0"/>
              </a:rPr>
              <a:t>hyperlinked Request # </a:t>
            </a:r>
            <a:endParaRPr lang="en-CA" sz="1200" b="1" dirty="0">
              <a:solidFill>
                <a:schemeClr val="tx1"/>
              </a:solidFill>
              <a:latin typeface="Arial" pitchFamily="34" charset="0"/>
              <a:cs typeface="Arial" pitchFamily="34" charset="0"/>
            </a:endParaRPr>
          </a:p>
        </p:txBody>
      </p:sp>
      <p:sp>
        <p:nvSpPr>
          <p:cNvPr id="15" name="object 13"/>
          <p:cNvSpPr/>
          <p:nvPr/>
        </p:nvSpPr>
        <p:spPr>
          <a:xfrm>
            <a:off x="691415" y="5836035"/>
            <a:ext cx="358214" cy="382705"/>
          </a:xfrm>
          <a:prstGeom prst="rect">
            <a:avLst/>
          </a:prstGeom>
          <a:blipFill>
            <a:blip r:embed="rId4" cstate="print"/>
            <a:stretch>
              <a:fillRect/>
            </a:stretch>
          </a:blipFill>
        </p:spPr>
        <p:txBody>
          <a:bodyPr wrap="square" lIns="0" tIns="0" rIns="0" bIns="0" rtlCol="0">
            <a:spAutoFit/>
          </a:bodyPr>
          <a:lstStyle/>
          <a:p>
            <a:endParaRPr dirty="0"/>
          </a:p>
        </p:txBody>
      </p:sp>
      <p:sp>
        <p:nvSpPr>
          <p:cNvPr id="16" name="TextBox 15"/>
          <p:cNvSpPr txBox="1"/>
          <p:nvPr/>
        </p:nvSpPr>
        <p:spPr>
          <a:xfrm>
            <a:off x="1049629" y="5796556"/>
            <a:ext cx="746062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you do not have the Request Number handy, click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The search result returns all Request numbers associated with the login account.</a:t>
            </a:r>
          </a:p>
        </p:txBody>
      </p:sp>
    </p:spTree>
    <p:extLst>
      <p:ext uri="{BB962C8B-B14F-4D97-AF65-F5344CB8AC3E}">
        <p14:creationId xmlns:p14="http://schemas.microsoft.com/office/powerpoint/2010/main" val="1768081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9374" y="1277190"/>
            <a:ext cx="5696735" cy="4502259"/>
          </a:xfrm>
          <a:prstGeom prst="rect">
            <a:avLst/>
          </a:prstGeom>
        </p:spPr>
      </p:pic>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22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CONCUR YES OR NO</a:t>
            </a:r>
          </a:p>
        </p:txBody>
      </p:sp>
      <p:sp>
        <p:nvSpPr>
          <p:cNvPr id="7" name="Rounded Rectangular Callout 6"/>
          <p:cNvSpPr/>
          <p:nvPr/>
        </p:nvSpPr>
        <p:spPr>
          <a:xfrm>
            <a:off x="5451578" y="4059569"/>
            <a:ext cx="1085024" cy="484575"/>
          </a:xfrm>
          <a:prstGeom prst="wedgeRoundRectCallout">
            <a:avLst>
              <a:gd name="adj1" fmla="val -70399"/>
              <a:gd name="adj2" fmla="val -922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OK</a:t>
            </a:r>
            <a:endParaRPr lang="en-CA" sz="1200" dirty="0">
              <a:solidFill>
                <a:schemeClr val="tx1"/>
              </a:solidFill>
              <a:latin typeface="Arial" pitchFamily="34" charset="0"/>
              <a:cs typeface="Arial" pitchFamily="34" charset="0"/>
            </a:endParaRPr>
          </a:p>
        </p:txBody>
      </p:sp>
      <p:sp>
        <p:nvSpPr>
          <p:cNvPr id="8" name="Rounded Rectangular Callout 7"/>
          <p:cNvSpPr/>
          <p:nvPr/>
        </p:nvSpPr>
        <p:spPr>
          <a:xfrm>
            <a:off x="3850803" y="4544144"/>
            <a:ext cx="1474605" cy="537942"/>
          </a:xfrm>
          <a:prstGeom prst="wedgeRoundRectCallout">
            <a:avLst>
              <a:gd name="adj1" fmla="val -15756"/>
              <a:gd name="adj2" fmla="val 1551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Submit</a:t>
            </a:r>
            <a:endParaRPr lang="en-CA" sz="1200" dirty="0">
              <a:solidFill>
                <a:schemeClr val="tx1"/>
              </a:solidFill>
              <a:latin typeface="Arial" pitchFamily="34" charset="0"/>
              <a:cs typeface="Arial" pitchFamily="34" charset="0"/>
            </a:endParaRPr>
          </a:p>
        </p:txBody>
      </p:sp>
      <p:sp>
        <p:nvSpPr>
          <p:cNvPr id="9" name="Rounded Rectangular Callout 8"/>
          <p:cNvSpPr/>
          <p:nvPr/>
        </p:nvSpPr>
        <p:spPr>
          <a:xfrm>
            <a:off x="2074146" y="3324910"/>
            <a:ext cx="1707650" cy="734659"/>
          </a:xfrm>
          <a:prstGeom prst="wedgeRoundRectCallout">
            <a:avLst>
              <a:gd name="adj1" fmla="val -407"/>
              <a:gd name="adj2" fmla="val 1719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Click Concur dropdown and select either </a:t>
            </a:r>
            <a:r>
              <a:rPr lang="en-US" sz="1200" b="1" dirty="0">
                <a:solidFill>
                  <a:schemeClr val="tx1"/>
                </a:solidFill>
                <a:latin typeface="Arial" pitchFamily="34" charset="0"/>
                <a:cs typeface="Arial" pitchFamily="34" charset="0"/>
              </a:rPr>
              <a:t>Yes</a:t>
            </a:r>
            <a:r>
              <a:rPr lang="en-US" sz="1200" dirty="0">
                <a:solidFill>
                  <a:schemeClr val="tx1"/>
                </a:solidFill>
                <a:latin typeface="Arial" pitchFamily="34" charset="0"/>
                <a:cs typeface="Arial" pitchFamily="34" charset="0"/>
              </a:rPr>
              <a:t> or </a:t>
            </a:r>
            <a:r>
              <a:rPr lang="en-US" sz="1200" b="1" dirty="0">
                <a:solidFill>
                  <a:schemeClr val="tx1"/>
                </a:solidFill>
                <a:latin typeface="Arial" pitchFamily="34" charset="0"/>
                <a:cs typeface="Arial" pitchFamily="34" charset="0"/>
              </a:rPr>
              <a:t>No</a:t>
            </a:r>
            <a:endParaRPr lang="en-CA" sz="1200" b="1" dirty="0">
              <a:solidFill>
                <a:schemeClr val="tx1"/>
              </a:solidFill>
              <a:latin typeface="Arial" pitchFamily="34" charset="0"/>
              <a:cs typeface="Arial" pitchFamily="34" charset="0"/>
            </a:endParaRPr>
          </a:p>
        </p:txBody>
      </p:sp>
      <p:sp>
        <p:nvSpPr>
          <p:cNvPr id="11" name="object 13"/>
          <p:cNvSpPr/>
          <p:nvPr/>
        </p:nvSpPr>
        <p:spPr>
          <a:xfrm>
            <a:off x="465078" y="5935436"/>
            <a:ext cx="358214" cy="382705"/>
          </a:xfrm>
          <a:prstGeom prst="rect">
            <a:avLst/>
          </a:prstGeom>
          <a:blipFill>
            <a:blip r:embed="rId3" cstate="print"/>
            <a:stretch>
              <a:fillRect/>
            </a:stretch>
          </a:blipFill>
        </p:spPr>
        <p:txBody>
          <a:bodyPr wrap="square" lIns="0" tIns="0" rIns="0" bIns="0" rtlCol="0">
            <a:spAutoFit/>
          </a:bodyPr>
          <a:lstStyle/>
          <a:p>
            <a:endParaRPr dirty="0"/>
          </a:p>
        </p:txBody>
      </p:sp>
      <p:sp>
        <p:nvSpPr>
          <p:cNvPr id="12" name="TextBox 11"/>
          <p:cNvSpPr txBox="1"/>
          <p:nvPr/>
        </p:nvSpPr>
        <p:spPr>
          <a:xfrm>
            <a:off x="823292" y="5895955"/>
            <a:ext cx="783182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the concurrer selects </a:t>
            </a:r>
            <a:r>
              <a:rPr lang="en-US" sz="1200" b="1" dirty="0">
                <a:latin typeface="Arial" panose="020B0604020202020204" pitchFamily="34" charset="0"/>
                <a:cs typeface="Arial" panose="020B0604020202020204" pitchFamily="34" charset="0"/>
              </a:rPr>
              <a:t>No</a:t>
            </a:r>
            <a:r>
              <a:rPr lang="en-US" sz="1200" dirty="0">
                <a:latin typeface="Arial" panose="020B0604020202020204" pitchFamily="34" charset="0"/>
                <a:cs typeface="Arial" panose="020B0604020202020204" pitchFamily="34" charset="0"/>
              </a:rPr>
              <a:t>, the Comments field is enabled. This field is mandatory to add the reason of the rejection. Otherwise, if </a:t>
            </a:r>
            <a:r>
              <a:rPr lang="en-US" sz="1200" b="1" dirty="0">
                <a:latin typeface="Arial" panose="020B0604020202020204" pitchFamily="34" charset="0"/>
                <a:cs typeface="Arial" panose="020B0604020202020204" pitchFamily="34" charset="0"/>
              </a:rPr>
              <a:t>Yes</a:t>
            </a:r>
            <a:r>
              <a:rPr lang="en-US" sz="1200" dirty="0">
                <a:latin typeface="Arial" panose="020B0604020202020204" pitchFamily="34" charset="0"/>
                <a:cs typeface="Arial" panose="020B0604020202020204" pitchFamily="34" charset="0"/>
              </a:rPr>
              <a:t> is selected, the Comments field remains disabled. No reason is required.</a:t>
            </a:r>
          </a:p>
        </p:txBody>
      </p:sp>
    </p:spTree>
    <p:extLst>
      <p:ext uri="{BB962C8B-B14F-4D97-AF65-F5344CB8AC3E}">
        <p14:creationId xmlns:p14="http://schemas.microsoft.com/office/powerpoint/2010/main" val="236016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23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CONCURRENCE SUBMITTED</a:t>
            </a:r>
          </a:p>
        </p:txBody>
      </p:sp>
      <p:pic>
        <p:nvPicPr>
          <p:cNvPr id="2" name="Picture 1"/>
          <p:cNvPicPr>
            <a:picLocks noChangeAspect="1"/>
          </p:cNvPicPr>
          <p:nvPr/>
        </p:nvPicPr>
        <p:blipFill>
          <a:blip r:embed="rId2"/>
          <a:stretch>
            <a:fillRect/>
          </a:stretch>
        </p:blipFill>
        <p:spPr>
          <a:xfrm>
            <a:off x="1674523" y="1311975"/>
            <a:ext cx="5758371" cy="4841297"/>
          </a:xfrm>
          <a:prstGeom prst="rect">
            <a:avLst/>
          </a:prstGeom>
        </p:spPr>
      </p:pic>
      <p:sp>
        <p:nvSpPr>
          <p:cNvPr id="7" name="Rounded Rectangular Callout 6"/>
          <p:cNvSpPr/>
          <p:nvPr/>
        </p:nvSpPr>
        <p:spPr>
          <a:xfrm>
            <a:off x="4803955" y="4997217"/>
            <a:ext cx="1296155" cy="514283"/>
          </a:xfrm>
          <a:prstGeom prst="wedgeRoundRectCallout">
            <a:avLst>
              <a:gd name="adj1" fmla="val -64164"/>
              <a:gd name="adj2" fmla="val -570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Close</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0317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24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CONCURRENCE WITHDRAW OPTION</a:t>
            </a:r>
          </a:p>
        </p:txBody>
      </p:sp>
      <p:pic>
        <p:nvPicPr>
          <p:cNvPr id="2" name="Picture 1"/>
          <p:cNvPicPr>
            <a:picLocks noChangeAspect="1"/>
          </p:cNvPicPr>
          <p:nvPr/>
        </p:nvPicPr>
        <p:blipFill>
          <a:blip r:embed="rId2"/>
          <a:stretch>
            <a:fillRect/>
          </a:stretch>
        </p:blipFill>
        <p:spPr>
          <a:xfrm>
            <a:off x="1720732" y="1289557"/>
            <a:ext cx="5549200" cy="4154453"/>
          </a:xfrm>
          <a:prstGeom prst="rect">
            <a:avLst/>
          </a:prstGeom>
        </p:spPr>
      </p:pic>
      <p:sp>
        <p:nvSpPr>
          <p:cNvPr id="9" name="TextBox 8"/>
          <p:cNvSpPr txBox="1"/>
          <p:nvPr/>
        </p:nvSpPr>
        <p:spPr>
          <a:xfrm>
            <a:off x="860078" y="5430071"/>
            <a:ext cx="7849355" cy="1015663"/>
          </a:xfrm>
          <a:prstGeom prst="rect">
            <a:avLst/>
          </a:prstGeom>
          <a:noFill/>
        </p:spPr>
        <p:txBody>
          <a:bodyPr wrap="square" rtlCol="0">
            <a:spAutoFit/>
          </a:bodyPr>
          <a:lstStyle/>
          <a:p>
            <a:r>
              <a:rPr lang="en-US" sz="1200" dirty="0">
                <a:latin typeface="Arial" pitchFamily="34" charset="0"/>
                <a:cs typeface="Arial" pitchFamily="34" charset="0"/>
              </a:rPr>
              <a:t>Once the concurrence has been submitted, the concurrer can </a:t>
            </a:r>
            <a:r>
              <a:rPr lang="en-US" sz="1200" b="1" dirty="0">
                <a:latin typeface="Arial" pitchFamily="34" charset="0"/>
                <a:cs typeface="Arial" pitchFamily="34" charset="0"/>
              </a:rPr>
              <a:t>Withdraw</a:t>
            </a:r>
            <a:r>
              <a:rPr lang="en-US" sz="1200" dirty="0">
                <a:latin typeface="Arial" pitchFamily="34" charset="0"/>
                <a:cs typeface="Arial" pitchFamily="34" charset="0"/>
              </a:rPr>
              <a:t> the request. Note: The Withdraw button is disabled once the status of the request has changed to </a:t>
            </a:r>
            <a:r>
              <a:rPr lang="en-US" sz="1200" b="1" dirty="0">
                <a:latin typeface="Arial" panose="020B0604020202020204" pitchFamily="34" charset="0"/>
                <a:cs typeface="Arial" panose="020B0604020202020204" pitchFamily="34" charset="0"/>
              </a:rPr>
              <a:t>Processing</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If the concurrer wishes to withdraw the concurrence and the withdraw button is no longer available, please contact </a:t>
            </a:r>
            <a:r>
              <a:rPr lang="en-US" sz="1200" dirty="0">
                <a:latin typeface="Arial" panose="020B0604020202020204" pitchFamily="34" charset="0"/>
                <a:cs typeface="Arial" panose="020B0604020202020204" pitchFamily="34" charset="0"/>
                <a:hlinkClick r:id="rId3"/>
              </a:rPr>
              <a:t>EnergyUnitsHelpdesk@gov.ab.ca</a:t>
            </a:r>
            <a:r>
              <a:rPr lang="en-US" sz="1200" dirty="0">
                <a:latin typeface="Arial" panose="020B0604020202020204" pitchFamily="34" charset="0"/>
                <a:cs typeface="Arial" panose="020B0604020202020204" pitchFamily="34" charset="0"/>
              </a:rPr>
              <a:t>. The Units team will change the status of the concurrence to </a:t>
            </a:r>
            <a:r>
              <a:rPr lang="en-US" sz="1200" b="1" dirty="0">
                <a:latin typeface="Arial" panose="020B0604020202020204" pitchFamily="34" charset="0"/>
                <a:cs typeface="Arial" panose="020B0604020202020204" pitchFamily="34" charset="0"/>
              </a:rPr>
              <a:t>Client Withdraw</a:t>
            </a:r>
            <a:r>
              <a:rPr lang="en-US" sz="1200" dirty="0">
                <a:latin typeface="Arial" panose="020B0604020202020204" pitchFamily="34" charset="0"/>
                <a:cs typeface="Arial" panose="020B0604020202020204" pitchFamily="34" charset="0"/>
              </a:rPr>
              <a:t>.</a:t>
            </a:r>
          </a:p>
        </p:txBody>
      </p:sp>
      <p:sp>
        <p:nvSpPr>
          <p:cNvPr id="10" name="object 13"/>
          <p:cNvSpPr/>
          <p:nvPr/>
        </p:nvSpPr>
        <p:spPr>
          <a:xfrm>
            <a:off x="501865" y="5746549"/>
            <a:ext cx="358214" cy="382705"/>
          </a:xfrm>
          <a:prstGeom prst="rect">
            <a:avLst/>
          </a:prstGeom>
          <a:blipFill>
            <a:blip r:embed="rId4" cstate="print"/>
            <a:stretch>
              <a:fillRect/>
            </a:stretch>
          </a:blipFill>
        </p:spPr>
        <p:txBody>
          <a:bodyPr wrap="square" lIns="0" tIns="0" rIns="0" bIns="0" rtlCol="0">
            <a:spAutoFit/>
          </a:bodyPr>
          <a:lstStyle/>
          <a:p>
            <a:endParaRPr dirty="0"/>
          </a:p>
        </p:txBody>
      </p:sp>
    </p:spTree>
    <p:extLst>
      <p:ext uri="{BB962C8B-B14F-4D97-AF65-F5344CB8AC3E}">
        <p14:creationId xmlns:p14="http://schemas.microsoft.com/office/powerpoint/2010/main" val="3134364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25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8444620"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EMAIL NOTIFICATION FOR REQUEST COMPLETION</a:t>
            </a:r>
          </a:p>
        </p:txBody>
      </p:sp>
      <p:pic>
        <p:nvPicPr>
          <p:cNvPr id="2" name="Picture 1"/>
          <p:cNvPicPr>
            <a:picLocks noChangeAspect="1"/>
          </p:cNvPicPr>
          <p:nvPr/>
        </p:nvPicPr>
        <p:blipFill>
          <a:blip r:embed="rId2"/>
          <a:stretch>
            <a:fillRect/>
          </a:stretch>
        </p:blipFill>
        <p:spPr>
          <a:xfrm>
            <a:off x="929025" y="1646645"/>
            <a:ext cx="7345842" cy="2363112"/>
          </a:xfrm>
          <a:prstGeom prst="rect">
            <a:avLst/>
          </a:prstGeom>
        </p:spPr>
      </p:pic>
      <p:sp>
        <p:nvSpPr>
          <p:cNvPr id="7" name="object 13"/>
          <p:cNvSpPr/>
          <p:nvPr/>
        </p:nvSpPr>
        <p:spPr>
          <a:xfrm>
            <a:off x="1141566" y="5236791"/>
            <a:ext cx="352374" cy="379114"/>
          </a:xfrm>
          <a:prstGeom prst="rect">
            <a:avLst/>
          </a:prstGeom>
          <a:blipFill>
            <a:blip r:embed="rId3" cstate="print"/>
            <a:stretch>
              <a:fillRect/>
            </a:stretch>
          </a:blipFill>
        </p:spPr>
        <p:txBody>
          <a:bodyPr wrap="square" lIns="0" tIns="0" rIns="0" bIns="0" rtlCol="0">
            <a:spAutoFit/>
          </a:bodyPr>
          <a:lstStyle/>
          <a:p>
            <a:endParaRPr dirty="0"/>
          </a:p>
        </p:txBody>
      </p:sp>
      <p:sp>
        <p:nvSpPr>
          <p:cNvPr id="8" name="TextBox 7"/>
          <p:cNvSpPr txBox="1"/>
          <p:nvPr/>
        </p:nvSpPr>
        <p:spPr>
          <a:xfrm>
            <a:off x="1493940" y="5195516"/>
            <a:ext cx="656364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the request is processed successfully, an email notification is sent to the creator indicating that the request is now Completed. </a:t>
            </a:r>
          </a:p>
        </p:txBody>
      </p:sp>
    </p:spTree>
    <p:extLst>
      <p:ext uri="{BB962C8B-B14F-4D97-AF65-F5344CB8AC3E}">
        <p14:creationId xmlns:p14="http://schemas.microsoft.com/office/powerpoint/2010/main" val="2374273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26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a:t>
            </a:r>
          </a:p>
        </p:txBody>
      </p:sp>
      <p:pic>
        <p:nvPicPr>
          <p:cNvPr id="2" name="Picture 1"/>
          <p:cNvPicPr>
            <a:picLocks noChangeAspect="1"/>
          </p:cNvPicPr>
          <p:nvPr/>
        </p:nvPicPr>
        <p:blipFill>
          <a:blip r:embed="rId2"/>
          <a:stretch>
            <a:fillRect/>
          </a:stretch>
        </p:blipFill>
        <p:spPr>
          <a:xfrm>
            <a:off x="2995942" y="1303496"/>
            <a:ext cx="5650118" cy="4482333"/>
          </a:xfrm>
          <a:prstGeom prst="rect">
            <a:avLst/>
          </a:prstGeom>
        </p:spPr>
      </p:pic>
      <p:sp>
        <p:nvSpPr>
          <p:cNvPr id="7" name="object 13"/>
          <p:cNvSpPr/>
          <p:nvPr/>
        </p:nvSpPr>
        <p:spPr>
          <a:xfrm>
            <a:off x="338330" y="5895955"/>
            <a:ext cx="358214" cy="382705"/>
          </a:xfrm>
          <a:prstGeom prst="rect">
            <a:avLst/>
          </a:prstGeom>
          <a:blipFill>
            <a:blip r:embed="rId3" cstate="print"/>
            <a:stretch>
              <a:fillRect/>
            </a:stretch>
          </a:blipFill>
        </p:spPr>
        <p:txBody>
          <a:bodyPr wrap="square" lIns="0" tIns="0" rIns="0" bIns="0" rtlCol="0">
            <a:spAutoFit/>
          </a:bodyPr>
          <a:lstStyle/>
          <a:p>
            <a:endParaRPr dirty="0"/>
          </a:p>
        </p:txBody>
      </p:sp>
      <p:sp>
        <p:nvSpPr>
          <p:cNvPr id="8" name="TextBox 7"/>
          <p:cNvSpPr txBox="1"/>
          <p:nvPr/>
        </p:nvSpPr>
        <p:spPr>
          <a:xfrm>
            <a:off x="696544" y="5843232"/>
            <a:ext cx="794951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Status </a:t>
            </a:r>
            <a:r>
              <a:rPr lang="en-US" sz="1200" dirty="0">
                <a:latin typeface="Arial" panose="020B0604020202020204" pitchFamily="34" charset="0"/>
                <a:cs typeface="Arial" panose="020B0604020202020204" pitchFamily="34" charset="0"/>
              </a:rPr>
              <a:t>of a </a:t>
            </a:r>
            <a:r>
              <a:rPr lang="en-US" sz="1200" b="1" dirty="0">
                <a:latin typeface="Arial" panose="020B0604020202020204" pitchFamily="34" charset="0"/>
                <a:cs typeface="Arial" panose="020B0604020202020204" pitchFamily="34" charset="0"/>
              </a:rPr>
              <a:t>Request </a:t>
            </a:r>
            <a:r>
              <a:rPr lang="en-US" sz="1200" dirty="0">
                <a:latin typeface="Arial" panose="020B0604020202020204" pitchFamily="34" charset="0"/>
                <a:cs typeface="Arial" panose="020B0604020202020204" pitchFamily="34" charset="0"/>
              </a:rPr>
              <a:t>can be searched and viewed in the </a:t>
            </a:r>
            <a:r>
              <a:rPr lang="en-US" sz="1200" b="1" dirty="0">
                <a:latin typeface="Arial" panose="020B0604020202020204" pitchFamily="34" charset="0"/>
                <a:cs typeface="Arial" panose="020B0604020202020204" pitchFamily="34" charset="0"/>
              </a:rPr>
              <a:t>Work in Progress </a:t>
            </a:r>
            <a:r>
              <a:rPr lang="en-US" sz="1200" dirty="0">
                <a:latin typeface="Arial" panose="020B0604020202020204" pitchFamily="34" charset="0"/>
                <a:cs typeface="Arial" panose="020B0604020202020204" pitchFamily="34" charset="0"/>
              </a:rPr>
              <a:t>screen. </a:t>
            </a:r>
            <a:r>
              <a:rPr lang="en-US" sz="1200" b="1" dirty="0">
                <a:latin typeface="Arial" panose="020B0604020202020204" pitchFamily="34" charset="0"/>
                <a:cs typeface="Arial" panose="020B0604020202020204" pitchFamily="34" charset="0"/>
              </a:rPr>
              <a:t>Requests </a:t>
            </a:r>
            <a:r>
              <a:rPr lang="en-US" sz="1200" dirty="0">
                <a:latin typeface="Arial" panose="020B0604020202020204" pitchFamily="34" charset="0"/>
                <a:cs typeface="Arial" panose="020B0604020202020204" pitchFamily="34" charset="0"/>
              </a:rPr>
              <a:t>that have been created will remain available in the Work in Progress for </a:t>
            </a:r>
            <a:r>
              <a:rPr lang="en-US" sz="1200" b="1" dirty="0">
                <a:latin typeface="Arial" panose="020B0604020202020204" pitchFamily="34" charset="0"/>
                <a:cs typeface="Arial" panose="020B0604020202020204" pitchFamily="34" charset="0"/>
              </a:rPr>
              <a:t>90 days</a:t>
            </a:r>
            <a:r>
              <a:rPr lang="en-US" sz="1200" dirty="0">
                <a:latin typeface="Arial" panose="020B0604020202020204" pitchFamily="34" charset="0"/>
                <a:cs typeface="Arial" panose="020B0604020202020204" pitchFamily="34" charset="0"/>
              </a:rPr>
              <a:t> after which they are archived and then deleted.</a:t>
            </a:r>
          </a:p>
        </p:txBody>
      </p:sp>
      <p:pic>
        <p:nvPicPr>
          <p:cNvPr id="3" name="Picture 2"/>
          <p:cNvPicPr>
            <a:picLocks noChangeAspect="1"/>
          </p:cNvPicPr>
          <p:nvPr/>
        </p:nvPicPr>
        <p:blipFill>
          <a:blip r:embed="rId4"/>
          <a:stretch>
            <a:fillRect/>
          </a:stretch>
        </p:blipFill>
        <p:spPr>
          <a:xfrm>
            <a:off x="501293" y="1356219"/>
            <a:ext cx="2080601" cy="4135195"/>
          </a:xfrm>
          <a:prstGeom prst="rect">
            <a:avLst/>
          </a:prstGeom>
        </p:spPr>
      </p:pic>
      <p:cxnSp>
        <p:nvCxnSpPr>
          <p:cNvPr id="10" name="Straight Arrow Connector 9"/>
          <p:cNvCxnSpPr/>
          <p:nvPr/>
        </p:nvCxnSpPr>
        <p:spPr>
          <a:xfrm flipV="1">
            <a:off x="2027976" y="3291550"/>
            <a:ext cx="896293" cy="155257"/>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42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5" name="Content Placeholder 1"/>
          <p:cNvSpPr txBox="1">
            <a:spLocks/>
          </p:cNvSpPr>
          <p:nvPr/>
        </p:nvSpPr>
        <p:spPr>
          <a:xfrm>
            <a:off x="251520" y="980728"/>
            <a:ext cx="8640960" cy="360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CONCLUSION</a:t>
            </a:r>
            <a:endParaRPr lang="en-CA" sz="1600" b="1" dirty="0">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120327" y="1566156"/>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a:solidFill>
                  <a:srgbClr val="2160AD"/>
                </a:solidFill>
                <a:latin typeface="Arial" pitchFamily="34" charset="0"/>
                <a:cs typeface="Arial" pitchFamily="34" charset="0"/>
              </a:rPr>
              <a:t>Unit Agreement Exhibit A</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a:solidFill>
                  <a:srgbClr val="2160AD"/>
                </a:solidFill>
                <a:latin typeface="Arial" pitchFamily="34" charset="0"/>
                <a:cs typeface="Arial" pitchFamily="34" charset="0"/>
              </a:rPr>
              <a:t>Change of Unit Operatorship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906" y="1349338"/>
            <a:ext cx="4149226" cy="471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323526" y="3778992"/>
            <a:ext cx="5451475" cy="1463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dirty="0">
              <a:solidFill>
                <a:srgbClr val="0070C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hlinkClick r:id="rId3"/>
              </a:rPr>
              <a:t>EnergyUnitsHelpdesk@gov.ab.ca</a:t>
            </a:r>
            <a:r>
              <a:rPr kumimoji="0" lang="en-US" sz="1400" b="0" i="0" u="none" strike="noStrike" cap="none" normalizeH="0" dirty="0">
                <a:ln>
                  <a:noFill/>
                </a:ln>
                <a:solidFill>
                  <a:srgbClr val="0070C0"/>
                </a:solidFill>
                <a:effectLst/>
                <a:latin typeface="Arial" pitchFamily="34" charset="0"/>
                <a:cs typeface="Arial" pitchFamily="34" charset="0"/>
              </a:rPr>
              <a:t> </a:t>
            </a:r>
            <a:endParaRPr kumimoji="0" lang="en-US" sz="1400" b="0" i="0" u="none" strike="noStrike" cap="none" normalizeH="0" baseline="0" dirty="0">
              <a:ln>
                <a:noFill/>
              </a:ln>
              <a:solidFill>
                <a:srgbClr val="0070C0"/>
              </a:solidFill>
              <a:effectLst/>
              <a:latin typeface="Arial" pitchFamily="34" charset="0"/>
              <a:cs typeface="Arial" pitchFamily="34" charset="0"/>
            </a:endParaRPr>
          </a:p>
        </p:txBody>
      </p:sp>
      <p:sp>
        <p:nvSpPr>
          <p:cNvPr id="13"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27 of 27</a:t>
            </a:r>
          </a:p>
        </p:txBody>
      </p:sp>
      <p:sp>
        <p:nvSpPr>
          <p:cNvPr id="9" name="Rectangle 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Tree>
    <p:extLst>
      <p:ext uri="{BB962C8B-B14F-4D97-AF65-F5344CB8AC3E}">
        <p14:creationId xmlns:p14="http://schemas.microsoft.com/office/powerpoint/2010/main" val="180659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9" name="Content Placeholder 1"/>
          <p:cNvSpPr txBox="1">
            <a:spLocks/>
          </p:cNvSpPr>
          <p:nvPr/>
        </p:nvSpPr>
        <p:spPr>
          <a:xfrm>
            <a:off x="251520" y="980728"/>
            <a:ext cx="8640960" cy="318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INTRODUCTION</a:t>
            </a:r>
            <a:endParaRPr lang="en-CA" sz="1600" b="1" dirty="0">
              <a:latin typeface="Arial" panose="020B0604020202020204" pitchFamily="34" charset="0"/>
              <a:cs typeface="Arial" panose="020B0604020202020204" pitchFamily="34" charset="0"/>
            </a:endParaRPr>
          </a:p>
        </p:txBody>
      </p:sp>
      <p:sp>
        <p:nvSpPr>
          <p:cNvPr id="14"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3 of 27</a:t>
            </a:r>
          </a:p>
        </p:txBody>
      </p:sp>
      <p:sp>
        <p:nvSpPr>
          <p:cNvPr id="13" name="Rectangle 12"/>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8" name="Rectangle 7"/>
          <p:cNvSpPr>
            <a:spLocks/>
          </p:cNvSpPr>
          <p:nvPr/>
        </p:nvSpPr>
        <p:spPr>
          <a:xfrm>
            <a:off x="4146487" y="2355730"/>
            <a:ext cx="3801778" cy="2585323"/>
          </a:xfrm>
          <a:prstGeom prst="rect">
            <a:avLst/>
          </a:prstGeom>
        </p:spPr>
        <p:txBody>
          <a:bodyPr wrap="square" lIns="0" tIns="0" rIns="0" bIns="0">
            <a:spAutoFit/>
          </a:bodyPr>
          <a:lstStyle/>
          <a:p>
            <a:pPr fontAlgn="auto">
              <a:spcBef>
                <a:spcPts val="0"/>
              </a:spcBef>
              <a:spcAft>
                <a:spcPts val="0"/>
              </a:spcAft>
              <a:defRPr/>
            </a:pPr>
            <a:r>
              <a:rPr lang="en-CA" sz="1200" b="1" dirty="0">
                <a:latin typeface="Arial" pitchFamily="34" charset="0"/>
                <a:cs typeface="Arial" pitchFamily="34" charset="0"/>
              </a:rPr>
              <a:t>In this module, you will learn how to:</a:t>
            </a:r>
          </a:p>
          <a:p>
            <a:pPr fontAlgn="auto">
              <a:spcBef>
                <a:spcPts val="0"/>
              </a:spcBef>
              <a:spcAft>
                <a:spcPts val="0"/>
              </a:spcAft>
              <a:defRPr/>
            </a:pPr>
            <a:endParaRPr lang="en-CA" sz="1200" b="1" dirty="0">
              <a:latin typeface="Arial" pitchFamily="34" charset="0"/>
              <a:cs typeface="Arial"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create and submit a request</a:t>
            </a:r>
          </a:p>
          <a:p>
            <a:endParaRPr lang="en-CA"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review and concur to a request</a:t>
            </a:r>
          </a:p>
          <a:p>
            <a:pPr marL="171450" indent="-171450">
              <a:buFont typeface="Arial" panose="020B0604020202020204" pitchFamily="34" charset="0"/>
              <a:buChar char="•"/>
            </a:pPr>
            <a:endParaRPr lang="en-CA"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search on the status of a request</a:t>
            </a:r>
          </a:p>
          <a:p>
            <a:endParaRPr lang="en-US" sz="1200"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Prerequisite Learning Module</a:t>
            </a:r>
          </a:p>
          <a:p>
            <a:r>
              <a:rPr lang="en-US" sz="1200" dirty="0">
                <a:latin typeface="Arial" panose="020B0604020202020204" pitchFamily="34" charset="0"/>
                <a:cs typeface="Arial" panose="020B0604020202020204" pitchFamily="34" charset="0"/>
              </a:rPr>
              <a:t>Before proceeding, we recommend that you view the          </a:t>
            </a:r>
            <a:r>
              <a:rPr lang="en-US" sz="1200" b="1" dirty="0">
                <a:latin typeface="Arial" panose="020B0604020202020204" pitchFamily="34" charset="0"/>
                <a:cs typeface="Arial" panose="020B0604020202020204" pitchFamily="34" charset="0"/>
                <a:hlinkClick r:id="rId2"/>
              </a:rPr>
              <a:t>Unit Agreement Exhibit A Roles </a:t>
            </a:r>
            <a:r>
              <a:rPr lang="en-US" sz="1200" dirty="0">
                <a:latin typeface="Arial" panose="020B0604020202020204" pitchFamily="34" charset="0"/>
                <a:cs typeface="Arial" panose="020B0604020202020204" pitchFamily="34" charset="0"/>
              </a:rPr>
              <a:t>module located in the Online Learning portal.</a:t>
            </a:r>
            <a:endParaRPr lang="en-CA"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defRPr/>
            </a:pPr>
            <a:endParaRPr lang="en-US" sz="1200" dirty="0">
              <a:latin typeface="Arial" charset="0"/>
            </a:endParaRPr>
          </a:p>
          <a:p>
            <a:pPr>
              <a:defRPr/>
            </a:pPr>
            <a:endParaRPr lang="en-US" sz="1200" dirty="0">
              <a:latin typeface="Arial" charset="0"/>
            </a:endParaRPr>
          </a:p>
        </p:txBody>
      </p:sp>
      <p:pic>
        <p:nvPicPr>
          <p:cNvPr id="4" name="Picture 3"/>
          <p:cNvPicPr>
            <a:picLocks noChangeAspect="1"/>
          </p:cNvPicPr>
          <p:nvPr/>
        </p:nvPicPr>
        <p:blipFill>
          <a:blip r:embed="rId3"/>
          <a:stretch>
            <a:fillRect/>
          </a:stretch>
        </p:blipFill>
        <p:spPr>
          <a:xfrm>
            <a:off x="1084221" y="1696565"/>
            <a:ext cx="1841487" cy="3745664"/>
          </a:xfrm>
          <a:prstGeom prst="rect">
            <a:avLst/>
          </a:prstGeom>
        </p:spPr>
      </p:pic>
    </p:spTree>
    <p:extLst>
      <p:ext uri="{BB962C8B-B14F-4D97-AF65-F5344CB8AC3E}">
        <p14:creationId xmlns:p14="http://schemas.microsoft.com/office/powerpoint/2010/main" val="314483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599" y="1463145"/>
            <a:ext cx="5037633" cy="1924489"/>
          </a:xfrm>
          <a:prstGeom prst="rect">
            <a:avLst/>
          </a:prstGeom>
        </p:spPr>
      </p:pic>
      <p:sp>
        <p:nvSpPr>
          <p:cNvPr id="2" name="Rectangle 1"/>
          <p:cNvSpPr/>
          <p:nvPr/>
        </p:nvSpPr>
        <p:spPr>
          <a:xfrm>
            <a:off x="4948015" y="59904"/>
            <a:ext cx="3956703" cy="523220"/>
          </a:xfrm>
          <a:prstGeom prst="rect">
            <a:avLst/>
          </a:prstGeom>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Unit Agreement Exhibit A</a:t>
            </a:r>
            <a:endParaRPr lang="en-CA" sz="2800" b="1" dirty="0">
              <a:solidFill>
                <a:schemeClr val="bg1"/>
              </a:solidFill>
              <a:latin typeface="Calibri" panose="020F0502020204030204" pitchFamily="34" charset="0"/>
              <a:cs typeface="Calibri" panose="020F0502020204030204" pitchFamily="34" charset="0"/>
            </a:endParaRPr>
          </a:p>
        </p:txBody>
      </p:sp>
      <p:sp>
        <p:nvSpPr>
          <p:cNvPr id="14"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4 of 27</a:t>
            </a:r>
          </a:p>
        </p:txBody>
      </p:sp>
      <p:sp>
        <p:nvSpPr>
          <p:cNvPr id="13" name="Rectangle 12"/>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8"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UNIT AGREEMENT EXHIBIT A – LOGIN – CHANGE OF UNIT OPERATORSHIP </a:t>
            </a:r>
          </a:p>
        </p:txBody>
      </p:sp>
      <p:sp>
        <p:nvSpPr>
          <p:cNvPr id="9" name="Rounded Rectangular Callout 8"/>
          <p:cNvSpPr/>
          <p:nvPr/>
        </p:nvSpPr>
        <p:spPr>
          <a:xfrm>
            <a:off x="1311255" y="3814551"/>
            <a:ext cx="1676400" cy="685800"/>
          </a:xfrm>
          <a:prstGeom prst="wedgeRoundRectCallout">
            <a:avLst>
              <a:gd name="adj1" fmla="val -11230"/>
              <a:gd name="adj2" fmla="val -1873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Login to ETS with your </a:t>
            </a:r>
            <a:r>
              <a:rPr lang="en-US" sz="1200" b="1" dirty="0">
                <a:solidFill>
                  <a:schemeClr val="tx1"/>
                </a:solidFill>
                <a:latin typeface="Arial" pitchFamily="34" charset="0"/>
                <a:cs typeface="Arial" pitchFamily="34" charset="0"/>
              </a:rPr>
              <a:t>User Name </a:t>
            </a:r>
            <a:r>
              <a:rPr lang="en-US" sz="1200" dirty="0">
                <a:solidFill>
                  <a:schemeClr val="tx1"/>
                </a:solidFill>
                <a:latin typeface="Arial" pitchFamily="34" charset="0"/>
                <a:cs typeface="Arial" pitchFamily="34" charset="0"/>
              </a:rPr>
              <a:t>and </a:t>
            </a:r>
            <a:r>
              <a:rPr lang="en-US" sz="1200" b="1" dirty="0">
                <a:solidFill>
                  <a:schemeClr val="tx1"/>
                </a:solidFill>
                <a:latin typeface="Arial" pitchFamily="34" charset="0"/>
                <a:cs typeface="Arial" pitchFamily="34" charset="0"/>
              </a:rPr>
              <a:t>Password</a:t>
            </a:r>
            <a:endParaRPr lang="en-CA" sz="1200" b="1" dirty="0">
              <a:solidFill>
                <a:schemeClr val="tx1"/>
              </a:solidFill>
              <a:latin typeface="Arial" pitchFamily="34" charset="0"/>
              <a:cs typeface="Arial" pitchFamily="34" charset="0"/>
            </a:endParaRPr>
          </a:p>
        </p:txBody>
      </p:sp>
      <p:pic>
        <p:nvPicPr>
          <p:cNvPr id="7" name="Picture 6"/>
          <p:cNvPicPr>
            <a:picLocks noChangeAspect="1"/>
          </p:cNvPicPr>
          <p:nvPr/>
        </p:nvPicPr>
        <p:blipFill>
          <a:blip r:embed="rId3"/>
          <a:stretch>
            <a:fillRect/>
          </a:stretch>
        </p:blipFill>
        <p:spPr>
          <a:xfrm>
            <a:off x="4760570" y="1756011"/>
            <a:ext cx="2209524" cy="4542857"/>
          </a:xfrm>
          <a:prstGeom prst="rect">
            <a:avLst/>
          </a:prstGeom>
        </p:spPr>
      </p:pic>
      <p:sp>
        <p:nvSpPr>
          <p:cNvPr id="10" name="Rounded Rectangular Callout 9"/>
          <p:cNvSpPr/>
          <p:nvPr/>
        </p:nvSpPr>
        <p:spPr>
          <a:xfrm>
            <a:off x="6970094" y="2042296"/>
            <a:ext cx="1423920" cy="596401"/>
          </a:xfrm>
          <a:prstGeom prst="wedgeRoundRectCallout">
            <a:avLst>
              <a:gd name="adj1" fmla="val -79257"/>
              <a:gd name="adj2" fmla="val 15452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Expand </a:t>
            </a:r>
            <a:r>
              <a:rPr lang="en-US" sz="1200" b="1" dirty="0">
                <a:solidFill>
                  <a:schemeClr val="tx1"/>
                </a:solidFill>
                <a:latin typeface="Arial" pitchFamily="34" charset="0"/>
                <a:cs typeface="Arial" pitchFamily="34" charset="0"/>
              </a:rPr>
              <a:t>Unit Agreement Exhibit A</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6455408" y="4433849"/>
            <a:ext cx="1676400" cy="685800"/>
          </a:xfrm>
          <a:prstGeom prst="wedgeRoundRectCallout">
            <a:avLst>
              <a:gd name="adj1" fmla="val -30970"/>
              <a:gd name="adj2" fmla="val -1682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3</a:t>
            </a:r>
            <a:r>
              <a:rPr lang="en-US" sz="1200" dirty="0">
                <a:solidFill>
                  <a:schemeClr val="tx1"/>
                </a:solidFill>
                <a:latin typeface="Arial" pitchFamily="34" charset="0"/>
                <a:cs typeface="Arial" pitchFamily="34" charset="0"/>
              </a:rPr>
              <a:t>. Select </a:t>
            </a:r>
            <a:r>
              <a:rPr lang="en-US" sz="1200" b="1" dirty="0">
                <a:solidFill>
                  <a:schemeClr val="tx1"/>
                </a:solidFill>
                <a:latin typeface="Arial" pitchFamily="34" charset="0"/>
                <a:cs typeface="Arial" pitchFamily="34" charset="0"/>
              </a:rPr>
              <a:t>Change of Unit Operatorship</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82934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5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11"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CURRENT UNIT OPERATOR INFORMATION</a:t>
            </a:r>
          </a:p>
        </p:txBody>
      </p:sp>
      <p:sp>
        <p:nvSpPr>
          <p:cNvPr id="9" name="object 13"/>
          <p:cNvSpPr/>
          <p:nvPr/>
        </p:nvSpPr>
        <p:spPr>
          <a:xfrm>
            <a:off x="338903" y="5810242"/>
            <a:ext cx="403967" cy="382328"/>
          </a:xfrm>
          <a:prstGeom prst="rect">
            <a:avLst/>
          </a:prstGeom>
          <a:blipFill>
            <a:blip r:embed="rId2" cstate="print"/>
            <a:stretch>
              <a:fillRect/>
            </a:stretch>
          </a:blipFill>
        </p:spPr>
        <p:txBody>
          <a:bodyPr wrap="square" lIns="0" tIns="0" rIns="0" bIns="0" rtlCol="0">
            <a:spAutoFit/>
          </a:bodyPr>
          <a:lstStyle/>
          <a:p>
            <a:endParaRPr dirty="0"/>
          </a:p>
        </p:txBody>
      </p:sp>
      <p:pic>
        <p:nvPicPr>
          <p:cNvPr id="2" name="Picture 1"/>
          <p:cNvPicPr>
            <a:picLocks noChangeAspect="1"/>
          </p:cNvPicPr>
          <p:nvPr/>
        </p:nvPicPr>
        <p:blipFill>
          <a:blip r:embed="rId3"/>
          <a:stretch>
            <a:fillRect/>
          </a:stretch>
        </p:blipFill>
        <p:spPr>
          <a:xfrm>
            <a:off x="338903" y="1424640"/>
            <a:ext cx="5174329" cy="4121599"/>
          </a:xfrm>
          <a:prstGeom prst="rect">
            <a:avLst/>
          </a:prstGeom>
        </p:spPr>
      </p:pic>
      <p:cxnSp>
        <p:nvCxnSpPr>
          <p:cNvPr id="10" name="Straight Arrow Connector 9"/>
          <p:cNvCxnSpPr/>
          <p:nvPr/>
        </p:nvCxnSpPr>
        <p:spPr>
          <a:xfrm>
            <a:off x="2462543" y="2370347"/>
            <a:ext cx="1961625" cy="1661"/>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1992049" y="3001023"/>
            <a:ext cx="1676400" cy="685800"/>
          </a:xfrm>
          <a:prstGeom prst="wedgeRoundRectCallout">
            <a:avLst>
              <a:gd name="adj1" fmla="val -29350"/>
              <a:gd name="adj2" fmla="val -13923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Select </a:t>
            </a:r>
            <a:r>
              <a:rPr lang="en-US" sz="1200" b="1" dirty="0">
                <a:solidFill>
                  <a:schemeClr val="tx1"/>
                </a:solidFill>
                <a:latin typeface="Arial" pitchFamily="34" charset="0"/>
                <a:cs typeface="Arial" pitchFamily="34" charset="0"/>
              </a:rPr>
              <a:t>Search</a:t>
            </a:r>
            <a:r>
              <a:rPr lang="en-US" sz="1200" dirty="0">
                <a:solidFill>
                  <a:schemeClr val="tx1"/>
                </a:solidFill>
                <a:latin typeface="Arial" pitchFamily="34" charset="0"/>
                <a:cs typeface="Arial" pitchFamily="34" charset="0"/>
              </a:rPr>
              <a:t> button to search for Unit Agreement</a:t>
            </a:r>
            <a:endParaRPr lang="en-CA" sz="1200" dirty="0">
              <a:solidFill>
                <a:schemeClr val="tx1"/>
              </a:solidFill>
              <a:latin typeface="Arial" pitchFamily="34" charset="0"/>
              <a:cs typeface="Arial" pitchFamily="34" charset="0"/>
            </a:endParaRPr>
          </a:p>
        </p:txBody>
      </p:sp>
      <p:sp>
        <p:nvSpPr>
          <p:cNvPr id="20" name="TextBox 19"/>
          <p:cNvSpPr txBox="1"/>
          <p:nvPr/>
        </p:nvSpPr>
        <p:spPr>
          <a:xfrm>
            <a:off x="683566" y="5639242"/>
            <a:ext cx="8221151"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Either the Current or the New Operator can create a request for a Change of Unit Operatorship.</a:t>
            </a:r>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mandatory input is not entered, the field displays with a red asterisk (</a:t>
            </a:r>
            <a:r>
              <a:rPr lang="en-CA" sz="1200" dirty="0">
                <a:solidFill>
                  <a:srgbClr val="FF0000"/>
                </a:solidFill>
                <a:latin typeface="Arial" panose="020B0604020202020204" pitchFamily="34" charset="0"/>
                <a:cs typeface="Arial" panose="020B0604020202020204" pitchFamily="34" charset="0"/>
              </a:rPr>
              <a:t>*</a:t>
            </a:r>
            <a:r>
              <a:rPr lang="en-CA" sz="1200" dirty="0">
                <a:latin typeface="Arial" panose="020B0604020202020204" pitchFamily="34" charset="0"/>
                <a:cs typeface="Arial" panose="020B0604020202020204" pitchFamily="34" charset="0"/>
              </a:rPr>
              <a:t>) or if validation fails, a red error message will appear at the top of the page. Input must be corrected in order to save and submit a Change of Unit Operatorship.</a:t>
            </a:r>
          </a:p>
        </p:txBody>
      </p:sp>
      <p:pic>
        <p:nvPicPr>
          <p:cNvPr id="8" name="Picture 7"/>
          <p:cNvPicPr>
            <a:picLocks noChangeAspect="1"/>
          </p:cNvPicPr>
          <p:nvPr/>
        </p:nvPicPr>
        <p:blipFill>
          <a:blip r:embed="rId4"/>
          <a:stretch>
            <a:fillRect/>
          </a:stretch>
        </p:blipFill>
        <p:spPr>
          <a:xfrm>
            <a:off x="4424168" y="1915577"/>
            <a:ext cx="4480549" cy="1314483"/>
          </a:xfrm>
          <a:prstGeom prst="rect">
            <a:avLst/>
          </a:prstGeom>
        </p:spPr>
      </p:pic>
      <p:sp>
        <p:nvSpPr>
          <p:cNvPr id="14" name="Rounded Rectangular Callout 13"/>
          <p:cNvSpPr/>
          <p:nvPr/>
        </p:nvSpPr>
        <p:spPr>
          <a:xfrm>
            <a:off x="5747619" y="3499241"/>
            <a:ext cx="1676400" cy="685800"/>
          </a:xfrm>
          <a:prstGeom prst="wedgeRoundRectCallout">
            <a:avLst>
              <a:gd name="adj1" fmla="val -36910"/>
              <a:gd name="adj2" fmla="val -1709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Select </a:t>
            </a:r>
            <a:r>
              <a:rPr lang="en-US" sz="1200" b="1" dirty="0">
                <a:solidFill>
                  <a:schemeClr val="tx1"/>
                </a:solidFill>
                <a:latin typeface="Arial" pitchFamily="34" charset="0"/>
                <a:cs typeface="Arial" pitchFamily="34" charset="0"/>
              </a:rPr>
              <a:t>“Search By:</a:t>
            </a:r>
            <a:r>
              <a:rPr lang="en-US" sz="1200" dirty="0">
                <a:solidFill>
                  <a:schemeClr val="tx1"/>
                </a:solidFill>
                <a:latin typeface="Arial" pitchFamily="34" charset="0"/>
                <a:cs typeface="Arial" pitchFamily="34" charset="0"/>
              </a:rPr>
              <a:t>” dropdown list and choose.</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6825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6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SEARCH FOR UNIT AGREEMENT</a:t>
            </a:r>
          </a:p>
        </p:txBody>
      </p:sp>
      <p:pic>
        <p:nvPicPr>
          <p:cNvPr id="5" name="Picture 4"/>
          <p:cNvPicPr>
            <a:picLocks noChangeAspect="1"/>
          </p:cNvPicPr>
          <p:nvPr/>
        </p:nvPicPr>
        <p:blipFill>
          <a:blip r:embed="rId2"/>
          <a:stretch>
            <a:fillRect/>
          </a:stretch>
        </p:blipFill>
        <p:spPr>
          <a:xfrm>
            <a:off x="600591" y="1959985"/>
            <a:ext cx="5990476" cy="2438095"/>
          </a:xfrm>
          <a:prstGeom prst="rect">
            <a:avLst/>
          </a:prstGeom>
        </p:spPr>
      </p:pic>
      <p:sp>
        <p:nvSpPr>
          <p:cNvPr id="25" name="Rounded Rectangular Callout 24"/>
          <p:cNvSpPr/>
          <p:nvPr/>
        </p:nvSpPr>
        <p:spPr>
          <a:xfrm>
            <a:off x="6843089" y="2159328"/>
            <a:ext cx="1667168" cy="828316"/>
          </a:xfrm>
          <a:prstGeom prst="wedgeRoundRectCallout">
            <a:avLst>
              <a:gd name="adj1" fmla="val -138440"/>
              <a:gd name="adj2" fmla="val 212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Enter </a:t>
            </a:r>
            <a:r>
              <a:rPr lang="en-US" sz="1200" b="1" dirty="0">
                <a:solidFill>
                  <a:schemeClr val="tx1"/>
                </a:solidFill>
                <a:latin typeface="Arial" pitchFamily="34" charset="0"/>
                <a:cs typeface="Arial" pitchFamily="34" charset="0"/>
              </a:rPr>
              <a:t>Unit Agreement Name</a:t>
            </a:r>
            <a:r>
              <a:rPr lang="en-US" sz="1200" dirty="0">
                <a:solidFill>
                  <a:schemeClr val="tx1"/>
                </a:solidFill>
                <a:latin typeface="Arial" pitchFamily="34" charset="0"/>
                <a:cs typeface="Arial" pitchFamily="34" charset="0"/>
              </a:rPr>
              <a:t> and click on the </a:t>
            </a:r>
            <a:r>
              <a:rPr lang="en-US" sz="1200" b="1" dirty="0">
                <a:solidFill>
                  <a:schemeClr val="tx1"/>
                </a:solidFill>
                <a:latin typeface="Arial" pitchFamily="34" charset="0"/>
                <a:cs typeface="Arial" pitchFamily="34" charset="0"/>
              </a:rPr>
              <a:t>Search</a:t>
            </a:r>
            <a:r>
              <a:rPr lang="en-US" sz="1200" dirty="0">
                <a:solidFill>
                  <a:schemeClr val="tx1"/>
                </a:solidFill>
                <a:latin typeface="Arial" pitchFamily="34" charset="0"/>
                <a:cs typeface="Arial" pitchFamily="34" charset="0"/>
              </a:rPr>
              <a:t> button</a:t>
            </a:r>
            <a:endParaRPr lang="en-CA" sz="1200" dirty="0">
              <a:solidFill>
                <a:schemeClr val="tx1"/>
              </a:solidFill>
              <a:latin typeface="Arial" pitchFamily="34" charset="0"/>
              <a:cs typeface="Arial" pitchFamily="34" charset="0"/>
            </a:endParaRPr>
          </a:p>
        </p:txBody>
      </p:sp>
      <p:sp>
        <p:nvSpPr>
          <p:cNvPr id="26" name="Rounded Rectangular Callout 25"/>
          <p:cNvSpPr/>
          <p:nvPr/>
        </p:nvSpPr>
        <p:spPr>
          <a:xfrm>
            <a:off x="1928661" y="4640411"/>
            <a:ext cx="1667168" cy="828316"/>
          </a:xfrm>
          <a:prstGeom prst="wedgeRoundRectCallout">
            <a:avLst>
              <a:gd name="adj1" fmla="val -103142"/>
              <a:gd name="adj2" fmla="val -1328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Search result of all Unit Agreements containing the word ‘aerial’.</a:t>
            </a:r>
            <a:endParaRPr lang="en-CA" sz="1200" dirty="0">
              <a:solidFill>
                <a:schemeClr val="tx1"/>
              </a:solidFill>
              <a:latin typeface="Arial" pitchFamily="34" charset="0"/>
              <a:cs typeface="Arial" pitchFamily="34" charset="0"/>
            </a:endParaRPr>
          </a:p>
        </p:txBody>
      </p:sp>
      <p:sp>
        <p:nvSpPr>
          <p:cNvPr id="27" name="Rounded Rectangular Callout 26"/>
          <p:cNvSpPr/>
          <p:nvPr/>
        </p:nvSpPr>
        <p:spPr>
          <a:xfrm>
            <a:off x="6843089" y="3333891"/>
            <a:ext cx="1667168" cy="828316"/>
          </a:xfrm>
          <a:prstGeom prst="wedgeRoundRectCallout">
            <a:avLst>
              <a:gd name="adj1" fmla="val -97169"/>
              <a:gd name="adj2" fmla="val -235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3</a:t>
            </a:r>
            <a:r>
              <a:rPr lang="en-US" sz="1200" dirty="0">
                <a:solidFill>
                  <a:schemeClr val="tx1"/>
                </a:solidFill>
                <a:latin typeface="Arial" pitchFamily="34" charset="0"/>
                <a:cs typeface="Arial" pitchFamily="34" charset="0"/>
              </a:rPr>
              <a:t>. Click </a:t>
            </a:r>
            <a:r>
              <a:rPr lang="en-US" sz="1200" b="1" dirty="0">
                <a:solidFill>
                  <a:schemeClr val="tx1"/>
                </a:solidFill>
                <a:latin typeface="Arial" pitchFamily="34" charset="0"/>
                <a:cs typeface="Arial" pitchFamily="34" charset="0"/>
              </a:rPr>
              <a:t>Select</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9581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7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808248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CONFIRM CURRENT UNIT OPERATOR INFORMATION</a:t>
            </a:r>
          </a:p>
        </p:txBody>
      </p:sp>
      <p:pic>
        <p:nvPicPr>
          <p:cNvPr id="2" name="Picture 1"/>
          <p:cNvPicPr>
            <a:picLocks noChangeAspect="1"/>
          </p:cNvPicPr>
          <p:nvPr/>
        </p:nvPicPr>
        <p:blipFill>
          <a:blip r:embed="rId2"/>
          <a:stretch>
            <a:fillRect/>
          </a:stretch>
        </p:blipFill>
        <p:spPr>
          <a:xfrm>
            <a:off x="2264853" y="1402510"/>
            <a:ext cx="5001871" cy="4011463"/>
          </a:xfrm>
          <a:prstGeom prst="rect">
            <a:avLst/>
          </a:prstGeom>
        </p:spPr>
      </p:pic>
      <p:sp>
        <p:nvSpPr>
          <p:cNvPr id="7" name="Rounded Rectangular Callout 6"/>
          <p:cNvSpPr/>
          <p:nvPr/>
        </p:nvSpPr>
        <p:spPr>
          <a:xfrm>
            <a:off x="5026930" y="2846355"/>
            <a:ext cx="1667168" cy="828316"/>
          </a:xfrm>
          <a:prstGeom prst="wedgeRoundRectCallout">
            <a:avLst>
              <a:gd name="adj1" fmla="val -118347"/>
              <a:gd name="adj2" fmla="val -388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Confirm Unit Agreement Name and Current Unit Operator</a:t>
            </a:r>
            <a:endParaRPr lang="en-CA" sz="1200" dirty="0">
              <a:solidFill>
                <a:schemeClr val="tx1"/>
              </a:solidFill>
              <a:latin typeface="Arial" pitchFamily="34" charset="0"/>
              <a:cs typeface="Arial" pitchFamily="34" charset="0"/>
            </a:endParaRPr>
          </a:p>
        </p:txBody>
      </p:sp>
      <p:sp>
        <p:nvSpPr>
          <p:cNvPr id="8" name="TextBox 7"/>
          <p:cNvSpPr txBox="1"/>
          <p:nvPr/>
        </p:nvSpPr>
        <p:spPr>
          <a:xfrm>
            <a:off x="742870" y="5707528"/>
            <a:ext cx="822048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While working in the Change of Unit Operatorship screen, saving periodically is required to avoid the session from timing out. If there is no activity in 15 minutes, the screen timeouts.</a:t>
            </a:r>
          </a:p>
        </p:txBody>
      </p:sp>
      <p:sp>
        <p:nvSpPr>
          <p:cNvPr id="9" name="object 13"/>
          <p:cNvSpPr/>
          <p:nvPr/>
        </p:nvSpPr>
        <p:spPr>
          <a:xfrm>
            <a:off x="338903" y="5731694"/>
            <a:ext cx="403967" cy="382328"/>
          </a:xfrm>
          <a:prstGeom prst="rect">
            <a:avLst/>
          </a:prstGeom>
          <a:blipFill>
            <a:blip r:embed="rId3" cstate="print"/>
            <a:stretch>
              <a:fillRect/>
            </a:stretch>
          </a:blipFill>
        </p:spPr>
        <p:txBody>
          <a:bodyPr wrap="square" lIns="0" tIns="0" rIns="0" bIns="0" rtlCol="0">
            <a:spAutoFit/>
          </a:bodyPr>
          <a:lstStyle/>
          <a:p>
            <a:endParaRPr dirty="0"/>
          </a:p>
        </p:txBody>
      </p:sp>
    </p:spTree>
    <p:extLst>
      <p:ext uri="{BB962C8B-B14F-4D97-AF65-F5344CB8AC3E}">
        <p14:creationId xmlns:p14="http://schemas.microsoft.com/office/powerpoint/2010/main" val="127449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8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6"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SEARCH NEW UNIT OPERATOR </a:t>
            </a:r>
          </a:p>
        </p:txBody>
      </p:sp>
      <p:pic>
        <p:nvPicPr>
          <p:cNvPr id="2" name="Picture 1"/>
          <p:cNvPicPr>
            <a:picLocks noChangeAspect="1"/>
          </p:cNvPicPr>
          <p:nvPr/>
        </p:nvPicPr>
        <p:blipFill>
          <a:blip r:embed="rId2"/>
          <a:stretch>
            <a:fillRect/>
          </a:stretch>
        </p:blipFill>
        <p:spPr>
          <a:xfrm>
            <a:off x="387332" y="1303496"/>
            <a:ext cx="4560683" cy="3647411"/>
          </a:xfrm>
          <a:prstGeom prst="rect">
            <a:avLst/>
          </a:prstGeom>
        </p:spPr>
      </p:pic>
      <p:pic>
        <p:nvPicPr>
          <p:cNvPr id="3" name="Picture 2"/>
          <p:cNvPicPr>
            <a:picLocks noChangeAspect="1"/>
          </p:cNvPicPr>
          <p:nvPr/>
        </p:nvPicPr>
        <p:blipFill>
          <a:blip r:embed="rId3"/>
          <a:stretch>
            <a:fillRect/>
          </a:stretch>
        </p:blipFill>
        <p:spPr>
          <a:xfrm>
            <a:off x="3914496" y="1620300"/>
            <a:ext cx="4831152" cy="2551452"/>
          </a:xfrm>
          <a:prstGeom prst="rect">
            <a:avLst/>
          </a:prstGeom>
        </p:spPr>
      </p:pic>
      <p:cxnSp>
        <p:nvCxnSpPr>
          <p:cNvPr id="8" name="Straight Arrow Connector 7"/>
          <p:cNvCxnSpPr/>
          <p:nvPr/>
        </p:nvCxnSpPr>
        <p:spPr>
          <a:xfrm flipV="1">
            <a:off x="2174780" y="2896026"/>
            <a:ext cx="1739716" cy="461149"/>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1838293" y="3950573"/>
            <a:ext cx="1828359" cy="685800"/>
          </a:xfrm>
          <a:prstGeom prst="wedgeRoundRectCallout">
            <a:avLst>
              <a:gd name="adj1" fmla="val -33131"/>
              <a:gd name="adj2" fmla="val -1247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b="1"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Click      t  to search </a:t>
            </a:r>
            <a:r>
              <a:rPr lang="en-US" sz="1200" b="1" dirty="0">
                <a:solidFill>
                  <a:schemeClr val="tx1"/>
                </a:solidFill>
                <a:latin typeface="Arial" pitchFamily="34" charset="0"/>
                <a:cs typeface="Arial" pitchFamily="34" charset="0"/>
              </a:rPr>
              <a:t>New Unit Operator</a:t>
            </a:r>
            <a:r>
              <a:rPr lang="en-US" sz="1200" dirty="0">
                <a:solidFill>
                  <a:schemeClr val="tx1"/>
                </a:solidFill>
                <a:latin typeface="Arial" pitchFamily="34" charset="0"/>
                <a:cs typeface="Arial" pitchFamily="34" charset="0"/>
              </a:rPr>
              <a:t> </a:t>
            </a:r>
            <a:endParaRPr lang="en-CA" sz="1200" dirty="0">
              <a:solidFill>
                <a:schemeClr val="tx1"/>
              </a:solidFill>
              <a:latin typeface="Arial" pitchFamily="34" charset="0"/>
              <a:cs typeface="Arial" pitchFamily="34" charset="0"/>
            </a:endParaRPr>
          </a:p>
        </p:txBody>
      </p:sp>
      <p:sp>
        <p:nvSpPr>
          <p:cNvPr id="10" name="Rounded Rectangular Callout 9"/>
          <p:cNvSpPr/>
          <p:nvPr/>
        </p:nvSpPr>
        <p:spPr>
          <a:xfrm>
            <a:off x="6961208" y="1777647"/>
            <a:ext cx="1676400" cy="685800"/>
          </a:xfrm>
          <a:prstGeom prst="wedgeRoundRectCallout">
            <a:avLst>
              <a:gd name="adj1" fmla="val -98476"/>
              <a:gd name="adj2" fmla="val 218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2</a:t>
            </a:r>
            <a:r>
              <a:rPr lang="en-US" sz="1200" dirty="0">
                <a:solidFill>
                  <a:schemeClr val="tx1"/>
                </a:solidFill>
                <a:latin typeface="Arial" pitchFamily="34" charset="0"/>
                <a:cs typeface="Arial" pitchFamily="34" charset="0"/>
              </a:rPr>
              <a:t>. Search by </a:t>
            </a:r>
            <a:r>
              <a:rPr lang="en-US" sz="1200" b="1" dirty="0">
                <a:solidFill>
                  <a:schemeClr val="tx1"/>
                </a:solidFill>
                <a:latin typeface="Arial" pitchFamily="34" charset="0"/>
                <a:cs typeface="Arial" pitchFamily="34" charset="0"/>
              </a:rPr>
              <a:t>Client Name or Client</a:t>
            </a:r>
            <a:r>
              <a:rPr lang="en-US" sz="1200" dirty="0">
                <a:solidFill>
                  <a:schemeClr val="tx1"/>
                </a:solidFill>
                <a:latin typeface="Arial" pitchFamily="34" charset="0"/>
                <a:cs typeface="Arial" pitchFamily="34" charset="0"/>
              </a:rPr>
              <a:t>, then click </a:t>
            </a:r>
            <a:r>
              <a:rPr lang="en-US" sz="1200" b="1" dirty="0">
                <a:solidFill>
                  <a:schemeClr val="tx1"/>
                </a:solidFill>
                <a:latin typeface="Arial" pitchFamily="34" charset="0"/>
                <a:cs typeface="Arial" pitchFamily="34" charset="0"/>
              </a:rPr>
              <a:t>Find </a:t>
            </a:r>
            <a:endParaRPr lang="en-CA" sz="1200" dirty="0">
              <a:solidFill>
                <a:schemeClr val="tx1"/>
              </a:solidFill>
              <a:latin typeface="Arial" pitchFamily="34" charset="0"/>
              <a:cs typeface="Arial" pitchFamily="34" charset="0"/>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498" y="4048919"/>
            <a:ext cx="322349" cy="27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6398976" y="4280888"/>
            <a:ext cx="1819663" cy="685800"/>
          </a:xfrm>
          <a:prstGeom prst="wedgeRoundRectCallout">
            <a:avLst>
              <a:gd name="adj1" fmla="val -15146"/>
              <a:gd name="adj2" fmla="val -707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latin typeface="Arial" pitchFamily="34" charset="0"/>
                <a:cs typeface="Arial" pitchFamily="34" charset="0"/>
              </a:rPr>
              <a:t>3</a:t>
            </a:r>
            <a:r>
              <a:rPr lang="en-US" sz="1200" dirty="0">
                <a:solidFill>
                  <a:schemeClr val="tx1"/>
                </a:solidFill>
                <a:latin typeface="Arial" pitchFamily="34" charset="0"/>
                <a:cs typeface="Arial" pitchFamily="34" charset="0"/>
              </a:rPr>
              <a:t>. Search result. Click </a:t>
            </a:r>
            <a:r>
              <a:rPr lang="en-US" sz="1200" b="1" dirty="0">
                <a:solidFill>
                  <a:schemeClr val="tx1"/>
                </a:solidFill>
                <a:latin typeface="Arial" pitchFamily="34" charset="0"/>
                <a:cs typeface="Arial" pitchFamily="34" charset="0"/>
              </a:rPr>
              <a:t>Select</a:t>
            </a:r>
            <a:r>
              <a:rPr lang="en-US" sz="1200" dirty="0">
                <a:solidFill>
                  <a:schemeClr val="tx1"/>
                </a:solidFill>
                <a:latin typeface="Arial" pitchFamily="34" charset="0"/>
                <a:cs typeface="Arial" pitchFamily="34" charset="0"/>
              </a:rPr>
              <a:t> to select the required client.</a:t>
            </a:r>
            <a:endParaRPr lang="en-CA" sz="1200" dirty="0">
              <a:solidFill>
                <a:schemeClr val="tx1"/>
              </a:solidFill>
              <a:latin typeface="Arial" pitchFamily="34" charset="0"/>
              <a:cs typeface="Arial" pitchFamily="34" charset="0"/>
            </a:endParaRPr>
          </a:p>
        </p:txBody>
      </p:sp>
      <p:pic>
        <p:nvPicPr>
          <p:cNvPr id="14" name="Picture 5" descr="C:\Users\sabrina.tsang-macken\AppData\Local\Microsoft\Windows\Temporary Internet Files\Content.IE5\KWPFSI8K\Warning-sign-15248-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512" y="5597180"/>
            <a:ext cx="499908" cy="4157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46420" y="5389561"/>
            <a:ext cx="7699228"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New Unit Operator </a:t>
            </a:r>
            <a:r>
              <a:rPr lang="en-US" sz="1200" b="1" dirty="0">
                <a:solidFill>
                  <a:srgbClr val="FF0000"/>
                </a:solidFill>
                <a:latin typeface="Arial" panose="020B0604020202020204" pitchFamily="34" charset="0"/>
                <a:cs typeface="Arial" panose="020B0604020202020204" pitchFamily="34" charset="0"/>
              </a:rPr>
              <a:t>must</a:t>
            </a:r>
            <a:r>
              <a:rPr lang="en-US" sz="1200" dirty="0">
                <a:latin typeface="Arial" panose="020B0604020202020204" pitchFamily="34" charset="0"/>
                <a:cs typeface="Arial" panose="020B0604020202020204" pitchFamily="34" charset="0"/>
              </a:rPr>
              <a:t> have a </a:t>
            </a:r>
            <a:r>
              <a:rPr lang="en-US" sz="1200" b="1" dirty="0">
                <a:latin typeface="Arial" panose="020B0604020202020204" pitchFamily="34" charset="0"/>
                <a:cs typeface="Arial" panose="020B0604020202020204" pitchFamily="34" charset="0"/>
              </a:rPr>
              <a:t>Business Associate (BA) ID</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Client ID</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ETS Acct </a:t>
            </a:r>
            <a:r>
              <a:rPr lang="en-US" sz="1200" dirty="0">
                <a:latin typeface="Arial" panose="020B0604020202020204" pitchFamily="34" charset="0"/>
                <a:cs typeface="Arial" panose="020B0604020202020204" pitchFamily="34" charset="0"/>
              </a:rPr>
              <a:t>prior to being selected.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If the New Unit Operator does not have a BA ID, Client ID and/or an ETS Account, please contact:  </a:t>
            </a:r>
          </a:p>
          <a:p>
            <a:r>
              <a:rPr lang="en-US" sz="1200" dirty="0">
                <a:latin typeface="Arial" panose="020B0604020202020204" pitchFamily="34" charset="0"/>
                <a:cs typeface="Arial" panose="020B0604020202020204" pitchFamily="34" charset="0"/>
              </a:rPr>
              <a:t>Alberta Energy and Minerals – Crown Land Data: email </a:t>
            </a:r>
            <a:r>
              <a:rPr lang="en-CA" sz="1200" dirty="0">
                <a:latin typeface="Arial" panose="020B0604020202020204" pitchFamily="34" charset="0"/>
                <a:cs typeface="Arial" panose="020B0604020202020204" pitchFamily="34" charset="0"/>
                <a:hlinkClick r:id="rId6"/>
              </a:rPr>
              <a:t>crownlanddatasupport@gov.ab.ca</a:t>
            </a:r>
            <a:r>
              <a:rPr lang="en-CA" sz="1200" dirty="0">
                <a:latin typeface="Arial" panose="020B0604020202020204" pitchFamily="34" charset="0"/>
                <a:cs typeface="Arial" panose="020B0604020202020204" pitchFamily="34" charset="0"/>
              </a:rPr>
              <a:t> or</a:t>
            </a:r>
          </a:p>
          <a:p>
            <a:r>
              <a:rPr lang="en-CA" sz="1200" dirty="0">
                <a:latin typeface="Arial" panose="020B0604020202020204" pitchFamily="34" charset="0"/>
                <a:cs typeface="Arial" panose="020B0604020202020204" pitchFamily="34" charset="0"/>
              </a:rPr>
              <a:t>call </a:t>
            </a:r>
            <a:r>
              <a:rPr lang="en-US" sz="1200" dirty="0">
                <a:latin typeface="Arial" panose="020B0604020202020204" pitchFamily="34" charset="0"/>
                <a:cs typeface="Arial" panose="020B0604020202020204" pitchFamily="34" charset="0"/>
              </a:rPr>
              <a:t>(780) 644-2300</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1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8015" y="59904"/>
            <a:ext cx="3956703" cy="523220"/>
          </a:xfrm>
          <a:prstGeom prst="rect">
            <a:avLst/>
          </a:prstGeom>
        </p:spPr>
        <p:txBody>
          <a:bodyPr wrap="square">
            <a:spAutoFit/>
          </a:bodyPr>
          <a:lstStyle/>
          <a:p>
            <a:pPr algn="r"/>
            <a:r>
              <a:rPr lang="en-CA" sz="2800" b="1" dirty="0">
                <a:solidFill>
                  <a:schemeClr val="bg1"/>
                </a:solidFill>
                <a:latin typeface="Calibri" panose="020F0502020204030204" pitchFamily="34" charset="0"/>
                <a:cs typeface="Calibri" panose="020F0502020204030204" pitchFamily="34" charset="0"/>
              </a:rPr>
              <a:t>Unit Agreement Exhibit A</a:t>
            </a:r>
          </a:p>
        </p:txBody>
      </p:sp>
      <p:sp>
        <p:nvSpPr>
          <p:cNvPr id="18" name="Footer Placeholder 4"/>
          <p:cNvSpPr txBox="1">
            <a:spLocks/>
          </p:cNvSpPr>
          <p:nvPr/>
        </p:nvSpPr>
        <p:spPr>
          <a:xfrm>
            <a:off x="7948265" y="6658275"/>
            <a:ext cx="956453" cy="1997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900" dirty="0">
                <a:latin typeface="Arial" panose="020B0604020202020204" pitchFamily="34" charset="0"/>
                <a:cs typeface="Arial" panose="020B0604020202020204" pitchFamily="34" charset="0"/>
              </a:rPr>
              <a:t>Page 9 of 27</a:t>
            </a:r>
          </a:p>
        </p:txBody>
      </p:sp>
      <p:sp>
        <p:nvSpPr>
          <p:cNvPr id="19" name="Rectangle 18"/>
          <p:cNvSpPr/>
          <p:nvPr/>
        </p:nvSpPr>
        <p:spPr>
          <a:xfrm>
            <a:off x="6694098" y="499270"/>
            <a:ext cx="2210620"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solidFill>
                  <a:schemeClr val="bg1"/>
                </a:solidFill>
              </a:rPr>
              <a:t>Government of Alberta</a:t>
            </a:r>
          </a:p>
        </p:txBody>
      </p:sp>
      <p:sp>
        <p:nvSpPr>
          <p:cNvPr id="7" name="Title 13"/>
          <p:cNvSpPr txBox="1">
            <a:spLocks/>
          </p:cNvSpPr>
          <p:nvPr/>
        </p:nvSpPr>
        <p:spPr>
          <a:xfrm>
            <a:off x="228600" y="1057275"/>
            <a:ext cx="7815611" cy="2462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b="1" dirty="0">
                <a:latin typeface="Arial" panose="020B0604020202020204" pitchFamily="34" charset="0"/>
                <a:cs typeface="Arial" panose="020B0604020202020204" pitchFamily="34" charset="0"/>
              </a:rPr>
              <a:t>CHANGE OF UNIT OPERATORSHIP – CONFIRM NEW UNIT OPERATOR INFORMATION </a:t>
            </a:r>
          </a:p>
        </p:txBody>
      </p:sp>
      <p:pic>
        <p:nvPicPr>
          <p:cNvPr id="2" name="Picture 1"/>
          <p:cNvPicPr>
            <a:picLocks noChangeAspect="1"/>
          </p:cNvPicPr>
          <p:nvPr/>
        </p:nvPicPr>
        <p:blipFill>
          <a:blip r:embed="rId2"/>
          <a:stretch>
            <a:fillRect/>
          </a:stretch>
        </p:blipFill>
        <p:spPr>
          <a:xfrm>
            <a:off x="1603121" y="1354577"/>
            <a:ext cx="5522124" cy="3941628"/>
          </a:xfrm>
          <a:prstGeom prst="rect">
            <a:avLst/>
          </a:prstGeom>
        </p:spPr>
      </p:pic>
      <p:sp>
        <p:nvSpPr>
          <p:cNvPr id="8" name="Rounded Rectangular Callout 7"/>
          <p:cNvSpPr/>
          <p:nvPr/>
        </p:nvSpPr>
        <p:spPr>
          <a:xfrm>
            <a:off x="4643135" y="3631037"/>
            <a:ext cx="1667168" cy="828316"/>
          </a:xfrm>
          <a:prstGeom prst="wedgeRoundRectCallout">
            <a:avLst>
              <a:gd name="adj1" fmla="val -118347"/>
              <a:gd name="adj2" fmla="val -388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Confirm New Unit Operator</a:t>
            </a:r>
            <a:endParaRPr lang="en-CA" sz="1200" dirty="0">
              <a:solidFill>
                <a:schemeClr val="tx1"/>
              </a:solidFill>
              <a:latin typeface="Arial" pitchFamily="34" charset="0"/>
              <a:cs typeface="Arial" pitchFamily="34" charset="0"/>
            </a:endParaRPr>
          </a:p>
        </p:txBody>
      </p:sp>
      <p:sp>
        <p:nvSpPr>
          <p:cNvPr id="9" name="TextBox 8"/>
          <p:cNvSpPr txBox="1"/>
          <p:nvPr/>
        </p:nvSpPr>
        <p:spPr>
          <a:xfrm>
            <a:off x="1189097" y="5737734"/>
            <a:ext cx="822048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New Unit Operator </a:t>
            </a:r>
            <a:r>
              <a:rPr lang="en-US" sz="1200" i="1" u="sng" dirty="0">
                <a:latin typeface="Arial" panose="020B0604020202020204" pitchFamily="34" charset="0"/>
                <a:cs typeface="Arial" panose="020B0604020202020204" pitchFamily="34" charset="0"/>
              </a:rPr>
              <a:t>must</a:t>
            </a:r>
            <a:r>
              <a:rPr lang="en-US" sz="1200" dirty="0">
                <a:latin typeface="Arial" panose="020B0604020202020204" pitchFamily="34" charset="0"/>
                <a:cs typeface="Arial" panose="020B0604020202020204" pitchFamily="34" charset="0"/>
              </a:rPr>
              <a:t> be different from the Current Unit Operator.</a:t>
            </a:r>
          </a:p>
        </p:txBody>
      </p:sp>
      <p:sp>
        <p:nvSpPr>
          <p:cNvPr id="10" name="object 13"/>
          <p:cNvSpPr/>
          <p:nvPr/>
        </p:nvSpPr>
        <p:spPr>
          <a:xfrm>
            <a:off x="785130" y="5685070"/>
            <a:ext cx="403967" cy="382328"/>
          </a:xfrm>
          <a:prstGeom prst="rect">
            <a:avLst/>
          </a:prstGeom>
          <a:blipFill>
            <a:blip r:embed="rId3" cstate="print"/>
            <a:stretch>
              <a:fillRect/>
            </a:stretch>
          </a:blipFill>
        </p:spPr>
        <p:txBody>
          <a:bodyPr wrap="square" lIns="0" tIns="0" rIns="0" bIns="0" rtlCol="0">
            <a:spAutoFit/>
          </a:bodyPr>
          <a:lstStyle/>
          <a:p>
            <a:endParaRPr dirty="0"/>
          </a:p>
        </p:txBody>
      </p:sp>
    </p:spTree>
    <p:extLst>
      <p:ext uri="{BB962C8B-B14F-4D97-AF65-F5344CB8AC3E}">
        <p14:creationId xmlns:p14="http://schemas.microsoft.com/office/powerpoint/2010/main" val="488409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BFD8A632FAA9499563EDAF54787418" ma:contentTypeVersion="58" ma:contentTypeDescription="Create a new document." ma:contentTypeScope="" ma:versionID="b53a397331714d7afa02e4ca8c293c8c">
  <xsd:schema xmlns:xsd="http://www.w3.org/2001/XMLSchema" xmlns:xs="http://www.w3.org/2001/XMLSchema" xmlns:p="http://schemas.microsoft.com/office/2006/metadata/properties" xmlns:ns2="777c1a7a-1360-4818-9490-47cc72e3855c" xmlns:ns3="d5927893-c91b-45a8-81bb-b7f5cfa094c8" xmlns:ns4="350c7f2d-22b5-4c05-88ab-16906deb3555" targetNamespace="http://schemas.microsoft.com/office/2006/metadata/properties" ma:root="true" ma:fieldsID="8960c4f1677b868ae873b3079f8a5146" ns2:_="" ns3:_="" ns4:_="">
    <xsd:import namespace="777c1a7a-1360-4818-9490-47cc72e3855c"/>
    <xsd:import namespace="d5927893-c91b-45a8-81bb-b7f5cfa094c8"/>
    <xsd:import namespace="350c7f2d-22b5-4c05-88ab-16906deb3555"/>
    <xsd:element name="properties">
      <xsd:complexType>
        <xsd:sequence>
          <xsd:element name="documentManagement">
            <xsd:complexType>
              <xsd:all>
                <xsd:element ref="ns2:DoE_x0020_Description" minOccurs="0"/>
                <xsd:element ref="ns2:DoE_x0020_Alternative_x0020_Title" minOccurs="0"/>
                <xsd:element ref="ns2:DoE_x0020_Effective_x0020_Date" minOccurs="0"/>
                <xsd:element ref="ns2:DOE_x0020_Document_x0020_Type" minOccurs="0"/>
                <xsd:element ref="ns2:DoE_x0020_Commodity" minOccurs="0"/>
                <xsd:element ref="ns2:DoE_x0020_Keywords" minOccurs="0"/>
                <xsd:element ref="ns2:DoE_x0020_Contributor" minOccurs="0"/>
                <xsd:element ref="ns2:DoE_x0020_Creator_x0020_Internal_x0020_Name" minOccurs="0"/>
                <xsd:element ref="ns2:DoE_x0020_Creator_x0020_Organizational_x0020_Unit" minOccurs="0"/>
                <xsd:element ref="ns2:DoE_x0020_Creator_x0020_External" minOccurs="0"/>
                <xsd:element ref="ns2:DoE_x0020_Language"/>
                <xsd:element ref="ns2:DoE_x0020_Official_x0020_Record" minOccurs="0"/>
                <xsd:element ref="ns3:Category" minOccurs="0"/>
                <xsd:element ref="ns3:Sub_x002d_category"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c1a7a-1360-4818-9490-47cc72e3855c" elementFormDefault="qualified">
    <xsd:import namespace="http://schemas.microsoft.com/office/2006/documentManagement/types"/>
    <xsd:import namespace="http://schemas.microsoft.com/office/infopath/2007/PartnerControls"/>
    <xsd:element name="DoE_x0020_Description" ma:index="8" nillable="true" ma:displayName="DoE Description" ma:description="An account of the content of the resource." ma:internalName="DoE_x0020_Description" ma:readOnly="false">
      <xsd:simpleType>
        <xsd:restriction base="dms:Note">
          <xsd:maxLength value="255"/>
        </xsd:restriction>
      </xsd:simpleType>
    </xsd:element>
    <xsd:element name="DoE_x0020_Alternative_x0020_Title" ma:index="9" nillable="true" ma:displayName="DoE Alternative Title" ma:description="Any form of the title used as a substitute or alternative to the formal title of the resource." ma:internalName="DoE_x0020_Alternative_x0020_Title" ma:readOnly="false">
      <xsd:simpleType>
        <xsd:restriction base="dms:Text">
          <xsd:maxLength value="255"/>
        </xsd:restriction>
      </xsd:simpleType>
    </xsd:element>
    <xsd:element name="DoE_x0020_Effective_x0020_Date" ma:index="10" nillable="true" ma:displayName="DoE Effective Date" ma:default="[today]" ma:description="The first date on which the information becomes effective." ma:format="DateOnly" ma:internalName="DoE_x0020_Effective_x0020_Date" ma:readOnly="false">
      <xsd:simpleType>
        <xsd:restriction base="dms:DateTime"/>
      </xsd:simpleType>
    </xsd:element>
    <xsd:element name="DOE_x0020_Document_x0020_Type" ma:index="11" nillable="true" ma:displayName="DOE Document Type" ma:description="The nature or genre of the content of the resource." ma:format="Dropdown" ma:internalName="DOE_x0020_Document_x0020_Type" ma:readOnly="false">
      <xsd:simpleType>
        <xsd:restriction base="dms:Choice">
          <xsd:enumeration value="Abstract"/>
          <xsd:enumeration value="Agenda"/>
          <xsd:enumeration value="Agreement"/>
          <xsd:enumeration value="Authorization"/>
          <xsd:enumeration value="Budget"/>
          <xsd:enumeration value="Calendar"/>
          <xsd:enumeration value="Checklist"/>
          <xsd:enumeration value="Communications Materials"/>
          <xsd:enumeration value="Contractual Material"/>
          <xsd:enumeration value="Correspondence"/>
          <xsd:enumeration value="Decision"/>
          <xsd:enumeration value="Documents"/>
          <xsd:enumeration value="Event"/>
          <xsd:enumeration value="Electricity - Markets Policy"/>
          <xsd:enumeration value="Financial Report"/>
          <xsd:enumeration value="Form"/>
          <xsd:enumeration value="Frequently Asked Questions"/>
          <xsd:enumeration value="Geospatial Material"/>
          <xsd:enumeration value="GIS Best Practices Committee"/>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Operations Plans"/>
          <xsd:enumeration value="Plan"/>
          <xsd:enumeration value="Policy"/>
          <xsd:enumeration value="Presentation"/>
          <xsd:enumeration value="Procedures"/>
          <xsd:enumeration value="Reference Material"/>
          <xsd:enumeration value="Report"/>
          <xsd:enumeration value="Requirement"/>
          <xsd:enumeration value="Sales Procedures"/>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enumeration value="Year 2014"/>
          <xsd:enumeration value="Year 2015"/>
          <xsd:enumeration value="Year 2016"/>
          <xsd:enumeration value="Procedure"/>
        </xsd:restriction>
      </xsd:simpleType>
    </xsd:element>
    <xsd:element name="DoE_x0020_Commodity" ma:index="12" nillable="true" ma:displayName="DoE Commodity" ma:description="The energy or mineral resource or product for use or sale." ma:format="Dropdown" ma:internalName="DoE_x0020_Commodity" ma:readOnly="false">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Keywords" ma:index="13" nillable="true" ma:displayName="DoE Keywords" ma:description="A significant word or phrase in the title, subject, notes, abstract, or text of a record which can be used as a search term in a free-text search to retrieve all the records containing it." ma:internalName="DoE_x0020_Keywords" ma:readOnly="false">
      <xsd:simpleType>
        <xsd:restriction base="dms:Note">
          <xsd:maxLength value="255"/>
        </xsd:restriction>
      </xsd:simpleType>
    </xsd:element>
    <xsd:element name="DoE_x0020_Contributor" ma:index="14" nillable="true" ma:displayName="DoE Contributor" ma:description="One or more people or organizations that contributed to this resource" ma:internalName="DoE_x0020_Contributor" ma:readOnly="false">
      <xsd:simpleType>
        <xsd:restriction base="dms:Text">
          <xsd:maxLength value="255"/>
        </xsd:restriction>
      </xsd:simpleType>
    </xsd:element>
    <xsd:element name="DoE_x0020_Creator_x0020_Internal_x0020_Name" ma:index="15" nillable="true" ma:displayName="DoE Creator Internal Name" ma:description="An entity responsible for making the content of the resource." ma:list="UserInfo" ma:SharePointGroup="0" ma:internalName="DoE_x0020_Creator_x0020_Internal_x0020_Na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16"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Projects"/>
          <xsd:enumeration value="CS-Information Technology"/>
          <xsd:enumeration value="Deputy Minister's Office"/>
          <xsd:enumeration value="Electricity"/>
          <xsd:enumeration value="Electricity - Coal Transition"/>
          <xsd:enumeration value="Electricity - Generation and Transmission"/>
          <xsd:enumeration value="Electricity - Market Policy"/>
          <xsd:enumeration value="Electricity - Markets Policy"/>
          <xsd:enumeration value="Electricity - Retail and Distribution"/>
          <xsd:enumeration value="Electricity - Strategy &amp; Integration"/>
          <xsd:enumeration value="Minister's Office"/>
          <xsd:enumeration value="Ministry Services"/>
          <xsd:enumeration value="Ministry Services - Business Planning &amp;Performance"/>
          <xsd:enumeration value="Ministry Services - Finance and Administration"/>
          <xsd:enumeration value="Ministry Services - Human Resources"/>
          <xsd:enumeration value="Ministry Services - Info Mgt &amp; Technology Services"/>
          <xsd:enumeration value="Ministry Services - Legal Services"/>
          <xsd:enumeration value="Ministry Support Services"/>
          <xsd:enumeration value="RDP-Environment and Resource Services"/>
          <xsd:enumeration value="Resource Development Policy"/>
          <xsd:enumeration value="Resource Development Policy - Professional Services Exec"/>
          <xsd:enumeration value="Resource Development Policy - Resource Land Access"/>
          <xsd:enumeration value="Resource Development Policy - Resource Policy"/>
          <xsd:enumeration value="Resource, Revenue, Operations"/>
          <xsd:enumeration value="Resource, Revenue, Operations - Coal &amp; Mineral Dev - Rev Coll"/>
          <xsd:enumeration value="Resource, Revenue, Operations - Compliance &amp; Assurance Office"/>
          <xsd:enumeration value="Resource, Revenue, Operations - Oil Sands Operations"/>
          <xsd:enumeration value="Resource, Revenue, Operations - Petrinex"/>
          <xsd:enumeration value="Resource, Revenue, Operations - Petroleum, Market &amp; Valuation"/>
          <xsd:enumeration value="Resource, Revenue, Operations - PNG Tenure Operations"/>
          <xsd:enumeration value="Resource, Revenue, Operations - Royalty Implementation"/>
          <xsd:enumeration value="Resource, Revenue, Operations - Royalty Operations"/>
          <xsd:enumeration value="Strategic Policy"/>
          <xsd:enumeration value="Strategic Policy - Energy Information &amp; Analysis"/>
          <xsd:enumeration value="Strategic Policy - IEPB Admin"/>
          <xsd:enumeration value="Strategic Policy - Market Access"/>
          <xsd:enumeration value="Strategic Policy - Strategic Policy Br Admin"/>
        </xsd:restriction>
      </xsd:simpleType>
    </xsd:element>
    <xsd:element name="DoE_x0020_Creator_x0020_External" ma:index="17" nillable="true" ma:displayName="DoE Creator External" ma:description="An entity responsible for making the content of the resource." ma:internalName="DoE_x0020_Creator_x0020_External" ma:readOnly="false">
      <xsd:simpleType>
        <xsd:restriction base="dms:Text">
          <xsd:maxLength value="255"/>
        </xsd:restriction>
      </xsd:simpleType>
    </xsd:element>
    <xsd:element name="DoE_x0020_Language" ma:index="18" ma:displayName="DoE Language" ma:default="English" ma:description="A language of the intellectual content of the resource." ma:format="Dropdown" ma:internalName="DoE_x0020_Language" ma:readOnly="fals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element name="DoE_x0020_Official_x0020_Record" ma:index="19" nillable="true" ma:displayName="DoE Official Record" ma:default="0" ma:description="An item flagged as a “DOE Official Record” indicates that it is a record that provides evidence of a business activity, decision or transaction. Where synchronization has been set up; this will also trigger the relocation of that record to Livelink. Records relocated to Livelink can still be viewed via SharePoint. Contact Records Management for more info." ma:internalName="DoE_x0020_Official_x0020_Record" ma:readOnly="false">
      <xsd:simpleType>
        <xsd:restriction base="dms:Boolean"/>
      </xsd:simpleType>
    </xsd:element>
    <xsd:element name="_dlc_DocId" ma:index="22" nillable="true" ma:displayName="Document ID Value" ma:description="The value of the document ID assigned to this item." ma:indexed="true"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5927893-c91b-45a8-81bb-b7f5cfa094c8" elementFormDefault="qualified">
    <xsd:import namespace="http://schemas.microsoft.com/office/2006/documentManagement/types"/>
    <xsd:import namespace="http://schemas.microsoft.com/office/infopath/2007/PartnerControls"/>
    <xsd:element name="Category" ma:index="20" nillable="true" ma:displayName="Document Category" ma:format="Dropdown" ma:internalName="Category" ma:readOnly="false">
      <xsd:simpleType>
        <xsd:restriction base="dms:Choice">
          <xsd:enumeration value="Business IT Support (BITS)"/>
          <xsd:enumeration value="IMTS"/>
          <xsd:enumeration value="Operational Process"/>
          <xsd:enumeration value="Projects"/>
          <xsd:enumeration value="Tenure Issues"/>
          <xsd:enumeration value="Tenure Operational Workflow Charts"/>
          <xsd:enumeration value="Tenure Statistic Requests"/>
          <xsd:enumeration value="Tenure Systems Applications"/>
          <xsd:enumeration value="Tenure - Adobe Versions and Licenses"/>
          <xsd:enumeration value="Website - Tenure Courses, Forms and Others"/>
          <xsd:enumeration value="Website - Tenure Guides"/>
          <xsd:enumeration value="Website Updates"/>
        </xsd:restriction>
      </xsd:simpleType>
    </xsd:element>
    <xsd:element name="Sub_x002d_category" ma:index="21" nillable="true" ma:displayName="Sub-Category" ma:format="Dropdown" ma:internalName="Sub_x002d_category" ma:readOnly="false">
      <xsd:simpleType>
        <xsd:restriction base="dms:Choice">
          <xsd:enumeration value="Accounts (ETS) Administration"/>
          <xsd:enumeration value="Administration"/>
          <xsd:enumeration value="Agreement Administration"/>
          <xsd:enumeration value="Agreement Expiry Report"/>
          <xsd:enumeration value="Agreement Management"/>
          <xsd:enumeration value="AMI"/>
          <xsd:enumeration value="APIP Security Breach"/>
          <xsd:enumeration value="Application Access for Non Tenure Employees"/>
          <xsd:enumeration value="Application User Role Verification"/>
          <xsd:enumeration value="Archived"/>
          <xsd:enumeration value="BITS"/>
          <xsd:enumeration value="CARS"/>
          <xsd:enumeration value="CCUS"/>
          <xsd:enumeration value="Continuation and Validation"/>
          <xsd:enumeration value="Continuation &amp; Validation PDF Overwrite Issue"/>
          <xsd:enumeration value="Crown Agreement Management"/>
          <xsd:enumeration value="Crown Equity"/>
          <xsd:enumeration value="Crown Land Data"/>
          <xsd:enumeration value="Crown Mineral Activity and Wells"/>
          <xsd:enumeration value="E-Map"/>
          <xsd:enumeration value="Energy Website Review"/>
          <xsd:enumeration value="Enterprise IT Environment"/>
          <xsd:enumeration value="ETS"/>
          <xsd:enumeration value="ETS EN Number Incorrect on Submission-Final"/>
          <xsd:enumeration value="Expressway Replacement"/>
          <xsd:enumeration value="FDN"/>
          <xsd:enumeration value="Forms and Checklists"/>
          <xsd:enumeration value="Freehold Min Tax"/>
          <xsd:enumeration value="Geothermal"/>
          <xsd:enumeration value="GIS"/>
          <xsd:enumeration value="GIS Database Server Change"/>
          <xsd:enumeration value="GLIMPS"/>
          <xsd:enumeration value="LAMAS"/>
          <xsd:enumeration value="Land Searches"/>
          <xsd:enumeration value="Livelink"/>
          <xsd:enumeration value="Meetings and Minutes"/>
          <xsd:enumeration value="Mineral Direct Purchase"/>
          <xsd:enumeration value="Miscellaneous"/>
          <xsd:enumeration value="Offsets"/>
          <xsd:enumeration value="PETRINEX"/>
          <xsd:enumeration value="Photos"/>
          <xsd:enumeration value="PNG Continuation"/>
          <xsd:enumeration value="PNG Continuation Livelink"/>
          <xsd:enumeration value="PNG Sales and Business Integration"/>
          <xsd:enumeration value="Presentations"/>
          <xsd:enumeration value="Procedures"/>
          <xsd:enumeration value="Reference Materials"/>
          <xsd:enumeration value="Registration of Encumbrances"/>
          <xsd:enumeration value="Review Tenure Processes"/>
          <xsd:enumeration value="Sales"/>
          <xsd:enumeration value="SharePoint 2016 move to SharePoint Online"/>
          <xsd:enumeration value="Source of Information"/>
          <xsd:enumeration value="Stats Requests"/>
          <xsd:enumeration value="System Enhancements"/>
          <xsd:enumeration value="Template and Instructions"/>
          <xsd:enumeration value="Tenure Systems"/>
          <xsd:enumeration value="Tenure System Application User Role Permissions Approvers Review"/>
          <xsd:enumeration value="Test Coverage for Backup"/>
          <xsd:enumeration value="Transfers"/>
          <xsd:enumeration value="Unit Agreements and Trespass"/>
          <xsd:enumeration value="Update Queen to King"/>
          <xsd:enumeration value="Website - Tenure Guides titled &quot;Geothermal Continuation&quot;"/>
          <xsd:enumeration value="Website - Tenure Courses, Forms and Others titled &quot;Geothermal Continuation&quot;"/>
          <xsd:enumeration value="Work Items Information"/>
          <xsd:enumeration value="Inventory"/>
        </xsd:restrictio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a58cdee2-a078-4dcf-a938-a5ffeea6d2ec" ma:termSetId="09814cd3-568e-fe90-9814-8d621ff8fb84" ma:anchorId="fba54fb3-c3e1-fe81-a776-ca4b69148c4d" ma:open="true" ma:isKeyword="false">
      <xsd:complexType>
        <xsd:sequence>
          <xsd:element ref="pc:Terms" minOccurs="0" maxOccurs="1"/>
        </xsd:sequence>
      </xsd:complex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dexed="true" ma:internalName="MediaServiceLocation" ma:readOnly="true">
      <xsd:simpleType>
        <xsd:restriction base="dms:Text"/>
      </xsd:simpleType>
    </xsd:element>
    <xsd:element name="_Flow_SignoffStatus" ma:index="3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c7f2d-22b5-4c05-88ab-16906deb3555"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37515f72-7fb4-4a96-8fc8-f36008bf8d82}" ma:internalName="TaxCatchAll" ma:showField="CatchAllData" ma:web="777c1a7a-1360-4818-9490-47cc72e38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E_x0020_Alternative_x0020_Title xmlns="777c1a7a-1360-4818-9490-47cc72e3855c" xsi:nil="true"/>
    <DoE_x0020_Creator_x0020_Organizational_x0020_Unit xmlns="777c1a7a-1360-4818-9490-47cc72e3855c" xsi:nil="true"/>
    <DoE_x0020_Creator_x0020_External xmlns="777c1a7a-1360-4818-9490-47cc72e3855c" xsi:nil="true"/>
    <DoE_x0020_Commodity xmlns="777c1a7a-1360-4818-9490-47cc72e3855c" xsi:nil="true"/>
    <Category xmlns="d5927893-c91b-45a8-81bb-b7f5cfa094c8">Website - Tenure Courses, Forms and Others</Category>
    <DoE_x0020_Official_x0020_Record xmlns="777c1a7a-1360-4818-9490-47cc72e3855c">false</DoE_x0020_Official_x0020_Record>
    <Sub_x002d_category xmlns="d5927893-c91b-45a8-81bb-b7f5cfa094c8">Unit Agreements and Trespass</Sub_x002d_category>
    <DoE_x0020_Creator_x0020_Internal_x0020_Name xmlns="777c1a7a-1360-4818-9490-47cc72e3855c">
      <UserInfo>
        <DisplayName/>
        <AccountId xsi:nil="true"/>
        <AccountType/>
      </UserInfo>
    </DoE_x0020_Creator_x0020_Internal_x0020_Name>
    <DoE_x0020_Contributor xmlns="777c1a7a-1360-4818-9490-47cc72e3855c" xsi:nil="true"/>
    <DOE_x0020_Document_x0020_Type xmlns="777c1a7a-1360-4818-9490-47cc72e3855c" xsi:nil="true"/>
    <DoE_x0020_Keywords xmlns="777c1a7a-1360-4818-9490-47cc72e3855c" xsi:nil="true"/>
    <DoE_x0020_Effective_x0020_Date xmlns="777c1a7a-1360-4818-9490-47cc72e3855c">2020-12-07T23:13:28+00:00</DoE_x0020_Effective_x0020_Date>
    <DoE_x0020_Language xmlns="777c1a7a-1360-4818-9490-47cc72e3855c">English</DoE_x0020_Language>
    <DoE_x0020_Description xmlns="777c1a7a-1360-4818-9490-47cc72e3855c" xsi:nil="true"/>
    <_dlc_DocId xmlns="777c1a7a-1360-4818-9490-47cc72e3855c">4HP7YDSRKQ2R-299155050-913</_dlc_DocId>
    <_dlc_DocIdUrl xmlns="777c1a7a-1360-4818-9490-47cc72e3855c">
      <Url>https://abgov.sharepoint.com/sites/S300D08-TENURE2468/_layouts/15/DocIdRedir.aspx?ID=4HP7YDSRKQ2R-299155050-913</Url>
      <Description>4HP7YDSRKQ2R-299155050-913</Description>
    </_dlc_DocIdUrl>
    <TaxCatchAll xmlns="350c7f2d-22b5-4c05-88ab-16906deb3555" xsi:nil="true"/>
    <lcf76f155ced4ddcb4097134ff3c332f xmlns="d5927893-c91b-45a8-81bb-b7f5cfa094c8">
      <Terms xmlns="http://schemas.microsoft.com/office/infopath/2007/PartnerControls"/>
    </lcf76f155ced4ddcb4097134ff3c332f>
    <_Flow_SignoffStatus xmlns="d5927893-c91b-45a8-81bb-b7f5cfa094c8"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152989C8-4A55-4210-960E-D8E5229962B1}"/>
</file>

<file path=customXml/itemProps2.xml><?xml version="1.0" encoding="utf-8"?>
<ds:datastoreItem xmlns:ds="http://schemas.openxmlformats.org/officeDocument/2006/customXml" ds:itemID="{A39BC17B-013F-4987-B890-3A130F572B4C}">
  <ds:schemaRefs>
    <ds:schemaRef ds:uri="http://schemas.microsoft.com/sharepoint/v3/contenttype/forms"/>
  </ds:schemaRefs>
</ds:datastoreItem>
</file>

<file path=customXml/itemProps3.xml><?xml version="1.0" encoding="utf-8"?>
<ds:datastoreItem xmlns:ds="http://schemas.openxmlformats.org/officeDocument/2006/customXml" ds:itemID="{2A540D09-67DF-43AB-8591-5BC0DF6258BA}">
  <ds:schemaRefs>
    <ds:schemaRef ds:uri="http://purl.org/dc/dcmitype/"/>
    <ds:schemaRef ds:uri="http://schemas.microsoft.com/office/2006/metadata/properties"/>
    <ds:schemaRef ds:uri="http://schemas.microsoft.com/office/2006/documentManagement/types"/>
    <ds:schemaRef ds:uri="d8c13b0c-e34e-4b28-bcb2-463731fd6865"/>
    <ds:schemaRef ds:uri="194dd49f-f69d-40da-a55b-35db1c49f87a"/>
    <ds:schemaRef ds:uri="http://www.w3.org/XML/1998/namespace"/>
    <ds:schemaRef ds:uri="http://schemas.openxmlformats.org/package/2006/metadata/core-properties"/>
    <ds:schemaRef ds:uri="http://schemas.microsoft.com/office/infopath/2007/PartnerControls"/>
    <ds:schemaRef ds:uri="bb1d6412-9c2a-4e6a-b437-c1578de8ea05"/>
    <ds:schemaRef ds:uri="http://purl.org/dc/terms/"/>
    <ds:schemaRef ds:uri="http://purl.org/dc/elements/1.1/"/>
  </ds:schemaRefs>
</ds:datastoreItem>
</file>

<file path=customXml/itemProps4.xml><?xml version="1.0" encoding="utf-8"?>
<ds:datastoreItem xmlns:ds="http://schemas.openxmlformats.org/officeDocument/2006/customXml" ds:itemID="{08F386AE-6E0A-418D-99AA-E2FE78BF82E6}"/>
</file>

<file path=customXml/itemProps5.xml><?xml version="1.0" encoding="utf-8"?>
<ds:datastoreItem xmlns:ds="http://schemas.openxmlformats.org/officeDocument/2006/customXml" ds:itemID="{C6C6E8E6-D5DE-4A55-BC6D-4672F2882712}">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Office Theme</Template>
  <TotalTime>7540</TotalTime>
  <Words>1758</Words>
  <Application>Microsoft Office PowerPoint</Application>
  <PresentationFormat>On-screen Show (4:3)</PresentationFormat>
  <Paragraphs>215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Freestyle Script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Davies</dc:creator>
  <cp:lastModifiedBy>Johnalynne Hebert</cp:lastModifiedBy>
  <cp:revision>279</cp:revision>
  <dcterms:created xsi:type="dcterms:W3CDTF">2018-11-02T20:16:17Z</dcterms:created>
  <dcterms:modified xsi:type="dcterms:W3CDTF">2023-07-10T15:59:13Z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f2ea38-542c-4b75-bd7d-582ec36a519f_Enabled">
    <vt:lpwstr>true</vt:lpwstr>
  </property>
  <property fmtid="{D5CDD505-2E9C-101B-9397-08002B2CF9AE}" pid="3" name="MSIP_Label_abf2ea38-542c-4b75-bd7d-582ec36a519f_SetDate">
    <vt:lpwstr>2020-06-05T15:57:41Z</vt:lpwstr>
  </property>
  <property fmtid="{D5CDD505-2E9C-101B-9397-08002B2CF9AE}" pid="4" name="MSIP_Label_abf2ea38-542c-4b75-bd7d-582ec36a519f_Method">
    <vt:lpwstr>Standard</vt:lpwstr>
  </property>
  <property fmtid="{D5CDD505-2E9C-101B-9397-08002B2CF9AE}" pid="5" name="MSIP_Label_abf2ea38-542c-4b75-bd7d-582ec36a519f_Name">
    <vt:lpwstr>Protected A</vt:lpwstr>
  </property>
  <property fmtid="{D5CDD505-2E9C-101B-9397-08002B2CF9AE}" pid="6" name="MSIP_Label_abf2ea38-542c-4b75-bd7d-582ec36a519f_SiteId">
    <vt:lpwstr>2bb51c06-af9b-42c5-8bf5-3c3b7b10850b</vt:lpwstr>
  </property>
  <property fmtid="{D5CDD505-2E9C-101B-9397-08002B2CF9AE}" pid="7" name="MSIP_Label_abf2ea38-542c-4b75-bd7d-582ec36a519f_ActionId">
    <vt:lpwstr>4577f2c6-b45d-4a5c-aade-00004b3e953f</vt:lpwstr>
  </property>
  <property fmtid="{D5CDD505-2E9C-101B-9397-08002B2CF9AE}" pid="8" name="MSIP_Label_abf2ea38-542c-4b75-bd7d-582ec36a519f_ContentBits">
    <vt:lpwstr>2</vt:lpwstr>
  </property>
  <property fmtid="{D5CDD505-2E9C-101B-9397-08002B2CF9AE}" pid="9" name="ContentTypeId">
    <vt:lpwstr>0x010100EDBFD8A632FAA9499563EDAF54787418</vt:lpwstr>
  </property>
  <property fmtid="{D5CDD505-2E9C-101B-9397-08002B2CF9AE}" pid="10" name="_dlc_DocIdItemGuid">
    <vt:lpwstr>192c43a9-e9eb-4c2e-9d01-0edb3bef0544</vt:lpwstr>
  </property>
</Properties>
</file>