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6"/>
  </p:notesMasterIdLst>
  <p:handoutMasterIdLst>
    <p:handoutMasterId r:id="rId17"/>
  </p:handoutMasterIdLst>
  <p:sldIdLst>
    <p:sldId id="279" r:id="rId6"/>
    <p:sldId id="322" r:id="rId7"/>
    <p:sldId id="323" r:id="rId8"/>
    <p:sldId id="314" r:id="rId9"/>
    <p:sldId id="316" r:id="rId10"/>
    <p:sldId id="318" r:id="rId11"/>
    <p:sldId id="319" r:id="rId12"/>
    <p:sldId id="320" r:id="rId13"/>
    <p:sldId id="324" r:id="rId14"/>
    <p:sldId id="32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essa Bodnar" initials="VB" lastIdx="16" clrIdx="0">
    <p:extLst>
      <p:ext uri="{19B8F6BF-5375-455C-9EA6-DF929625EA0E}">
        <p15:presenceInfo xmlns:p15="http://schemas.microsoft.com/office/powerpoint/2012/main" userId="S-1-5-21-2000478354-963894560-682003330-1394943" providerId="AD"/>
      </p:ext>
    </p:extLst>
  </p:cmAuthor>
  <p:cmAuthor id="2" name="Sabrina Tsang-Mackenzie" initials="ST" lastIdx="1" clrIdx="1">
    <p:extLst>
      <p:ext uri="{19B8F6BF-5375-455C-9EA6-DF929625EA0E}">
        <p15:presenceInfo xmlns:p15="http://schemas.microsoft.com/office/powerpoint/2012/main" userId="S-1-5-21-2000478354-963894560-682003330-1403481" providerId="AD"/>
      </p:ext>
    </p:extLst>
  </p:cmAuthor>
  <p:cmAuthor id="3" name="Jessica Burton" initials="JB" lastIdx="3" clrIdx="2">
    <p:extLst>
      <p:ext uri="{19B8F6BF-5375-455C-9EA6-DF929625EA0E}">
        <p15:presenceInfo xmlns:p15="http://schemas.microsoft.com/office/powerpoint/2012/main" userId="S-1-5-21-2000478354-963894560-682003330-1158779" providerId="AD"/>
      </p:ext>
    </p:extLst>
  </p:cmAuthor>
  <p:cmAuthor id="4" name="Dennis Stenerson" initials="DS" lastIdx="1" clrIdx="3">
    <p:extLst>
      <p:ext uri="{19B8F6BF-5375-455C-9EA6-DF929625EA0E}">
        <p15:presenceInfo xmlns:p15="http://schemas.microsoft.com/office/powerpoint/2012/main" userId="S-1-5-21-2000478354-963894560-682003330-12343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p:cViewPr varScale="1">
        <p:scale>
          <a:sx n="86" d="100"/>
          <a:sy n="86" d="100"/>
        </p:scale>
        <p:origin x="90" y="2436"/>
      </p:cViewPr>
      <p:guideLst>
        <p:guide orient="horz" pos="2160"/>
        <p:guide pos="2880"/>
      </p:guideLst>
    </p:cSldViewPr>
  </p:slideViewPr>
  <p:notesTextViewPr>
    <p:cViewPr>
      <p:scale>
        <a:sx n="3" d="2"/>
        <a:sy n="3" d="2"/>
      </p:scale>
      <p:origin x="0" y="0"/>
    </p:cViewPr>
  </p:notesTextViewPr>
  <p:sorterViewPr>
    <p:cViewPr>
      <p:scale>
        <a:sx n="100" d="100"/>
        <a:sy n="100" d="100"/>
      </p:scale>
      <p:origin x="0" y="1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88D047-8E18-4EE4-BC23-06265551CD33}" type="datetimeFigureOut">
              <a:rPr lang="en-CA" smtClean="0"/>
              <a:t>2025-10-31</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5CC0B87-2615-429B-A666-F6404007B65B}" type="slidenum">
              <a:rPr lang="en-CA" smtClean="0"/>
              <a:t>‹#›</a:t>
            </a:fld>
            <a:endParaRPr lang="en-CA"/>
          </a:p>
        </p:txBody>
      </p:sp>
    </p:spTree>
    <p:extLst>
      <p:ext uri="{BB962C8B-B14F-4D97-AF65-F5344CB8AC3E}">
        <p14:creationId xmlns:p14="http://schemas.microsoft.com/office/powerpoint/2010/main" val="37411760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9DA321-86D8-4535-A248-0DB45A87A142}" type="datetimeFigureOut">
              <a:rPr lang="en-CA" smtClean="0"/>
              <a:t>2025-10-31</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32E9E-E205-40EC-9FE7-E521DA6A66F5}" type="slidenum">
              <a:rPr lang="en-CA" smtClean="0"/>
              <a:t>‹#›</a:t>
            </a:fld>
            <a:endParaRPr lang="en-CA" dirty="0"/>
          </a:p>
        </p:txBody>
      </p:sp>
    </p:spTree>
    <p:extLst>
      <p:ext uri="{BB962C8B-B14F-4D97-AF65-F5344CB8AC3E}">
        <p14:creationId xmlns:p14="http://schemas.microsoft.com/office/powerpoint/2010/main" val="18014939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9DB7162B-96C5-4D07-89CA-A4B87E4FD36F}" type="datetime1">
              <a:rPr lang="en-CA" smtClean="0"/>
              <a:t>2025-10-31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26 </a:t>
            </a:r>
          </a:p>
        </p:txBody>
      </p:sp>
      <p:grpSp>
        <p:nvGrpSpPr>
          <p:cNvPr id="7" name="Group 6">
            <a:extLst>
              <a:ext uri="{FF2B5EF4-FFF2-40B4-BE49-F238E27FC236}">
                <a16:creationId xmlns:a16="http://schemas.microsoft.com/office/drawing/2014/main" id="{6F5C1955-10DF-4BA1-9D74-2F211F5C1637}"/>
              </a:ext>
            </a:extLst>
          </p:cNvPr>
          <p:cNvGrpSpPr/>
          <p:nvPr userDrawn="1"/>
        </p:nvGrpSpPr>
        <p:grpSpPr>
          <a:xfrm>
            <a:off x="179512" y="-68284"/>
            <a:ext cx="8964488" cy="923330"/>
            <a:chOff x="179512" y="4026424"/>
            <a:chExt cx="8964488" cy="923330"/>
          </a:xfrm>
        </p:grpSpPr>
        <p:grpSp>
          <p:nvGrpSpPr>
            <p:cNvPr id="9" name="Group 8">
              <a:extLst>
                <a:ext uri="{FF2B5EF4-FFF2-40B4-BE49-F238E27FC236}">
                  <a16:creationId xmlns:a16="http://schemas.microsoft.com/office/drawing/2014/main" id="{FA64B66A-9D48-4C62-AE6C-D77AFB56B71A}"/>
                </a:ext>
              </a:extLst>
            </p:cNvPr>
            <p:cNvGrpSpPr/>
            <p:nvPr userDrawn="1"/>
          </p:nvGrpSpPr>
          <p:grpSpPr>
            <a:xfrm>
              <a:off x="179512" y="4094164"/>
              <a:ext cx="8964488" cy="787850"/>
              <a:chOff x="390128" y="3908965"/>
              <a:chExt cx="8638456" cy="787850"/>
            </a:xfrm>
          </p:grpSpPr>
          <p:pic>
            <p:nvPicPr>
              <p:cNvPr id="11" name="Picture 2">
                <a:extLst>
                  <a:ext uri="{FF2B5EF4-FFF2-40B4-BE49-F238E27FC236}">
                    <a16:creationId xmlns:a16="http://schemas.microsoft.com/office/drawing/2014/main" id="{E0A112D5-836B-405D-8889-54258C7830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a:extLst>
                  <a:ext uri="{FF2B5EF4-FFF2-40B4-BE49-F238E27FC236}">
                    <a16:creationId xmlns:a16="http://schemas.microsoft.com/office/drawing/2014/main" id="{2F4E5666-B5A5-4FE0-9BA0-0594928F381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10" name="TextBox 9">
              <a:extLst>
                <a:ext uri="{FF2B5EF4-FFF2-40B4-BE49-F238E27FC236}">
                  <a16:creationId xmlns:a16="http://schemas.microsoft.com/office/drawing/2014/main" id="{D216D0BD-6822-4321-B0D5-FFCED6636911}"/>
                </a:ext>
              </a:extLst>
            </p:cNvPr>
            <p:cNvSpPr txBox="1"/>
            <p:nvPr userDrawn="1"/>
          </p:nvSpPr>
          <p:spPr>
            <a:xfrm>
              <a:off x="4644008" y="4026424"/>
              <a:ext cx="4364708" cy="923330"/>
            </a:xfrm>
            <a:prstGeom prst="rect">
              <a:avLst/>
            </a:prstGeom>
            <a:noFill/>
          </p:spPr>
          <p:txBody>
            <a:bodyPr wrap="square" rtlCol="0">
              <a:spAutoFit/>
            </a:bodyPr>
            <a:lstStyle/>
            <a:p>
              <a:pPr algn="r"/>
              <a:endParaRPr lang="en-CA" baseline="0" dirty="0">
                <a:solidFill>
                  <a:schemeClr val="bg1"/>
                </a:solidFill>
              </a:endParaRPr>
            </a:p>
            <a:p>
              <a:pPr algn="r"/>
              <a:r>
                <a:rPr lang="en-CA" baseline="0" dirty="0">
                  <a:solidFill>
                    <a:schemeClr val="bg1"/>
                  </a:solidFill>
                </a:rPr>
                <a:t>Encumbrance</a:t>
              </a:r>
            </a:p>
            <a:p>
              <a:pPr algn="r"/>
              <a:r>
                <a:rPr lang="en-CA" baseline="0" dirty="0">
                  <a:solidFill>
                    <a:schemeClr val="bg1"/>
                  </a:solidFill>
                </a:rPr>
                <a:t>Government of Alberta</a:t>
              </a:r>
            </a:p>
          </p:txBody>
        </p:sp>
      </p:grpSp>
    </p:spTree>
    <p:extLst>
      <p:ext uri="{BB962C8B-B14F-4D97-AF65-F5344CB8AC3E}">
        <p14:creationId xmlns:p14="http://schemas.microsoft.com/office/powerpoint/2010/main" val="1377571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6F55994-FC28-4229-8DC1-4DC0225BAFBE}" type="datetime1">
              <a:rPr lang="en-CA" smtClean="0"/>
              <a:t>2025-10-31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501327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33455A7-C398-4984-9960-7066BB2E00EB}" type="datetime1">
              <a:rPr lang="en-CA" smtClean="0"/>
              <a:t>2025-10-31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233666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5DBEBDC-F445-445C-B7BD-E0AF989337C9}" type="datetime1">
              <a:rPr lang="en-CA" smtClean="0"/>
              <a:t>2025-10-31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575802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89BEF36-485D-4288-9D5E-478048B84FF3}" type="datetime1">
              <a:rPr lang="en-CA" smtClean="0"/>
              <a:t>2025-10-31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3231649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EBDEDADB-A54B-4958-874B-6FC87185DA16}" type="datetime1">
              <a:rPr lang="en-CA" smtClean="0"/>
              <a:t>2025-10-31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8"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827489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2C5CA239-EE38-4949-AD12-61A6A8E11E6A}" type="datetime1">
              <a:rPr lang="en-CA" smtClean="0"/>
              <a:t>2025-10-31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10" name="Slide Number Placeholder 5"/>
          <p:cNvSpPr>
            <a:spLocks noGrp="1"/>
          </p:cNvSpPr>
          <p:nvPr>
            <p:ph type="sldNum" sz="quarter" idx="12"/>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207256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64F8EF6A-C8AD-43CA-A4A9-1483AC25B751}" type="datetime1">
              <a:rPr lang="en-CA" smtClean="0"/>
              <a:t>2025-10-31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25 </a:t>
            </a:r>
          </a:p>
        </p:txBody>
      </p:sp>
    </p:spTree>
    <p:extLst>
      <p:ext uri="{BB962C8B-B14F-4D97-AF65-F5344CB8AC3E}">
        <p14:creationId xmlns:p14="http://schemas.microsoft.com/office/powerpoint/2010/main" val="59377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88072E-6515-4812-82CA-BF9B63962283}" type="datetime1">
              <a:rPr lang="en-CA" smtClean="0"/>
              <a:t>2025-10-31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5"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 </a:t>
            </a:r>
          </a:p>
        </p:txBody>
      </p:sp>
    </p:spTree>
    <p:extLst>
      <p:ext uri="{BB962C8B-B14F-4D97-AF65-F5344CB8AC3E}">
        <p14:creationId xmlns:p14="http://schemas.microsoft.com/office/powerpoint/2010/main" val="318390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9338D4E-F640-4BE7-B755-647936084DCD}" type="datetime1">
              <a:rPr lang="en-CA" smtClean="0"/>
              <a:t>2025-10-31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8"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9</a:t>
            </a:r>
          </a:p>
        </p:txBody>
      </p:sp>
    </p:spTree>
    <p:extLst>
      <p:ext uri="{BB962C8B-B14F-4D97-AF65-F5344CB8AC3E}">
        <p14:creationId xmlns:p14="http://schemas.microsoft.com/office/powerpoint/2010/main" val="324393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8163FF-9BA8-4354-8A1C-D80409F6B61A}" type="datetime1">
              <a:rPr lang="en-CA" smtClean="0"/>
              <a:t>2025-10-31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8" name="Slide Number Placeholder 5"/>
          <p:cNvSpPr>
            <a:spLocks noGrp="1"/>
          </p:cNvSpPr>
          <p:nvPr>
            <p:ph type="sldNum" sz="quarter" idx="4"/>
          </p:nvPr>
        </p:nvSpPr>
        <p:spPr>
          <a:xfrm>
            <a:off x="6553200" y="6341261"/>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CA" dirty="0"/>
              <a:t>Page </a:t>
            </a:r>
            <a:fld id="{962F2C8B-0636-4A6A-8DFF-6DD9B2921AEA}" type="slidenum">
              <a:rPr lang="en-CA" smtClean="0"/>
              <a:pPr/>
              <a:t>‹#›</a:t>
            </a:fld>
            <a:r>
              <a:rPr lang="en-CA" dirty="0"/>
              <a:t> of 25 </a:t>
            </a:r>
          </a:p>
        </p:txBody>
      </p:sp>
    </p:spTree>
    <p:extLst>
      <p:ext uri="{BB962C8B-B14F-4D97-AF65-F5344CB8AC3E}">
        <p14:creationId xmlns:p14="http://schemas.microsoft.com/office/powerpoint/2010/main" val="2048596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AF8AE4-DE02-49CE-839D-6646F33D22CA}" type="datetime1">
              <a:rPr lang="en-CA" smtClean="0"/>
              <a:t>2025-10-31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r>
              <a:rPr lang="en-CA" dirty="0"/>
              <a:t>Page </a:t>
            </a:r>
            <a:fld id="{962F2C8B-0636-4A6A-8DFF-6DD9B2921AEA}" type="slidenum">
              <a:rPr lang="en-CA" smtClean="0"/>
              <a:pPr/>
              <a:t>‹#›</a:t>
            </a:fld>
            <a:r>
              <a:rPr lang="en-CA" dirty="0"/>
              <a:t> of 25 </a:t>
            </a:r>
          </a:p>
        </p:txBody>
      </p:sp>
      <p:sp>
        <p:nvSpPr>
          <p:cNvPr id="7" name="Slide Number Placeholder 5"/>
          <p:cNvSpPr>
            <a:spLocks noGrp="1"/>
          </p:cNvSpPr>
          <p:nvPr userDrawn="1"/>
        </p:nvSpPr>
        <p:spPr>
          <a:xfrm>
            <a:off x="3505200" y="3246438"/>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8" name="MSIPCMContentMarking" descr="{&quot;HashCode&quot;:-1542678785,&quot;Placement&quot;:&quot;Footer&quot;,&quot;Top&quot;:517.997253,&quot;Left&quot;:0.0,&quot;SlideWidth&quot;:720,&quot;SlideHeight&quot;:540}"/>
          <p:cNvSpPr txBox="1"/>
          <p:nvPr userDrawn="1"/>
        </p:nvSpPr>
        <p:spPr>
          <a:xfrm>
            <a:off x="0" y="6578565"/>
            <a:ext cx="1804584" cy="279435"/>
          </a:xfrm>
          <a:prstGeom prst="rect">
            <a:avLst/>
          </a:prstGeom>
          <a:noFill/>
        </p:spPr>
        <p:txBody>
          <a:bodyPr vert="horz" wrap="square" lIns="0" tIns="0" rIns="0" bIns="0" rtlCol="0" anchor="ctr" anchorCtr="1">
            <a:spAutoFit/>
          </a:bodyPr>
          <a:lstStyle/>
          <a:p>
            <a:pPr algn="l">
              <a:spcBef>
                <a:spcPts val="0"/>
              </a:spcBef>
              <a:spcAft>
                <a:spcPts val="0"/>
              </a:spcAft>
            </a:pPr>
            <a:r>
              <a:rPr lang="en-CA" sz="1100">
                <a:solidFill>
                  <a:srgbClr val="000000"/>
                </a:solidFill>
                <a:latin typeface="Calibri" panose="020F0502020204030204" pitchFamily="34" charset="0"/>
                <a:cs typeface="Arial" panose="020B0604020202020204" pitchFamily="34" charset="0"/>
              </a:rPr>
              <a:t>Classification: Protected A</a:t>
            </a:r>
            <a:endParaRPr lang="en-CA" sz="1100" dirty="0">
              <a:solidFill>
                <a:srgbClr val="000000"/>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33497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4.wmf"/><Relationship Id="rId4" Type="http://schemas.openxmlformats.org/officeDocument/2006/relationships/slide" Target="slide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hyperlink" Target="mailto:Transfers.Energy@gov.ab.ca" TargetMode="External"/><Relationship Id="rId4" Type="http://schemas.openxmlformats.org/officeDocument/2006/relationships/hyperlink" Target="https://www.alberta.ca/index.aspx"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Transfers.Energy@gov.ab.ca" TargetMode="External"/><Relationship Id="rId5" Type="http://schemas.openxmlformats.org/officeDocument/2006/relationships/hyperlink" Target="https://training.energy.gov.ab.ca/Pages/default.aspx"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5"/>
          <p:cNvSpPr txBox="1">
            <a:spLocks noChangeArrowheads="1"/>
          </p:cNvSpPr>
          <p:nvPr/>
        </p:nvSpPr>
        <p:spPr bwMode="auto">
          <a:xfrm>
            <a:off x="27711" y="980728"/>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algn="ctr" fontAlgn="base">
              <a:spcBef>
                <a:spcPct val="0"/>
              </a:spcBef>
              <a:spcAft>
                <a:spcPct val="0"/>
              </a:spcAft>
            </a:pPr>
            <a:r>
              <a:rPr lang="en-US" sz="10000" b="1" dirty="0">
                <a:solidFill>
                  <a:srgbClr val="2160AD"/>
                </a:solidFill>
                <a:latin typeface="Freestyle Script" pitchFamily="66" charset="0"/>
                <a:cs typeface="Arial" pitchFamily="34" charset="0"/>
              </a:rPr>
              <a:t>Welcome!</a:t>
            </a:r>
          </a:p>
        </p:txBody>
      </p:sp>
      <p:sp>
        <p:nvSpPr>
          <p:cNvPr id="5" name="Rectangle 4"/>
          <p:cNvSpPr/>
          <p:nvPr/>
        </p:nvSpPr>
        <p:spPr>
          <a:xfrm>
            <a:off x="539552" y="2488920"/>
            <a:ext cx="4932040" cy="1477328"/>
          </a:xfrm>
          <a:prstGeom prst="rect">
            <a:avLst/>
          </a:prstGeom>
        </p:spPr>
        <p:txBody>
          <a:bodyPr wrap="square">
            <a:spAutoFit/>
          </a:bodyPr>
          <a:lstStyle/>
          <a:p>
            <a:pPr algn="ctr" fontAlgn="base">
              <a:spcBef>
                <a:spcPct val="0"/>
              </a:spcBef>
              <a:spcAft>
                <a:spcPct val="0"/>
              </a:spcAft>
            </a:pPr>
            <a:r>
              <a:rPr lang="en-US" b="1" dirty="0">
                <a:solidFill>
                  <a:srgbClr val="2160AD"/>
                </a:solidFill>
                <a:latin typeface="Arial" pitchFamily="34" charset="0"/>
                <a:cs typeface="Arial" pitchFamily="34" charset="0"/>
              </a:rPr>
              <a:t>To the ETS – Encumbrance</a:t>
            </a:r>
          </a:p>
          <a:p>
            <a:pPr algn="ctr" fontAlgn="base">
              <a:spcBef>
                <a:spcPct val="0"/>
              </a:spcBef>
              <a:spcAft>
                <a:spcPct val="0"/>
              </a:spcAft>
            </a:pPr>
            <a:endParaRPr lang="en-US" b="1" dirty="0">
              <a:solidFill>
                <a:srgbClr val="2160AD"/>
              </a:solidFill>
              <a:latin typeface="Arial" pitchFamily="34" charset="0"/>
              <a:cs typeface="Arial" pitchFamily="34" charset="0"/>
            </a:endParaRPr>
          </a:p>
          <a:p>
            <a:pPr algn="ctr" fontAlgn="base">
              <a:spcBef>
                <a:spcPct val="0"/>
              </a:spcBef>
              <a:spcAft>
                <a:spcPct val="0"/>
              </a:spcAft>
            </a:pPr>
            <a:r>
              <a:rPr lang="en-US" b="1" dirty="0">
                <a:solidFill>
                  <a:srgbClr val="2160AD"/>
                </a:solidFill>
                <a:latin typeface="Arial" pitchFamily="34" charset="0"/>
                <a:cs typeface="Arial" pitchFamily="34" charset="0"/>
              </a:rPr>
              <a:t>Certified Copy </a:t>
            </a:r>
            <a:r>
              <a:rPr lang="en-US" b="1">
                <a:solidFill>
                  <a:srgbClr val="2160AD"/>
                </a:solidFill>
                <a:latin typeface="Arial" pitchFamily="34" charset="0"/>
                <a:cs typeface="Arial" pitchFamily="34" charset="0"/>
              </a:rPr>
              <a:t>of Encumbrance</a:t>
            </a:r>
          </a:p>
          <a:p>
            <a:pPr algn="ctr" fontAlgn="base">
              <a:spcBef>
                <a:spcPct val="0"/>
              </a:spcBef>
              <a:spcAft>
                <a:spcPct val="0"/>
              </a:spcAft>
            </a:pPr>
            <a:endParaRPr lang="en-US" b="1" dirty="0">
              <a:solidFill>
                <a:srgbClr val="2160AD"/>
              </a:solidFill>
              <a:latin typeface="Arial" pitchFamily="34" charset="0"/>
              <a:cs typeface="Arial" pitchFamily="34" charset="0"/>
            </a:endParaRPr>
          </a:p>
          <a:p>
            <a:pPr algn="ctr" fontAlgn="base">
              <a:spcBef>
                <a:spcPct val="0"/>
              </a:spcBef>
              <a:spcAft>
                <a:spcPct val="0"/>
              </a:spcAft>
            </a:pPr>
            <a:r>
              <a:rPr lang="en-US" b="1" dirty="0">
                <a:solidFill>
                  <a:srgbClr val="2160AD"/>
                </a:solidFill>
                <a:latin typeface="Arial" pitchFamily="34" charset="0"/>
                <a:cs typeface="Arial" pitchFamily="34" charset="0"/>
              </a:rPr>
              <a:t>Online Training Course</a:t>
            </a:r>
            <a:endParaRPr lang="en-US" dirty="0">
              <a:solidFill>
                <a:srgbClr val="2160AD"/>
              </a:solidFill>
              <a:latin typeface="Arial" pitchFamily="34" charset="0"/>
              <a:cs typeface="Arial" pitchFamily="34" charset="0"/>
            </a:endParaRPr>
          </a:p>
        </p:txBody>
      </p:sp>
      <p:sp>
        <p:nvSpPr>
          <p:cNvPr id="6" name="Rectangle 5"/>
          <p:cNvSpPr/>
          <p:nvPr/>
        </p:nvSpPr>
        <p:spPr>
          <a:xfrm>
            <a:off x="4942384" y="4085841"/>
            <a:ext cx="3744416" cy="830997"/>
          </a:xfrm>
          <a:prstGeom prst="rect">
            <a:avLst/>
          </a:prstGeom>
        </p:spPr>
        <p:txBody>
          <a:bodyPr wrap="square">
            <a:spAutoFit/>
          </a:bodyPr>
          <a:lstStyle/>
          <a:p>
            <a:r>
              <a:rPr lang="en-US" sz="1200" dirty="0">
                <a:latin typeface="Arial" panose="020B0604020202020204" pitchFamily="34" charset="0"/>
                <a:cs typeface="Arial" panose="020B0604020202020204" pitchFamily="34" charset="0"/>
              </a:rPr>
              <a:t>This is the process of submitting and retrieving a certified copy of an encumbrance. </a:t>
            </a:r>
            <a:endParaRPr lang="en-CA" sz="1200" i="1" dirty="0">
              <a:latin typeface="Arial" panose="020B0604020202020204" pitchFamily="34" charset="0"/>
              <a:cs typeface="Arial" panose="020B0604020202020204" pitchFamily="34" charset="0"/>
            </a:endParaRPr>
          </a:p>
          <a:p>
            <a:endParaRPr lang="en-US" sz="1200" b="1" dirty="0">
              <a:latin typeface="Arial" panose="020B0604020202020204" pitchFamily="34" charset="0"/>
              <a:cs typeface="Arial" panose="020B0604020202020204" pitchFamily="34" charset="0"/>
            </a:endParaRPr>
          </a:p>
          <a:p>
            <a:endParaRPr lang="en-US" sz="1200" b="1" i="1" dirty="0">
              <a:latin typeface="Arial" panose="020B0604020202020204" pitchFamily="34" charset="0"/>
              <a:cs typeface="Arial" panose="020B0604020202020204" pitchFamily="34" charset="0"/>
            </a:endParaRPr>
          </a:p>
        </p:txBody>
      </p:sp>
      <p:sp>
        <p:nvSpPr>
          <p:cNvPr id="8" name="Slide Number Placeholder 7"/>
          <p:cNvSpPr>
            <a:spLocks noGrp="1"/>
          </p:cNvSpPr>
          <p:nvPr>
            <p:ph type="sldNum" sz="quarter" idx="4"/>
          </p:nvPr>
        </p:nvSpPr>
        <p:spPr/>
        <p:txBody>
          <a:bodyPr/>
          <a:lstStyle/>
          <a:p>
            <a:r>
              <a:rPr lang="en-CA" dirty="0"/>
              <a:t>Page </a:t>
            </a:r>
            <a:fld id="{962F2C8B-0636-4A6A-8DFF-6DD9B2921AEA}" type="slidenum">
              <a:rPr lang="en-CA" smtClean="0"/>
              <a:pPr/>
              <a:t>1</a:t>
            </a:fld>
            <a:r>
              <a:rPr lang="en-CA" dirty="0"/>
              <a:t> of 10 </a:t>
            </a:r>
          </a:p>
        </p:txBody>
      </p:sp>
    </p:spTree>
    <p:extLst>
      <p:ext uri="{BB962C8B-B14F-4D97-AF65-F5344CB8AC3E}">
        <p14:creationId xmlns:p14="http://schemas.microsoft.com/office/powerpoint/2010/main" val="3291695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62F2C8B-0636-4A6A-8DFF-6DD9B2921AEA}" type="slidenum">
              <a:rPr lang="en-CA" smtClean="0"/>
              <a:pPr/>
              <a:t>10</a:t>
            </a:fld>
            <a:endParaRPr lang="en-CA" dirty="0"/>
          </a:p>
        </p:txBody>
      </p:sp>
      <p:sp>
        <p:nvSpPr>
          <p:cNvPr id="6"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62F2C8B-0636-4A6A-8DFF-6DD9B2921AEA}" type="slidenum">
              <a:rPr lang="en-CA" smtClean="0"/>
              <a:pPr/>
              <a:t>10</a:t>
            </a:fld>
            <a:endParaRPr lang="en-CA" dirty="0"/>
          </a:p>
        </p:txBody>
      </p:sp>
      <p:pic>
        <p:nvPicPr>
          <p:cNvPr id="8"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10" name="Text Box 5"/>
          <p:cNvSpPr txBox="1">
            <a:spLocks noChangeArrowheads="1"/>
          </p:cNvSpPr>
          <p:nvPr/>
        </p:nvSpPr>
        <p:spPr bwMode="auto">
          <a:xfrm>
            <a:off x="475928" y="1567444"/>
            <a:ext cx="5857875" cy="2474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algn="ctr" fontAlgn="base">
              <a:spcBef>
                <a:spcPct val="0"/>
              </a:spcBef>
              <a:spcAft>
                <a:spcPct val="0"/>
              </a:spcAf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a:t>
            </a:r>
            <a:r>
              <a:rPr lang="en-US" b="1" dirty="0">
                <a:solidFill>
                  <a:srgbClr val="2160AD"/>
                </a:solidFill>
                <a:latin typeface="Arial" pitchFamily="34" charset="0"/>
                <a:cs typeface="Arial" pitchFamily="34" charset="0"/>
              </a:rPr>
              <a:t>ETS – Encumbrance</a:t>
            </a:r>
          </a:p>
          <a:p>
            <a:pPr algn="ctr" fontAlgn="base">
              <a:spcBef>
                <a:spcPct val="0"/>
              </a:spcBef>
              <a:spcAft>
                <a:spcPct val="0"/>
              </a:spcAft>
            </a:pPr>
            <a:endParaRPr lang="en-US" b="1" dirty="0">
              <a:solidFill>
                <a:srgbClr val="2160AD"/>
              </a:solidFill>
              <a:latin typeface="Arial" pitchFamily="34" charset="0"/>
              <a:cs typeface="Arial" pitchFamily="34" charset="0"/>
            </a:endParaRPr>
          </a:p>
          <a:p>
            <a:pPr algn="ctr" fontAlgn="base">
              <a:spcBef>
                <a:spcPct val="0"/>
              </a:spcBef>
              <a:spcAft>
                <a:spcPct val="0"/>
              </a:spcAft>
            </a:pPr>
            <a:r>
              <a:rPr lang="en-US" b="1" dirty="0">
                <a:solidFill>
                  <a:srgbClr val="2160AD"/>
                </a:solidFill>
                <a:latin typeface="Arial" pitchFamily="34" charset="0"/>
                <a:cs typeface="Arial" pitchFamily="34" charset="0"/>
              </a:rPr>
              <a:t>Certified Copy of Encumbrance</a:t>
            </a:r>
          </a:p>
          <a:p>
            <a:pPr algn="ctr" fontAlgn="base">
              <a:spcBef>
                <a:spcPct val="0"/>
              </a:spcBef>
              <a:spcAft>
                <a:spcPct val="0"/>
              </a:spcAft>
            </a:pPr>
            <a:endParaRPr lang="en-US" dirty="0">
              <a:solidFill>
                <a:srgbClr val="2160AD"/>
              </a:solidFill>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dirty="0">
              <a:ln>
                <a:noFill/>
              </a:ln>
              <a:solidFill>
                <a:srgbClr val="2160AD"/>
              </a:solidFill>
              <a:effectLst/>
              <a:latin typeface="Arial" pitchFamily="34" charset="0"/>
              <a:cs typeface="Arial" pitchFamily="34" charset="0"/>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0504" y="2153543"/>
            <a:ext cx="3096344" cy="3876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Box 3"/>
          <p:cNvSpPr txBox="1">
            <a:spLocks noChangeArrowheads="1"/>
          </p:cNvSpPr>
          <p:nvPr/>
        </p:nvSpPr>
        <p:spPr bwMode="auto">
          <a:xfrm>
            <a:off x="475928" y="4373488"/>
            <a:ext cx="54514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If you have any comments or questions on this training course,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please forward them to the following email address:</a:t>
            </a:r>
          </a:p>
        </p:txBody>
      </p:sp>
      <p:sp>
        <p:nvSpPr>
          <p:cNvPr id="13" name="Text Box 4"/>
          <p:cNvSpPr txBox="1">
            <a:spLocks noChangeArrowheads="1"/>
          </p:cNvSpPr>
          <p:nvPr/>
        </p:nvSpPr>
        <p:spPr bwMode="auto">
          <a:xfrm>
            <a:off x="1628056" y="5103738"/>
            <a:ext cx="309748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lumMod val="75000"/>
                  </a:schemeClr>
                </a:solidFill>
                <a:effectLst/>
                <a:latin typeface="Arial" pitchFamily="34" charset="0"/>
                <a:cs typeface="Arial" pitchFamily="34" charset="0"/>
              </a:rPr>
              <a:t>Transfers.Energy@gov.ab.ca</a:t>
            </a:r>
            <a:endParaRPr kumimoji="0" lang="en-US" sz="1800" b="1" i="0" u="none" strike="noStrike" cap="none" normalizeH="0" baseline="0" dirty="0">
              <a:ln>
                <a:noFill/>
              </a:ln>
              <a:solidFill>
                <a:schemeClr val="tx2">
                  <a:lumMod val="75000"/>
                </a:schemeClr>
              </a:solidFill>
              <a:effectLst/>
              <a:latin typeface="Arial" pitchFamily="34" charset="0"/>
              <a:cs typeface="Arial" pitchFamily="34" charset="0"/>
            </a:endParaRPr>
          </a:p>
        </p:txBody>
      </p:sp>
      <p:sp>
        <p:nvSpPr>
          <p:cNvPr id="14" name="Slide Number Placeholder 13"/>
          <p:cNvSpPr>
            <a:spLocks noGrp="1"/>
          </p:cNvSpPr>
          <p:nvPr>
            <p:ph type="sldNum" sz="quarter" idx="4"/>
          </p:nvPr>
        </p:nvSpPr>
        <p:spPr/>
        <p:txBody>
          <a:bodyPr/>
          <a:lstStyle/>
          <a:p>
            <a:r>
              <a:rPr lang="en-CA" dirty="0"/>
              <a:t>Page </a:t>
            </a:r>
            <a:fld id="{962F2C8B-0636-4A6A-8DFF-6DD9B2921AEA}" type="slidenum">
              <a:rPr lang="en-CA" smtClean="0"/>
              <a:pPr/>
              <a:t>10</a:t>
            </a:fld>
            <a:r>
              <a:rPr lang="en-CA" dirty="0"/>
              <a:t> of 10</a:t>
            </a:r>
          </a:p>
        </p:txBody>
      </p:sp>
      <p:grpSp>
        <p:nvGrpSpPr>
          <p:cNvPr id="15" name="Group 14">
            <a:extLst>
              <a:ext uri="{FF2B5EF4-FFF2-40B4-BE49-F238E27FC236}">
                <a16:creationId xmlns:a16="http://schemas.microsoft.com/office/drawing/2014/main" id="{A25BD6D8-06D2-4392-ADE0-EC7442AAD43A}"/>
              </a:ext>
            </a:extLst>
          </p:cNvPr>
          <p:cNvGrpSpPr/>
          <p:nvPr/>
        </p:nvGrpSpPr>
        <p:grpSpPr>
          <a:xfrm>
            <a:off x="179512" y="-68284"/>
            <a:ext cx="8964488" cy="923330"/>
            <a:chOff x="179512" y="4026424"/>
            <a:chExt cx="8964488" cy="923330"/>
          </a:xfrm>
        </p:grpSpPr>
        <p:grpSp>
          <p:nvGrpSpPr>
            <p:cNvPr id="16" name="Group 15">
              <a:extLst>
                <a:ext uri="{FF2B5EF4-FFF2-40B4-BE49-F238E27FC236}">
                  <a16:creationId xmlns:a16="http://schemas.microsoft.com/office/drawing/2014/main" id="{3FD918BA-E237-42D9-A526-ABE83E11883C}"/>
                </a:ext>
              </a:extLst>
            </p:cNvPr>
            <p:cNvGrpSpPr/>
            <p:nvPr userDrawn="1"/>
          </p:nvGrpSpPr>
          <p:grpSpPr>
            <a:xfrm>
              <a:off x="179512" y="4094164"/>
              <a:ext cx="8964488" cy="787850"/>
              <a:chOff x="390128" y="3908965"/>
              <a:chExt cx="8638456" cy="787850"/>
            </a:xfrm>
          </p:grpSpPr>
          <p:pic>
            <p:nvPicPr>
              <p:cNvPr id="18" name="Picture 2">
                <a:extLst>
                  <a:ext uri="{FF2B5EF4-FFF2-40B4-BE49-F238E27FC236}">
                    <a16:creationId xmlns:a16="http://schemas.microsoft.com/office/drawing/2014/main" id="{C282E01E-6AFF-454E-B20C-6140A5C552F7}"/>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a:extLst>
                  <a:ext uri="{FF2B5EF4-FFF2-40B4-BE49-F238E27FC236}">
                    <a16:creationId xmlns:a16="http://schemas.microsoft.com/office/drawing/2014/main" id="{831922FB-772E-4438-926A-369E0400DDE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17" name="TextBox 16">
              <a:extLst>
                <a:ext uri="{FF2B5EF4-FFF2-40B4-BE49-F238E27FC236}">
                  <a16:creationId xmlns:a16="http://schemas.microsoft.com/office/drawing/2014/main" id="{2083AD37-66B7-4F3F-A742-220284D3D43B}"/>
                </a:ext>
              </a:extLst>
            </p:cNvPr>
            <p:cNvSpPr txBox="1"/>
            <p:nvPr userDrawn="1"/>
          </p:nvSpPr>
          <p:spPr>
            <a:xfrm>
              <a:off x="4644008" y="4026424"/>
              <a:ext cx="4364708" cy="923330"/>
            </a:xfrm>
            <a:prstGeom prst="rect">
              <a:avLst/>
            </a:prstGeom>
            <a:noFill/>
          </p:spPr>
          <p:txBody>
            <a:bodyPr wrap="square" rtlCol="0">
              <a:spAutoFit/>
            </a:bodyPr>
            <a:lstStyle/>
            <a:p>
              <a:pPr algn="r"/>
              <a:endParaRPr lang="en-CA" baseline="0" dirty="0">
                <a:solidFill>
                  <a:schemeClr val="bg1"/>
                </a:solidFill>
              </a:endParaRPr>
            </a:p>
            <a:p>
              <a:pPr algn="r"/>
              <a:r>
                <a:rPr lang="en-CA" baseline="0" dirty="0">
                  <a:solidFill>
                    <a:schemeClr val="bg1"/>
                  </a:solidFill>
                </a:rPr>
                <a:t>Encumbrance</a:t>
              </a:r>
            </a:p>
            <a:p>
              <a:pPr algn="r"/>
              <a:r>
                <a:rPr lang="en-CA" baseline="0" dirty="0">
                  <a:solidFill>
                    <a:schemeClr val="bg1"/>
                  </a:solidFill>
                </a:rPr>
                <a:t>Government of Alberta</a:t>
              </a:r>
            </a:p>
          </p:txBody>
        </p:sp>
      </p:grpSp>
    </p:spTree>
    <p:extLst>
      <p:ext uri="{BB962C8B-B14F-4D97-AF65-F5344CB8AC3E}">
        <p14:creationId xmlns:p14="http://schemas.microsoft.com/office/powerpoint/2010/main" val="2071426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909" y="6366444"/>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47056" y="792482"/>
            <a:ext cx="8496944"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Revision Page</a:t>
            </a:r>
          </a:p>
        </p:txBody>
      </p:sp>
      <p:graphicFrame>
        <p:nvGraphicFramePr>
          <p:cNvPr id="4" name="Table 3"/>
          <p:cNvGraphicFramePr>
            <a:graphicFrameLocks noGrp="1"/>
          </p:cNvGraphicFramePr>
          <p:nvPr>
            <p:extLst>
              <p:ext uri="{D42A27DB-BD31-4B8C-83A1-F6EECF244321}">
                <p14:modId xmlns:p14="http://schemas.microsoft.com/office/powerpoint/2010/main" val="3582159155"/>
              </p:ext>
            </p:extLst>
          </p:nvPr>
        </p:nvGraphicFramePr>
        <p:xfrm>
          <a:off x="1668016" y="2636912"/>
          <a:ext cx="6096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805677638"/>
                    </a:ext>
                  </a:extLst>
                </a:gridCol>
                <a:gridCol w="2032000">
                  <a:extLst>
                    <a:ext uri="{9D8B030D-6E8A-4147-A177-3AD203B41FA5}">
                      <a16:colId xmlns:a16="http://schemas.microsoft.com/office/drawing/2014/main" val="2337657591"/>
                    </a:ext>
                  </a:extLst>
                </a:gridCol>
                <a:gridCol w="2032000">
                  <a:extLst>
                    <a:ext uri="{9D8B030D-6E8A-4147-A177-3AD203B41FA5}">
                      <a16:colId xmlns:a16="http://schemas.microsoft.com/office/drawing/2014/main" val="2275290955"/>
                    </a:ext>
                  </a:extLst>
                </a:gridCol>
              </a:tblGrid>
              <a:tr h="370840">
                <a:tc>
                  <a:txBody>
                    <a:bodyPr/>
                    <a:lstStyle/>
                    <a:p>
                      <a:r>
                        <a:rPr lang="en-CA" sz="1800" dirty="0">
                          <a:solidFill>
                            <a:schemeClr val="bg1"/>
                          </a:solidFill>
                        </a:rPr>
                        <a:t>Date</a:t>
                      </a:r>
                    </a:p>
                  </a:txBody>
                  <a:tcPr/>
                </a:tc>
                <a:tc>
                  <a:txBody>
                    <a:bodyPr/>
                    <a:lstStyle/>
                    <a:p>
                      <a:r>
                        <a:rPr lang="en-CA" dirty="0"/>
                        <a:t>Revisions</a:t>
                      </a:r>
                      <a:r>
                        <a:rPr lang="en-CA" baseline="0" dirty="0"/>
                        <a:t> Type</a:t>
                      </a:r>
                      <a:endParaRPr lang="en-CA" dirty="0"/>
                    </a:p>
                  </a:txBody>
                  <a:tcPr/>
                </a:tc>
                <a:tc>
                  <a:txBody>
                    <a:bodyPr/>
                    <a:lstStyle/>
                    <a:p>
                      <a:r>
                        <a:rPr lang="en-CA" dirty="0"/>
                        <a:t>Page Number</a:t>
                      </a:r>
                    </a:p>
                  </a:txBody>
                  <a:tcPr/>
                </a:tc>
                <a:extLst>
                  <a:ext uri="{0D108BD9-81ED-4DB2-BD59-A6C34878D82A}">
                    <a16:rowId xmlns:a16="http://schemas.microsoft.com/office/drawing/2014/main" val="2794363904"/>
                  </a:ext>
                </a:extLst>
              </a:tr>
              <a:tr h="370840">
                <a:tc>
                  <a:txBody>
                    <a:bodyPr/>
                    <a:lstStyle/>
                    <a:p>
                      <a:r>
                        <a:rPr lang="en-CA" dirty="0">
                          <a:solidFill>
                            <a:schemeClr val="tx1"/>
                          </a:solidFill>
                        </a:rPr>
                        <a:t>May</a:t>
                      </a:r>
                      <a:r>
                        <a:rPr lang="en-CA" baseline="0" dirty="0">
                          <a:solidFill>
                            <a:schemeClr val="tx1"/>
                          </a:solidFill>
                        </a:rPr>
                        <a:t> 3</a:t>
                      </a:r>
                      <a:r>
                        <a:rPr lang="en-CA" dirty="0">
                          <a:solidFill>
                            <a:schemeClr val="tx1"/>
                          </a:solidFill>
                        </a:rPr>
                        <a:t>, 2018</a:t>
                      </a:r>
                    </a:p>
                  </a:txBody>
                  <a:tcPr/>
                </a:tc>
                <a:tc>
                  <a:txBody>
                    <a:bodyPr/>
                    <a:lstStyle/>
                    <a:p>
                      <a:r>
                        <a:rPr lang="en-CA" dirty="0"/>
                        <a:t>Initial Creation</a:t>
                      </a:r>
                    </a:p>
                  </a:txBody>
                  <a:tcPr/>
                </a:tc>
                <a:tc>
                  <a:txBody>
                    <a:bodyPr/>
                    <a:lstStyle/>
                    <a:p>
                      <a:r>
                        <a:rPr lang="en-CA" dirty="0"/>
                        <a:t>All</a:t>
                      </a:r>
                    </a:p>
                  </a:txBody>
                  <a:tcPr/>
                </a:tc>
                <a:extLst>
                  <a:ext uri="{0D108BD9-81ED-4DB2-BD59-A6C34878D82A}">
                    <a16:rowId xmlns:a16="http://schemas.microsoft.com/office/drawing/2014/main" val="1711326243"/>
                  </a:ext>
                </a:extLst>
              </a:tr>
              <a:tr h="370840">
                <a:tc>
                  <a:txBody>
                    <a:bodyPr/>
                    <a:lstStyle/>
                    <a:p>
                      <a:r>
                        <a:rPr lang="en-CA" dirty="0"/>
                        <a:t>April 2020</a:t>
                      </a:r>
                    </a:p>
                  </a:txBody>
                  <a:tcPr/>
                </a:tc>
                <a:tc>
                  <a:txBody>
                    <a:bodyPr/>
                    <a:lstStyle/>
                    <a:p>
                      <a:r>
                        <a:rPr lang="en-CA" dirty="0"/>
                        <a:t>Heading updates</a:t>
                      </a:r>
                    </a:p>
                  </a:txBody>
                  <a:tcPr/>
                </a:tc>
                <a:tc>
                  <a:txBody>
                    <a:bodyPr/>
                    <a:lstStyle/>
                    <a:p>
                      <a:r>
                        <a:rPr lang="en-CA" dirty="0"/>
                        <a:t>All</a:t>
                      </a:r>
                    </a:p>
                  </a:txBody>
                  <a:tcPr/>
                </a:tc>
                <a:extLst>
                  <a:ext uri="{0D108BD9-81ED-4DB2-BD59-A6C34878D82A}">
                    <a16:rowId xmlns:a16="http://schemas.microsoft.com/office/drawing/2014/main" val="2067359942"/>
                  </a:ext>
                </a:extLst>
              </a:tr>
              <a:tr h="370840">
                <a:tc>
                  <a:txBody>
                    <a:bodyPr/>
                    <a:lstStyle/>
                    <a:p>
                      <a:r>
                        <a:rPr lang="en-CA" dirty="0"/>
                        <a:t>June 2021</a:t>
                      </a:r>
                    </a:p>
                  </a:txBody>
                  <a:tcPr/>
                </a:tc>
                <a:tc>
                  <a:txBody>
                    <a:bodyPr/>
                    <a:lstStyle/>
                    <a:p>
                      <a:r>
                        <a:rPr lang="en-CA" dirty="0"/>
                        <a:t>Update</a:t>
                      </a:r>
                    </a:p>
                  </a:txBody>
                  <a:tcPr/>
                </a:tc>
                <a:tc>
                  <a:txBody>
                    <a:bodyPr/>
                    <a:lstStyle/>
                    <a:p>
                      <a:r>
                        <a:rPr lang="en-CA" dirty="0"/>
                        <a:t>Slide 7</a:t>
                      </a:r>
                    </a:p>
                  </a:txBody>
                  <a:tcPr/>
                </a:tc>
                <a:extLst>
                  <a:ext uri="{0D108BD9-81ED-4DB2-BD59-A6C34878D82A}">
                    <a16:rowId xmlns:a16="http://schemas.microsoft.com/office/drawing/2014/main" val="3646082436"/>
                  </a:ext>
                </a:extLst>
              </a:tr>
              <a:tr h="370840">
                <a:tc>
                  <a:txBody>
                    <a:bodyPr/>
                    <a:lstStyle/>
                    <a:p>
                      <a:r>
                        <a:rPr lang="en-CA" dirty="0"/>
                        <a:t>January 2022</a:t>
                      </a:r>
                    </a:p>
                  </a:txBody>
                  <a:tcPr/>
                </a:tc>
                <a:tc>
                  <a:txBody>
                    <a:bodyPr/>
                    <a:lstStyle/>
                    <a:p>
                      <a:r>
                        <a:rPr lang="en-CA" dirty="0"/>
                        <a:t>Updates</a:t>
                      </a:r>
                    </a:p>
                  </a:txBody>
                  <a:tcPr/>
                </a:tc>
                <a:tc>
                  <a:txBody>
                    <a:bodyPr/>
                    <a:lstStyle/>
                    <a:p>
                      <a:r>
                        <a:rPr lang="en-CA" dirty="0"/>
                        <a:t>Various</a:t>
                      </a:r>
                    </a:p>
                  </a:txBody>
                  <a:tcPr/>
                </a:tc>
                <a:extLst>
                  <a:ext uri="{0D108BD9-81ED-4DB2-BD59-A6C34878D82A}">
                    <a16:rowId xmlns:a16="http://schemas.microsoft.com/office/drawing/2014/main" val="2214580506"/>
                  </a:ext>
                </a:extLst>
              </a:tr>
            </a:tbl>
          </a:graphicData>
        </a:graphic>
      </p:graphicFrame>
      <p:sp>
        <p:nvSpPr>
          <p:cNvPr id="6" name="TextBox 5"/>
          <p:cNvSpPr txBox="1"/>
          <p:nvPr/>
        </p:nvSpPr>
        <p:spPr>
          <a:xfrm>
            <a:off x="3563888" y="2060848"/>
            <a:ext cx="1872208" cy="307777"/>
          </a:xfrm>
          <a:prstGeom prst="rect">
            <a:avLst/>
          </a:prstGeom>
          <a:noFill/>
        </p:spPr>
        <p:txBody>
          <a:bodyPr wrap="square" rtlCol="0">
            <a:spAutoFit/>
          </a:bodyPr>
          <a:lstStyle/>
          <a:p>
            <a:pPr algn="ctr"/>
            <a:r>
              <a:rPr lang="en-CA" sz="1400" b="1" dirty="0">
                <a:latin typeface="Arial" panose="020B0604020202020204" pitchFamily="34" charset="0"/>
                <a:cs typeface="Arial" panose="020B0604020202020204" pitchFamily="34" charset="0"/>
              </a:rPr>
              <a:t>Revisions Table</a:t>
            </a:r>
          </a:p>
        </p:txBody>
      </p:sp>
      <p:sp>
        <p:nvSpPr>
          <p:cNvPr id="8" name="Slide Number Placeholder 7"/>
          <p:cNvSpPr>
            <a:spLocks noGrp="1"/>
          </p:cNvSpPr>
          <p:nvPr>
            <p:ph type="sldNum" sz="quarter" idx="4"/>
          </p:nvPr>
        </p:nvSpPr>
        <p:spPr/>
        <p:txBody>
          <a:bodyPr/>
          <a:lstStyle/>
          <a:p>
            <a:r>
              <a:rPr lang="en-CA" dirty="0"/>
              <a:t>Page </a:t>
            </a:r>
            <a:fld id="{962F2C8B-0636-4A6A-8DFF-6DD9B2921AEA}" type="slidenum">
              <a:rPr lang="en-CA" smtClean="0"/>
              <a:pPr/>
              <a:t>2</a:t>
            </a:fld>
            <a:r>
              <a:rPr lang="en-CA" dirty="0"/>
              <a:t> of 10 </a:t>
            </a:r>
          </a:p>
        </p:txBody>
      </p:sp>
    </p:spTree>
    <p:extLst>
      <p:ext uri="{BB962C8B-B14F-4D97-AF65-F5344CB8AC3E}">
        <p14:creationId xmlns:p14="http://schemas.microsoft.com/office/powerpoint/2010/main" val="8584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80571" y="802576"/>
            <a:ext cx="8463429"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Introduction</a:t>
            </a:r>
            <a:endParaRPr lang="en-CA" b="1" dirty="0">
              <a:solidFill>
                <a:schemeClr val="accent2">
                  <a:lumMod val="75000"/>
                </a:schemeClr>
              </a:solidFill>
              <a:latin typeface="Arial" panose="020B0604020202020204" pitchFamily="34" charset="0"/>
              <a:cs typeface="Arial" panose="020B0604020202020204" pitchFamily="34" charset="0"/>
            </a:endParaRPr>
          </a:p>
        </p:txBody>
      </p:sp>
      <p:sp>
        <p:nvSpPr>
          <p:cNvPr id="5" name="Rectangle 4"/>
          <p:cNvSpPr/>
          <p:nvPr/>
        </p:nvSpPr>
        <p:spPr>
          <a:xfrm>
            <a:off x="3779912" y="2132856"/>
            <a:ext cx="4906888" cy="1631216"/>
          </a:xfrm>
          <a:prstGeom prst="rect">
            <a:avLst/>
          </a:prstGeom>
        </p:spPr>
        <p:txBody>
          <a:bodyPr wrap="square">
            <a:spAutoFit/>
          </a:bodyPr>
          <a:lstStyle/>
          <a:p>
            <a:r>
              <a:rPr lang="en-CA" sz="1400" b="1" dirty="0">
                <a:latin typeface="Arial" panose="020B0604020202020204" pitchFamily="34" charset="0"/>
                <a:cs typeface="Arial" panose="020B0604020202020204" pitchFamily="34" charset="0"/>
              </a:rPr>
              <a:t>In this module, you will learn how to:</a:t>
            </a:r>
          </a:p>
          <a:p>
            <a:endParaRPr lang="en-CA"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CA" sz="1200" dirty="0">
                <a:latin typeface="Arial" panose="020B0604020202020204" pitchFamily="34" charset="0"/>
                <a:cs typeface="Arial" panose="020B0604020202020204" pitchFamily="34" charset="0"/>
                <a:hlinkClick r:id="rId3" action="ppaction://hlinksldjump"/>
              </a:rPr>
              <a:t>Request Certified Copy of Encumbrance</a:t>
            </a:r>
            <a:endParaRPr lang="en-CA"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CA"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CA" sz="1200" dirty="0">
                <a:latin typeface="Arial" panose="020B0604020202020204" pitchFamily="34" charset="0"/>
                <a:cs typeface="Arial" panose="020B0604020202020204" pitchFamily="34" charset="0"/>
                <a:hlinkClick r:id="rId4" action="ppaction://hlinksldjump"/>
              </a:rPr>
              <a:t>Retrieve Requested Document(s)</a:t>
            </a:r>
            <a:endParaRPr lang="en-CA"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CA" sz="1200" dirty="0">
              <a:latin typeface="Arial" panose="020B0604020202020204" pitchFamily="34" charset="0"/>
              <a:cs typeface="Arial" panose="020B0604020202020204" pitchFamily="34" charset="0"/>
            </a:endParaRPr>
          </a:p>
          <a:p>
            <a:r>
              <a:rPr lang="en-CA" sz="1200" dirty="0">
                <a:latin typeface="Arial" panose="020B0604020202020204" pitchFamily="34" charset="0"/>
                <a:cs typeface="Arial" panose="020B0604020202020204" pitchFamily="34" charset="0"/>
              </a:rPr>
              <a:t>Click on any of the above links to be directed to the corresponding instructions in the module.</a:t>
            </a:r>
          </a:p>
        </p:txBody>
      </p:sp>
      <p:pic>
        <p:nvPicPr>
          <p:cNvPr id="7" name="Picture 3" descr="C:\Users\chinnek\AppData\Local\Microsoft\Windows\Temporary Internet Files\Content.IE5\AZB6PWEZ\MC90035710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14400" y="1916113"/>
            <a:ext cx="2549525" cy="252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7"/>
          <p:cNvSpPr>
            <a:spLocks noGrp="1"/>
          </p:cNvSpPr>
          <p:nvPr>
            <p:ph type="sldNum" sz="quarter" idx="4"/>
          </p:nvPr>
        </p:nvSpPr>
        <p:spPr/>
        <p:txBody>
          <a:bodyPr/>
          <a:lstStyle/>
          <a:p>
            <a:r>
              <a:rPr lang="en-CA" dirty="0"/>
              <a:t>Page </a:t>
            </a:r>
            <a:fld id="{962F2C8B-0636-4A6A-8DFF-6DD9B2921AEA}" type="slidenum">
              <a:rPr lang="en-CA" smtClean="0"/>
              <a:pPr/>
              <a:t>3</a:t>
            </a:fld>
            <a:r>
              <a:rPr lang="en-CA" dirty="0"/>
              <a:t> of 10 </a:t>
            </a:r>
          </a:p>
        </p:txBody>
      </p:sp>
    </p:spTree>
    <p:extLst>
      <p:ext uri="{BB962C8B-B14F-4D97-AF65-F5344CB8AC3E}">
        <p14:creationId xmlns:p14="http://schemas.microsoft.com/office/powerpoint/2010/main" val="3230602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48966" y="2355584"/>
            <a:ext cx="2257465" cy="3419641"/>
          </a:xfrm>
          <a:prstGeom prst="rect">
            <a:avLst/>
          </a:prstGeom>
        </p:spPr>
      </p:pic>
      <p:pic>
        <p:nvPicPr>
          <p:cNvPr id="1027" name="Picture 3" descr="C:\Users\kerry-lynne.kryvench\AppData\Local\Microsoft\Windows\Temporary Internet Files\Content.Outlook\YN94S36N\banner_bottom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kerry-lynne.kryvench\AppData\Local\Microsoft\Windows\Temporary Internet Files\Content.Outlook\YN94S36N\banner_bottom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1"/>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62F2C8B-0636-4A6A-8DFF-6DD9B2921AEA}" type="slidenum">
              <a:rPr lang="en-CA" smtClean="0"/>
              <a:pPr/>
              <a:t>4</a:t>
            </a:fld>
            <a:endParaRPr lang="en-CA" dirty="0"/>
          </a:p>
        </p:txBody>
      </p:sp>
      <p:pic>
        <p:nvPicPr>
          <p:cNvPr id="10" name="Picture 3" descr="C:\Users\kerry-lynne.kryvench\AppData\Local\Microsoft\Windows\Temporary Internet Files\Content.Outlook\YN94S36N\banner_bottom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444559"/>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4068924" y="809965"/>
            <a:ext cx="5075076"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Certified Copy Of Encumbrance</a:t>
            </a:r>
          </a:p>
        </p:txBody>
      </p:sp>
      <p:sp>
        <p:nvSpPr>
          <p:cNvPr id="14" name="Rounded Rectangular Callout 13"/>
          <p:cNvSpPr/>
          <p:nvPr/>
        </p:nvSpPr>
        <p:spPr>
          <a:xfrm>
            <a:off x="768186" y="2796889"/>
            <a:ext cx="1910706" cy="396965"/>
          </a:xfrm>
          <a:prstGeom prst="wedgeRoundRectCallout">
            <a:avLst>
              <a:gd name="adj1" fmla="val -43017"/>
              <a:gd name="adj2" fmla="val 10538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ysClr val="windowText" lastClr="000000"/>
                </a:solidFill>
                <a:latin typeface="Arial" panose="020B0604020202020204" pitchFamily="34" charset="0"/>
                <a:cs typeface="Arial" panose="020B0604020202020204" pitchFamily="34" charset="0"/>
              </a:rPr>
              <a:t>2. Click on </a:t>
            </a:r>
            <a:r>
              <a:rPr lang="en-CA" sz="1200" b="1" dirty="0">
                <a:solidFill>
                  <a:sysClr val="windowText" lastClr="000000"/>
                </a:solidFill>
                <a:latin typeface="Arial" panose="020B0604020202020204" pitchFamily="34" charset="0"/>
                <a:cs typeface="Arial" panose="020B0604020202020204" pitchFamily="34" charset="0"/>
              </a:rPr>
              <a:t>Encumbrances.</a:t>
            </a:r>
          </a:p>
        </p:txBody>
      </p:sp>
      <p:sp>
        <p:nvSpPr>
          <p:cNvPr id="15" name="Rounded Rectangular Callout 14"/>
          <p:cNvSpPr/>
          <p:nvPr/>
        </p:nvSpPr>
        <p:spPr>
          <a:xfrm>
            <a:off x="184735" y="5105639"/>
            <a:ext cx="1674016" cy="825876"/>
          </a:xfrm>
          <a:prstGeom prst="wedgeRoundRectCallout">
            <a:avLst>
              <a:gd name="adj1" fmla="val -15379"/>
              <a:gd name="adj2" fmla="val -9689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ysClr val="windowText" lastClr="000000"/>
                </a:solidFill>
                <a:latin typeface="Arial" panose="020B0604020202020204" pitchFamily="34" charset="0"/>
                <a:cs typeface="Arial" panose="020B0604020202020204" pitchFamily="34" charset="0"/>
              </a:rPr>
              <a:t>3. Click on </a:t>
            </a:r>
            <a:r>
              <a:rPr lang="en-CA" sz="1200" b="1" dirty="0">
                <a:solidFill>
                  <a:sysClr val="windowText" lastClr="000000"/>
                </a:solidFill>
                <a:latin typeface="Arial" panose="020B0604020202020204" pitchFamily="34" charset="0"/>
                <a:cs typeface="Arial" panose="020B0604020202020204" pitchFamily="34" charset="0"/>
              </a:rPr>
              <a:t>Certified Copy of Encumbrance.</a:t>
            </a:r>
          </a:p>
        </p:txBody>
      </p:sp>
      <p:sp>
        <p:nvSpPr>
          <p:cNvPr id="16" name="Right Arrow 15"/>
          <p:cNvSpPr/>
          <p:nvPr/>
        </p:nvSpPr>
        <p:spPr>
          <a:xfrm rot="19965718">
            <a:off x="1912740" y="5329307"/>
            <a:ext cx="987382" cy="216024"/>
          </a:xfrm>
          <a:prstGeom prst="right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Rounded Rectangular Callout 16"/>
          <p:cNvSpPr/>
          <p:nvPr/>
        </p:nvSpPr>
        <p:spPr>
          <a:xfrm>
            <a:off x="4258154" y="959411"/>
            <a:ext cx="1512168" cy="300795"/>
          </a:xfrm>
          <a:prstGeom prst="wedgeRoundRectCallout">
            <a:avLst>
              <a:gd name="adj1" fmla="val -100404"/>
              <a:gd name="adj2" fmla="val 16657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ysClr val="windowText" lastClr="000000"/>
                </a:solidFill>
                <a:latin typeface="Arial" panose="020B0604020202020204" pitchFamily="34" charset="0"/>
                <a:cs typeface="Arial" panose="020B0604020202020204" pitchFamily="34" charset="0"/>
              </a:rPr>
              <a:t>1. Log into ETS.</a:t>
            </a:r>
          </a:p>
        </p:txBody>
      </p:sp>
      <p:pic>
        <p:nvPicPr>
          <p:cNvPr id="19" name="Picture 18"/>
          <p:cNvPicPr>
            <a:picLocks noChangeAspect="1"/>
          </p:cNvPicPr>
          <p:nvPr/>
        </p:nvPicPr>
        <p:blipFill>
          <a:blip r:embed="rId4"/>
          <a:stretch>
            <a:fillRect/>
          </a:stretch>
        </p:blipFill>
        <p:spPr>
          <a:xfrm>
            <a:off x="3051718" y="2375826"/>
            <a:ext cx="5506220" cy="2937562"/>
          </a:xfrm>
          <a:prstGeom prst="rect">
            <a:avLst/>
          </a:prstGeom>
        </p:spPr>
      </p:pic>
      <p:sp>
        <p:nvSpPr>
          <p:cNvPr id="21" name="TextBox 20"/>
          <p:cNvSpPr txBox="1"/>
          <p:nvPr/>
        </p:nvSpPr>
        <p:spPr>
          <a:xfrm>
            <a:off x="3790909" y="5469850"/>
            <a:ext cx="4557404" cy="461665"/>
          </a:xfrm>
          <a:prstGeom prst="rect">
            <a:avLst/>
          </a:prstGeom>
          <a:noFill/>
        </p:spPr>
        <p:txBody>
          <a:bodyPr wrap="square" rtlCol="0">
            <a:spAutoFit/>
          </a:bodyPr>
          <a:lstStyle/>
          <a:p>
            <a:r>
              <a:rPr lang="en-CA" sz="1200" dirty="0">
                <a:latin typeface="Arial" panose="020B0604020202020204" pitchFamily="34" charset="0"/>
                <a:cs typeface="Arial" panose="020B0604020202020204" pitchFamily="34" charset="0"/>
              </a:rPr>
              <a:t>Encumbrances are public information and can be requested by anyone wanting to review the registration document.</a:t>
            </a:r>
          </a:p>
        </p:txBody>
      </p:sp>
      <p:sp>
        <p:nvSpPr>
          <p:cNvPr id="22" name="Rounded Rectangular Callout 21"/>
          <p:cNvSpPr/>
          <p:nvPr/>
        </p:nvSpPr>
        <p:spPr>
          <a:xfrm>
            <a:off x="5292080" y="1468064"/>
            <a:ext cx="3651505" cy="588504"/>
          </a:xfrm>
          <a:prstGeom prst="wedgeRoundRectCallout">
            <a:avLst>
              <a:gd name="adj1" fmla="val 13313"/>
              <a:gd name="adj2" fmla="val 12538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ysClr val="windowText" lastClr="000000"/>
                </a:solidFill>
                <a:latin typeface="Arial" panose="020B0604020202020204" pitchFamily="34" charset="0"/>
                <a:cs typeface="Arial" panose="020B0604020202020204" pitchFamily="34" charset="0"/>
              </a:rPr>
              <a:t>4. Select the applicable company name that will be requesting the Certified Copy of Encumbrance. </a:t>
            </a:r>
          </a:p>
        </p:txBody>
      </p:sp>
      <p:sp>
        <p:nvSpPr>
          <p:cNvPr id="23" name="Rounded Rectangular Callout 22"/>
          <p:cNvSpPr/>
          <p:nvPr/>
        </p:nvSpPr>
        <p:spPr>
          <a:xfrm>
            <a:off x="2722664" y="3844607"/>
            <a:ext cx="1575430" cy="554375"/>
          </a:xfrm>
          <a:prstGeom prst="wedgeRoundRectCallout">
            <a:avLst>
              <a:gd name="adj1" fmla="val 38452"/>
              <a:gd name="adj2" fmla="val -17306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ysClr val="windowText" lastClr="000000"/>
                </a:solidFill>
                <a:latin typeface="Arial" panose="020B0604020202020204" pitchFamily="34" charset="0"/>
                <a:cs typeface="Arial" panose="020B0604020202020204" pitchFamily="34" charset="0"/>
              </a:rPr>
              <a:t>5. Enter your Registration # and click </a:t>
            </a:r>
            <a:r>
              <a:rPr lang="en-CA" sz="1200" b="1" dirty="0">
                <a:solidFill>
                  <a:sysClr val="windowText" lastClr="000000"/>
                </a:solidFill>
                <a:latin typeface="Arial" panose="020B0604020202020204" pitchFamily="34" charset="0"/>
                <a:cs typeface="Arial" panose="020B0604020202020204" pitchFamily="34" charset="0"/>
              </a:rPr>
              <a:t>Submit.</a:t>
            </a:r>
          </a:p>
        </p:txBody>
      </p:sp>
      <p:pic>
        <p:nvPicPr>
          <p:cNvPr id="24" name="Picture 23"/>
          <p:cNvPicPr>
            <a:picLocks noChangeAspect="1"/>
          </p:cNvPicPr>
          <p:nvPr/>
        </p:nvPicPr>
        <p:blipFill>
          <a:blip r:embed="rId5"/>
          <a:stretch>
            <a:fillRect/>
          </a:stretch>
        </p:blipFill>
        <p:spPr>
          <a:xfrm>
            <a:off x="3150774" y="5333220"/>
            <a:ext cx="640135" cy="621846"/>
          </a:xfrm>
          <a:prstGeom prst="rect">
            <a:avLst/>
          </a:prstGeom>
        </p:spPr>
      </p:pic>
      <p:sp>
        <p:nvSpPr>
          <p:cNvPr id="18" name="Slide Number Placeholder 17"/>
          <p:cNvSpPr>
            <a:spLocks noGrp="1"/>
          </p:cNvSpPr>
          <p:nvPr>
            <p:ph type="sldNum" sz="quarter" idx="4"/>
          </p:nvPr>
        </p:nvSpPr>
        <p:spPr/>
        <p:txBody>
          <a:bodyPr/>
          <a:lstStyle/>
          <a:p>
            <a:r>
              <a:rPr lang="en-CA" dirty="0"/>
              <a:t>Page </a:t>
            </a:r>
            <a:fld id="{962F2C8B-0636-4A6A-8DFF-6DD9B2921AEA}" type="slidenum">
              <a:rPr lang="en-CA" smtClean="0"/>
              <a:pPr/>
              <a:t>4</a:t>
            </a:fld>
            <a:r>
              <a:rPr lang="en-CA" dirty="0"/>
              <a:t> of 10 </a:t>
            </a:r>
          </a:p>
        </p:txBody>
      </p:sp>
      <p:pic>
        <p:nvPicPr>
          <p:cNvPr id="2" name="Picture 1"/>
          <p:cNvPicPr>
            <a:picLocks noChangeAspect="1"/>
          </p:cNvPicPr>
          <p:nvPr/>
        </p:nvPicPr>
        <p:blipFill>
          <a:blip r:embed="rId6"/>
          <a:stretch>
            <a:fillRect/>
          </a:stretch>
        </p:blipFill>
        <p:spPr>
          <a:xfrm>
            <a:off x="181255" y="875416"/>
            <a:ext cx="3573115" cy="1381660"/>
          </a:xfrm>
          <a:prstGeom prst="rect">
            <a:avLst/>
          </a:prstGeom>
        </p:spPr>
      </p:pic>
    </p:spTree>
    <p:extLst>
      <p:ext uri="{BB962C8B-B14F-4D97-AF65-F5344CB8AC3E}">
        <p14:creationId xmlns:p14="http://schemas.microsoft.com/office/powerpoint/2010/main" val="302293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stretch>
            <a:fillRect/>
          </a:stretch>
        </p:blipFill>
        <p:spPr>
          <a:xfrm>
            <a:off x="395537" y="1412326"/>
            <a:ext cx="5326454" cy="2101323"/>
          </a:xfrm>
          <a:prstGeom prst="rect">
            <a:avLst/>
          </a:prstGeom>
        </p:spPr>
      </p:pic>
      <p:pic>
        <p:nvPicPr>
          <p:cNvPr id="5" name="Picture 4"/>
          <p:cNvPicPr>
            <a:picLocks noChangeAspect="1"/>
          </p:cNvPicPr>
          <p:nvPr/>
        </p:nvPicPr>
        <p:blipFill>
          <a:blip r:embed="rId4"/>
          <a:stretch>
            <a:fillRect/>
          </a:stretch>
        </p:blipFill>
        <p:spPr>
          <a:xfrm>
            <a:off x="395537" y="3750847"/>
            <a:ext cx="5326454" cy="1601947"/>
          </a:xfrm>
          <a:prstGeom prst="rect">
            <a:avLst/>
          </a:prstGeom>
        </p:spPr>
      </p:pic>
      <p:sp>
        <p:nvSpPr>
          <p:cNvPr id="8" name="TextBox 7"/>
          <p:cNvSpPr txBox="1"/>
          <p:nvPr/>
        </p:nvSpPr>
        <p:spPr>
          <a:xfrm>
            <a:off x="5940152" y="1420769"/>
            <a:ext cx="2898818" cy="4154984"/>
          </a:xfrm>
          <a:prstGeom prst="rect">
            <a:avLst/>
          </a:prstGeom>
          <a:noFill/>
        </p:spPr>
        <p:txBody>
          <a:bodyPr wrap="square" rtlCol="0">
            <a:spAutoFit/>
          </a:bodyPr>
          <a:lstStyle/>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Confirm the Registration number, and amount. If anything is missing click on </a:t>
            </a:r>
            <a:r>
              <a:rPr lang="en-US" sz="1200" b="1" dirty="0">
                <a:latin typeface="Arial" panose="020B0604020202020204" pitchFamily="34" charset="0"/>
                <a:cs typeface="Arial" panose="020B0604020202020204" pitchFamily="34" charset="0"/>
              </a:rPr>
              <a:t>Close</a:t>
            </a:r>
            <a:r>
              <a:rPr lang="en-US" sz="1200" dirty="0">
                <a:latin typeface="Arial" panose="020B0604020202020204" pitchFamily="34" charset="0"/>
                <a:cs typeface="Arial" panose="020B0604020202020204" pitchFamily="34" charset="0"/>
              </a:rPr>
              <a:t> to add any additional agreements. </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Click </a:t>
            </a:r>
            <a:r>
              <a:rPr lang="en-US" sz="1200" b="1" dirty="0">
                <a:latin typeface="Arial" panose="020B0604020202020204" pitchFamily="34" charset="0"/>
                <a:cs typeface="Arial" panose="020B0604020202020204" pitchFamily="34" charset="0"/>
              </a:rPr>
              <a:t>Confirm.</a:t>
            </a:r>
            <a:r>
              <a:rPr lang="en-US" sz="1200" dirty="0">
                <a:latin typeface="Arial" panose="020B0604020202020204" pitchFamily="34" charset="0"/>
                <a:cs typeface="Arial" panose="020B0604020202020204" pitchFamily="34" charset="0"/>
              </a:rPr>
              <a:t> </a:t>
            </a: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endParaRPr lang="en-US" sz="1200" b="1" i="1" dirty="0">
              <a:solidFill>
                <a:srgbClr val="FF0000"/>
              </a:solidFill>
              <a:latin typeface="Arial" panose="020B0604020202020204" pitchFamily="34" charset="0"/>
              <a:cs typeface="Arial" panose="020B0604020202020204" pitchFamily="34" charset="0"/>
            </a:endParaRPr>
          </a:p>
          <a:p>
            <a:r>
              <a:rPr lang="en-CA" sz="1200" dirty="0">
                <a:latin typeface="Arial" panose="020B0604020202020204" pitchFamily="34" charset="0"/>
                <a:cs typeface="Arial" panose="020B0604020202020204" pitchFamily="34" charset="0"/>
              </a:rPr>
              <a:t>An ETS request number will be displayed after selecting confirm.</a:t>
            </a:r>
          </a:p>
          <a:p>
            <a:endParaRPr lang="en-CA" sz="1200" dirty="0">
              <a:latin typeface="Arial" panose="020B0604020202020204" pitchFamily="34" charset="0"/>
              <a:cs typeface="Arial" panose="020B0604020202020204" pitchFamily="34" charset="0"/>
            </a:endParaRPr>
          </a:p>
          <a:p>
            <a:r>
              <a:rPr lang="en-CA" sz="1200" dirty="0">
                <a:latin typeface="Arial" panose="020B0604020202020204" pitchFamily="34" charset="0"/>
                <a:cs typeface="Arial" panose="020B0604020202020204" pitchFamily="34" charset="0"/>
              </a:rPr>
              <a:t>The ETS request Number will be used to track your request in the Request Status Screen.</a:t>
            </a:r>
            <a:endParaRPr lang="en-US" sz="1200" i="1" dirty="0">
              <a:solidFill>
                <a:srgbClr val="FF0000"/>
              </a:solidFill>
              <a:latin typeface="Arial" panose="020B0604020202020204" pitchFamily="34" charset="0"/>
              <a:cs typeface="Arial" panose="020B0604020202020204" pitchFamily="34" charset="0"/>
            </a:endParaRPr>
          </a:p>
          <a:p>
            <a:endParaRPr lang="en-CA" sz="1200" dirty="0">
              <a:latin typeface="Arial" panose="020B0604020202020204" pitchFamily="34" charset="0"/>
              <a:cs typeface="Arial" panose="020B0604020202020204" pitchFamily="34" charset="0"/>
            </a:endParaRPr>
          </a:p>
          <a:p>
            <a:r>
              <a:rPr lang="en-CA" sz="1200" dirty="0">
                <a:latin typeface="Arial" panose="020B0604020202020204" pitchFamily="34" charset="0"/>
                <a:cs typeface="Arial" panose="020B0604020202020204" pitchFamily="34" charset="0"/>
              </a:rPr>
              <a:t> </a:t>
            </a:r>
          </a:p>
        </p:txBody>
      </p:sp>
      <p:sp>
        <p:nvSpPr>
          <p:cNvPr id="9" name="TextBox 8"/>
          <p:cNvSpPr txBox="1"/>
          <p:nvPr/>
        </p:nvSpPr>
        <p:spPr>
          <a:xfrm>
            <a:off x="4139952" y="784249"/>
            <a:ext cx="4968552"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Confirming Request</a:t>
            </a:r>
          </a:p>
        </p:txBody>
      </p:sp>
      <p:sp>
        <p:nvSpPr>
          <p:cNvPr id="10" name="TextBox 9"/>
          <p:cNvSpPr txBox="1"/>
          <p:nvPr/>
        </p:nvSpPr>
        <p:spPr>
          <a:xfrm>
            <a:off x="1187624" y="5671711"/>
            <a:ext cx="7056784" cy="646331"/>
          </a:xfrm>
          <a:prstGeom prst="rect">
            <a:avLst/>
          </a:prstGeom>
          <a:noFill/>
        </p:spPr>
        <p:txBody>
          <a:bodyPr wrap="square" rtlCol="0">
            <a:spAutoFit/>
          </a:bodyPr>
          <a:lstStyle/>
          <a:p>
            <a:r>
              <a:rPr lang="en-CA" sz="1200" dirty="0">
                <a:latin typeface="Arial" panose="020B0604020202020204" pitchFamily="34" charset="0"/>
                <a:cs typeface="Arial" panose="020B0604020202020204" pitchFamily="34" charset="0"/>
              </a:rPr>
              <a:t>The fees for certified copies are $30.00 per encumbrance document. Charges will be applied to the requestors Internet Land Searches (ILS) billing account and invoices will be mailed out monthly to the submitter of the request.</a:t>
            </a:r>
          </a:p>
        </p:txBody>
      </p:sp>
      <p:pic>
        <p:nvPicPr>
          <p:cNvPr id="11" name="Picture 10"/>
          <p:cNvPicPr>
            <a:picLocks noChangeAspect="1"/>
          </p:cNvPicPr>
          <p:nvPr/>
        </p:nvPicPr>
        <p:blipFill>
          <a:blip r:embed="rId5"/>
          <a:stretch>
            <a:fillRect/>
          </a:stretch>
        </p:blipFill>
        <p:spPr>
          <a:xfrm>
            <a:off x="518425" y="5558745"/>
            <a:ext cx="640135" cy="621846"/>
          </a:xfrm>
          <a:prstGeom prst="rect">
            <a:avLst/>
          </a:prstGeom>
        </p:spPr>
      </p:pic>
      <p:sp>
        <p:nvSpPr>
          <p:cNvPr id="7" name="Slide Number Placeholder 6"/>
          <p:cNvSpPr>
            <a:spLocks noGrp="1"/>
          </p:cNvSpPr>
          <p:nvPr>
            <p:ph type="sldNum" sz="quarter" idx="4"/>
          </p:nvPr>
        </p:nvSpPr>
        <p:spPr/>
        <p:txBody>
          <a:bodyPr/>
          <a:lstStyle/>
          <a:p>
            <a:r>
              <a:rPr lang="en-CA" dirty="0"/>
              <a:t>Page </a:t>
            </a:r>
            <a:fld id="{962F2C8B-0636-4A6A-8DFF-6DD9B2921AEA}" type="slidenum">
              <a:rPr lang="en-CA" smtClean="0"/>
              <a:pPr/>
              <a:t>5</a:t>
            </a:fld>
            <a:r>
              <a:rPr lang="en-CA" dirty="0"/>
              <a:t> of 10 </a:t>
            </a:r>
          </a:p>
        </p:txBody>
      </p:sp>
    </p:spTree>
    <p:extLst>
      <p:ext uri="{BB962C8B-B14F-4D97-AF65-F5344CB8AC3E}">
        <p14:creationId xmlns:p14="http://schemas.microsoft.com/office/powerpoint/2010/main" val="1760052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62F2C8B-0636-4A6A-8DFF-6DD9B2921AEA}" type="slidenum">
              <a:rPr lang="en-CA" smtClean="0"/>
              <a:pPr/>
              <a:t>6</a:t>
            </a:fld>
            <a:endParaRPr lang="en-CA" dirty="0"/>
          </a:p>
        </p:txBody>
      </p:sp>
      <p:pic>
        <p:nvPicPr>
          <p:cNvPr id="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282639" y="1374879"/>
            <a:ext cx="8681849" cy="1200329"/>
          </a:xfrm>
          <a:prstGeom prst="rect">
            <a:avLst/>
          </a:prstGeom>
          <a:noFill/>
        </p:spPr>
        <p:txBody>
          <a:bodyPr wrap="square" rtlCol="0">
            <a:spAutoFit/>
          </a:bodyPr>
          <a:lstStyle/>
          <a:p>
            <a:r>
              <a:rPr lang="en-CA" sz="1200" dirty="0">
                <a:latin typeface="Arial" panose="020B0604020202020204" pitchFamily="34" charset="0"/>
                <a:cs typeface="Arial" panose="020B0604020202020204" pitchFamily="34" charset="0"/>
              </a:rPr>
              <a:t>The status of a certified copy request is available when searching the ETS request number on the Request Status screen. There are 3 types of Statuses:</a:t>
            </a:r>
          </a:p>
          <a:p>
            <a:endParaRPr lang="en-CA"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CA" sz="1200" b="1" dirty="0">
                <a:latin typeface="Arial" panose="020B0604020202020204" pitchFamily="34" charset="0"/>
                <a:cs typeface="Arial" panose="020B0604020202020204" pitchFamily="34" charset="0"/>
              </a:rPr>
              <a:t>Processing</a:t>
            </a:r>
            <a:r>
              <a:rPr lang="en-CA" sz="1200" dirty="0">
                <a:latin typeface="Arial" panose="020B0604020202020204" pitchFamily="34" charset="0"/>
                <a:cs typeface="Arial" panose="020B0604020202020204" pitchFamily="34" charset="0"/>
              </a:rPr>
              <a:t> – request was submitted and being processed by Alberta Energy.</a:t>
            </a:r>
          </a:p>
          <a:p>
            <a:pPr marL="285750" indent="-285750">
              <a:buFont typeface="Arial" panose="020B0604020202020204" pitchFamily="34" charset="0"/>
              <a:buChar char="•"/>
            </a:pPr>
            <a:r>
              <a:rPr lang="en-CA" sz="1200" b="1" dirty="0">
                <a:latin typeface="Arial" panose="020B0604020202020204" pitchFamily="34" charset="0"/>
                <a:cs typeface="Arial" panose="020B0604020202020204" pitchFamily="34" charset="0"/>
              </a:rPr>
              <a:t>Completed</a:t>
            </a:r>
            <a:r>
              <a:rPr lang="en-CA" sz="1200" dirty="0">
                <a:latin typeface="Arial" panose="020B0604020202020204" pitchFamily="34" charset="0"/>
                <a:cs typeface="Arial" panose="020B0604020202020204" pitchFamily="34" charset="0"/>
              </a:rPr>
              <a:t> – request has been completed and documents are available to be viewed/printed.</a:t>
            </a:r>
          </a:p>
          <a:p>
            <a:pPr marL="285750" indent="-285750">
              <a:buFont typeface="Arial" panose="020B0604020202020204" pitchFamily="34" charset="0"/>
              <a:buChar char="•"/>
            </a:pPr>
            <a:r>
              <a:rPr lang="en-CA" sz="1200" b="1" dirty="0">
                <a:latin typeface="Arial" panose="020B0604020202020204" pitchFamily="34" charset="0"/>
                <a:cs typeface="Arial" panose="020B0604020202020204" pitchFamily="34" charset="0"/>
              </a:rPr>
              <a:t>Rejected </a:t>
            </a:r>
            <a:r>
              <a:rPr lang="en-CA" sz="1200" dirty="0">
                <a:latin typeface="Arial" panose="020B0604020202020204" pitchFamily="34" charset="0"/>
                <a:cs typeface="Arial" panose="020B0604020202020204" pitchFamily="34" charset="0"/>
              </a:rPr>
              <a:t>– request has been rejected by Alberta Energy.</a:t>
            </a:r>
          </a:p>
        </p:txBody>
      </p:sp>
      <p:sp>
        <p:nvSpPr>
          <p:cNvPr id="10" name="TextBox 9"/>
          <p:cNvSpPr txBox="1"/>
          <p:nvPr/>
        </p:nvSpPr>
        <p:spPr>
          <a:xfrm>
            <a:off x="719064" y="803407"/>
            <a:ext cx="8424936"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Certified Copy Status</a:t>
            </a:r>
          </a:p>
        </p:txBody>
      </p:sp>
      <p:sp>
        <p:nvSpPr>
          <p:cNvPr id="11" name="TextBox 10"/>
          <p:cNvSpPr txBox="1"/>
          <p:nvPr/>
        </p:nvSpPr>
        <p:spPr>
          <a:xfrm>
            <a:off x="1691680" y="5679242"/>
            <a:ext cx="6278281" cy="677108"/>
          </a:xfrm>
          <a:prstGeom prst="rect">
            <a:avLst/>
          </a:prstGeom>
          <a:noFill/>
        </p:spPr>
        <p:txBody>
          <a:bodyPr wrap="square" rtlCol="0">
            <a:spAutoFit/>
          </a:bodyPr>
          <a:lstStyle/>
          <a:p>
            <a:r>
              <a:rPr lang="en-CA" sz="1200" dirty="0">
                <a:latin typeface="Arial" panose="020B0604020202020204" pitchFamily="34" charset="0"/>
                <a:cs typeface="Arial" panose="020B0604020202020204" pitchFamily="34" charset="0"/>
              </a:rPr>
              <a:t>The Request Status screen will show the ETS Request Number, Form type, Input File/Comment, Status, files, when the request was last updated and the Creator.</a:t>
            </a:r>
          </a:p>
          <a:p>
            <a:endParaRPr lang="en-CA" sz="1400" dirty="0">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3"/>
          <a:stretch>
            <a:fillRect/>
          </a:stretch>
        </p:blipFill>
        <p:spPr>
          <a:xfrm>
            <a:off x="1027891" y="5517232"/>
            <a:ext cx="640135" cy="621846"/>
          </a:xfrm>
          <a:prstGeom prst="rect">
            <a:avLst/>
          </a:prstGeom>
        </p:spPr>
      </p:pic>
      <p:pic>
        <p:nvPicPr>
          <p:cNvPr id="3" name="Picture 2"/>
          <p:cNvPicPr>
            <a:picLocks noChangeAspect="1"/>
          </p:cNvPicPr>
          <p:nvPr/>
        </p:nvPicPr>
        <p:blipFill>
          <a:blip r:embed="rId4"/>
          <a:stretch>
            <a:fillRect/>
          </a:stretch>
        </p:blipFill>
        <p:spPr>
          <a:xfrm>
            <a:off x="1887298" y="2842110"/>
            <a:ext cx="4664232" cy="2296437"/>
          </a:xfrm>
          <a:prstGeom prst="rect">
            <a:avLst/>
          </a:prstGeom>
        </p:spPr>
      </p:pic>
      <p:sp>
        <p:nvSpPr>
          <p:cNvPr id="14" name="Slide Number Placeholder 13"/>
          <p:cNvSpPr>
            <a:spLocks noGrp="1"/>
          </p:cNvSpPr>
          <p:nvPr>
            <p:ph type="sldNum" sz="quarter" idx="4"/>
          </p:nvPr>
        </p:nvSpPr>
        <p:spPr/>
        <p:txBody>
          <a:bodyPr/>
          <a:lstStyle/>
          <a:p>
            <a:r>
              <a:rPr lang="en-CA" dirty="0"/>
              <a:t>Page </a:t>
            </a:r>
            <a:fld id="{962F2C8B-0636-4A6A-8DFF-6DD9B2921AEA}" type="slidenum">
              <a:rPr lang="en-CA" smtClean="0"/>
              <a:pPr/>
              <a:t>6</a:t>
            </a:fld>
            <a:r>
              <a:rPr lang="en-CA" dirty="0"/>
              <a:t> of 10 </a:t>
            </a:r>
          </a:p>
        </p:txBody>
      </p:sp>
    </p:spTree>
    <p:extLst>
      <p:ext uri="{BB962C8B-B14F-4D97-AF65-F5344CB8AC3E}">
        <p14:creationId xmlns:p14="http://schemas.microsoft.com/office/powerpoint/2010/main" val="117670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kerry-lynne.kryvench\AppData\Local\Microsoft\Windows\Temporary Internet Files\Content.Outlook\YN94S36N\banner_bottom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79510" y="812421"/>
            <a:ext cx="8907579"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Email Notification</a:t>
            </a:r>
          </a:p>
        </p:txBody>
      </p:sp>
      <p:sp>
        <p:nvSpPr>
          <p:cNvPr id="9" name="TextBox 8"/>
          <p:cNvSpPr txBox="1"/>
          <p:nvPr/>
        </p:nvSpPr>
        <p:spPr>
          <a:xfrm>
            <a:off x="683568" y="3345020"/>
            <a:ext cx="8136904" cy="83099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A request for a certified copy may take up to one business day to process. An email notification will be sent to notify users that the certified copy request has either been completed or department rejected. </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 user will be able to access the certified copy of the document by signing into the ETS website.</a:t>
            </a:r>
          </a:p>
        </p:txBody>
      </p:sp>
      <p:sp>
        <p:nvSpPr>
          <p:cNvPr id="11" name="Rectangle 10"/>
          <p:cNvSpPr/>
          <p:nvPr/>
        </p:nvSpPr>
        <p:spPr>
          <a:xfrm>
            <a:off x="3274828" y="1293928"/>
            <a:ext cx="1229825" cy="461665"/>
          </a:xfrm>
          <a:prstGeom prst="rect">
            <a:avLst/>
          </a:prstGeom>
        </p:spPr>
        <p:txBody>
          <a:bodyPr wrap="none">
            <a:spAutoFit/>
          </a:bodyPr>
          <a:lstStyle/>
          <a:p>
            <a:pPr algn="ctr"/>
            <a:r>
              <a:rPr lang="en-US" sz="2400" dirty="0">
                <a:ln w="0"/>
                <a:gradFill>
                  <a:gsLst>
                    <a:gs pos="0">
                      <a:schemeClr val="accent5">
                        <a:lumMod val="50000"/>
                      </a:schemeClr>
                    </a:gs>
                    <a:gs pos="50000">
                      <a:schemeClr val="accent5"/>
                    </a:gs>
                    <a:gs pos="100000">
                      <a:schemeClr val="accent5">
                        <a:lumMod val="60000"/>
                        <a:lumOff val="40000"/>
                      </a:schemeClr>
                    </a:gs>
                  </a:gsLst>
                  <a:lin ang="5400000"/>
                </a:gradFill>
                <a:latin typeface="Arial" panose="020B0604020202020204" pitchFamily="34" charset="0"/>
                <a:cs typeface="Arial" panose="020B0604020202020204" pitchFamily="34" charset="0"/>
              </a:rPr>
              <a:t>Sample</a:t>
            </a:r>
          </a:p>
        </p:txBody>
      </p:sp>
      <p:sp>
        <p:nvSpPr>
          <p:cNvPr id="13" name="Slide Number Placeholder 12"/>
          <p:cNvSpPr>
            <a:spLocks noGrp="1"/>
          </p:cNvSpPr>
          <p:nvPr>
            <p:ph type="sldNum" sz="quarter" idx="4"/>
          </p:nvPr>
        </p:nvSpPr>
        <p:spPr/>
        <p:txBody>
          <a:bodyPr/>
          <a:lstStyle/>
          <a:p>
            <a:r>
              <a:rPr lang="en-CA" dirty="0"/>
              <a:t>Page </a:t>
            </a:r>
            <a:fld id="{962F2C8B-0636-4A6A-8DFF-6DD9B2921AEA}" type="slidenum">
              <a:rPr lang="en-CA" smtClean="0"/>
              <a:pPr/>
              <a:t>7</a:t>
            </a:fld>
            <a:r>
              <a:rPr lang="en-CA" dirty="0"/>
              <a:t> of 10 </a:t>
            </a:r>
          </a:p>
        </p:txBody>
      </p:sp>
      <p:pic>
        <p:nvPicPr>
          <p:cNvPr id="2" name="Picture 1"/>
          <p:cNvPicPr>
            <a:picLocks noChangeAspect="1"/>
          </p:cNvPicPr>
          <p:nvPr/>
        </p:nvPicPr>
        <p:blipFill>
          <a:blip r:embed="rId3"/>
          <a:stretch>
            <a:fillRect/>
          </a:stretch>
        </p:blipFill>
        <p:spPr>
          <a:xfrm>
            <a:off x="2315873" y="4315999"/>
            <a:ext cx="4634852" cy="1792215"/>
          </a:xfrm>
          <a:prstGeom prst="rect">
            <a:avLst/>
          </a:prstGeom>
        </p:spPr>
      </p:pic>
      <p:sp>
        <p:nvSpPr>
          <p:cNvPr id="3" name="Rectangle 2"/>
          <p:cNvSpPr/>
          <p:nvPr/>
        </p:nvSpPr>
        <p:spPr>
          <a:xfrm>
            <a:off x="426368" y="1639738"/>
            <a:ext cx="8291264" cy="1565300"/>
          </a:xfrm>
          <a:prstGeom prst="rect">
            <a:avLst/>
          </a:prstGeom>
        </p:spPr>
        <p:txBody>
          <a:bodyPr wrap="square">
            <a:spAutoFit/>
          </a:bodyPr>
          <a:lstStyle/>
          <a:p>
            <a:pPr>
              <a:lnSpc>
                <a:spcPct val="107000"/>
              </a:lnSpc>
              <a:spcAft>
                <a:spcPts val="0"/>
              </a:spcAft>
            </a:pPr>
            <a:r>
              <a:rPr lang="en-CA" sz="1200" dirty="0">
                <a:latin typeface="Calibri" panose="020F0502020204030204" pitchFamily="34" charset="0"/>
                <a:ea typeface="Times New Roman" panose="02020603050405020304" pitchFamily="18" charset="0"/>
                <a:cs typeface="Times New Roman" panose="02020603050405020304" pitchFamily="18" charset="0"/>
              </a:rPr>
              <a:t>EXTERNAL SENDER.  Do not open links or attachments that are unexpected.  Do not give out User IDs or Passwords.</a:t>
            </a:r>
            <a:endParaRPr lang="en-CA"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CA" sz="1200" dirty="0">
                <a:latin typeface="Calibri" panose="020F0502020204030204" pitchFamily="34" charset="0"/>
                <a:ea typeface="Times New Roman" panose="02020603050405020304" pitchFamily="18" charset="0"/>
                <a:cs typeface="Times New Roman" panose="02020603050405020304" pitchFamily="18" charset="0"/>
              </a:rPr>
              <a:t> </a:t>
            </a:r>
            <a:endParaRPr lang="en-CA"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CA" sz="1200" dirty="0">
                <a:latin typeface="Calibri" panose="020F0502020204030204" pitchFamily="34" charset="0"/>
                <a:ea typeface="Times New Roman" panose="02020603050405020304" pitchFamily="18" charset="0"/>
                <a:cs typeface="Times New Roman" panose="02020603050405020304" pitchFamily="18" charset="0"/>
              </a:rPr>
              <a:t>Your Certified Copy of Encumbrance request number XXXXXX  for account ENXXXX  has been Completed.  This request can be found under Request Status.</a:t>
            </a:r>
            <a:endParaRPr lang="en-CA"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CA" sz="1200" dirty="0">
                <a:latin typeface="Calibri" panose="020F0502020204030204" pitchFamily="34" charset="0"/>
                <a:ea typeface="Times New Roman" panose="02020603050405020304" pitchFamily="18" charset="0"/>
                <a:cs typeface="Times New Roman" panose="02020603050405020304" pitchFamily="18" charset="0"/>
              </a:rPr>
              <a:t> </a:t>
            </a:r>
            <a:endParaRPr lang="en-CA"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Calibri" panose="020F0502020204030204" pitchFamily="34" charset="0"/>
                <a:ea typeface="Calibri" panose="020F0502020204030204" pitchFamily="34" charset="0"/>
                <a:cs typeface="Times New Roman" panose="02020603050405020304" pitchFamily="18" charset="0"/>
              </a:rPr>
              <a:t>To review your request sign on to the Electronic Transfer System (ETS) website, available through </a:t>
            </a:r>
            <a:r>
              <a:rPr lang="en-US" sz="1200"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4"/>
              </a:rPr>
              <a:t>Alberta.ca</a:t>
            </a:r>
            <a:r>
              <a:rPr lang="en-US" sz="1200" dirty="0">
                <a:latin typeface="Calibri" panose="020F0502020204030204" pitchFamily="34" charset="0"/>
                <a:ea typeface="Calibri" panose="020F0502020204030204" pitchFamily="34" charset="0"/>
                <a:cs typeface="Times New Roman" panose="02020603050405020304" pitchFamily="18" charset="0"/>
              </a:rPr>
              <a:t>. </a:t>
            </a:r>
            <a:endParaRPr lang="en-CA"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CA" sz="1200" dirty="0">
                <a:solidFill>
                  <a:srgbClr val="000000"/>
                </a:solidFill>
                <a:latin typeface="Calibri" panose="020F0502020204030204" pitchFamily="34" charset="0"/>
                <a:ea typeface="Times New Roman" panose="02020603050405020304" pitchFamily="18" charset="0"/>
              </a:rPr>
              <a:t>Do not reply to this </a:t>
            </a:r>
            <a:r>
              <a:rPr lang="en-CA" sz="1200" dirty="0" err="1">
                <a:solidFill>
                  <a:srgbClr val="000000"/>
                </a:solidFill>
                <a:latin typeface="Calibri" panose="020F0502020204030204" pitchFamily="34" charset="0"/>
                <a:ea typeface="Times New Roman" panose="02020603050405020304" pitchFamily="18" charset="0"/>
              </a:rPr>
              <a:t>EMail</a:t>
            </a:r>
            <a:r>
              <a:rPr lang="en-CA" sz="1200" dirty="0">
                <a:solidFill>
                  <a:srgbClr val="000000"/>
                </a:solidFill>
                <a:latin typeface="Calibri" panose="020F0502020204030204" pitchFamily="34" charset="0"/>
                <a:ea typeface="Times New Roman" panose="02020603050405020304" pitchFamily="18" charset="0"/>
              </a:rPr>
              <a:t>. If you have questions or concerns please contact </a:t>
            </a:r>
            <a:r>
              <a:rPr lang="en-CA" sz="1200"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hlinkClick r:id="rId5"/>
              </a:rPr>
              <a:t>Transfers.Energy@gov.ab.ca</a:t>
            </a:r>
            <a:endParaRPr lang="en-CA" sz="1200" dirty="0">
              <a:solidFill>
                <a:srgbClr val="00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818290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2"/>
          <a:stretch>
            <a:fillRect/>
          </a:stretch>
        </p:blipFill>
        <p:spPr>
          <a:xfrm>
            <a:off x="2413895" y="1344321"/>
            <a:ext cx="5864379" cy="2887330"/>
          </a:xfrm>
          <a:prstGeom prst="rect">
            <a:avLst/>
          </a:prstGeom>
        </p:spPr>
      </p:pic>
      <p:pic>
        <p:nvPicPr>
          <p:cNvPr id="3" name="Picture 2"/>
          <p:cNvPicPr>
            <a:picLocks noChangeAspect="1"/>
          </p:cNvPicPr>
          <p:nvPr/>
        </p:nvPicPr>
        <p:blipFill>
          <a:blip r:embed="rId3"/>
          <a:stretch>
            <a:fillRect/>
          </a:stretch>
        </p:blipFill>
        <p:spPr>
          <a:xfrm>
            <a:off x="173864" y="1287672"/>
            <a:ext cx="2123810" cy="2742857"/>
          </a:xfrm>
          <a:prstGeom prst="rect">
            <a:avLst/>
          </a:prstGeom>
        </p:spPr>
      </p:pic>
      <p:pic>
        <p:nvPicPr>
          <p:cNvPr id="1027" name="Picture 3" descr="C:\Users\kerry-lynne.kryvench\AppData\Local\Microsoft\Windows\Temporary Internet Files\Content.Outlook\YN94S36N\banner_bottom (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1"/>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0" name="TextBox 9"/>
          <p:cNvSpPr txBox="1"/>
          <p:nvPr/>
        </p:nvSpPr>
        <p:spPr>
          <a:xfrm>
            <a:off x="581229" y="788720"/>
            <a:ext cx="8568952" cy="338554"/>
          </a:xfrm>
          <a:prstGeom prst="rect">
            <a:avLst/>
          </a:prstGeom>
          <a:noFill/>
        </p:spPr>
        <p:txBody>
          <a:bodyPr wrap="square" rtlCol="0">
            <a:spAutoFit/>
          </a:bodyPr>
          <a:lstStyle/>
          <a:p>
            <a:pPr algn="r"/>
            <a:r>
              <a:rPr lang="en-CA" sz="1600" b="1" dirty="0">
                <a:solidFill>
                  <a:schemeClr val="accent2">
                    <a:lumMod val="75000"/>
                  </a:schemeClr>
                </a:solidFill>
                <a:latin typeface="Arial" panose="020B0604020202020204" pitchFamily="34" charset="0"/>
                <a:cs typeface="Arial" panose="020B0604020202020204" pitchFamily="34" charset="0"/>
              </a:rPr>
              <a:t>Retrieving Final Documents</a:t>
            </a:r>
          </a:p>
        </p:txBody>
      </p:sp>
      <p:sp>
        <p:nvSpPr>
          <p:cNvPr id="12" name="Rounded Rectangular Callout 11"/>
          <p:cNvSpPr/>
          <p:nvPr/>
        </p:nvSpPr>
        <p:spPr>
          <a:xfrm>
            <a:off x="1048554" y="2895284"/>
            <a:ext cx="1435214" cy="535335"/>
          </a:xfrm>
          <a:prstGeom prst="wedgeRoundRectCallout">
            <a:avLst>
              <a:gd name="adj1" fmla="val -25344"/>
              <a:gd name="adj2" fmla="val -9336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chemeClr val="tx1"/>
                </a:solidFill>
                <a:latin typeface="Arial" panose="020B0604020202020204" pitchFamily="34" charset="0"/>
                <a:cs typeface="Arial" panose="020B0604020202020204" pitchFamily="34" charset="0"/>
              </a:rPr>
              <a:t>1. Select </a:t>
            </a:r>
          </a:p>
          <a:p>
            <a:pPr algn="ctr"/>
            <a:r>
              <a:rPr lang="en-CA" sz="1200" b="1" dirty="0">
                <a:solidFill>
                  <a:schemeClr val="tx1"/>
                </a:solidFill>
                <a:latin typeface="Arial" panose="020B0604020202020204" pitchFamily="34" charset="0"/>
                <a:cs typeface="Arial" panose="020B0604020202020204" pitchFamily="34" charset="0"/>
              </a:rPr>
              <a:t>Request Status.</a:t>
            </a:r>
          </a:p>
        </p:txBody>
      </p:sp>
      <p:sp>
        <p:nvSpPr>
          <p:cNvPr id="14" name="Rounded Rectangular Callout 13"/>
          <p:cNvSpPr/>
          <p:nvPr/>
        </p:nvSpPr>
        <p:spPr>
          <a:xfrm>
            <a:off x="7092280" y="1626149"/>
            <a:ext cx="1735547" cy="692363"/>
          </a:xfrm>
          <a:prstGeom prst="wedgeRoundRectCallout">
            <a:avLst>
              <a:gd name="adj1" fmla="val -66527"/>
              <a:gd name="adj2" fmla="val 2961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solidFill>
                  <a:schemeClr val="tx1"/>
                </a:solidFill>
                <a:latin typeface="Arial" panose="020B0604020202020204" pitchFamily="34" charset="0"/>
                <a:cs typeface="Arial" panose="020B0604020202020204" pitchFamily="34" charset="0"/>
              </a:rPr>
              <a:t>2. Enter in </a:t>
            </a:r>
            <a:r>
              <a:rPr lang="en-CA" sz="1200" b="1" dirty="0">
                <a:solidFill>
                  <a:schemeClr val="tx1"/>
                </a:solidFill>
                <a:latin typeface="Arial" panose="020B0604020202020204" pitchFamily="34" charset="0"/>
                <a:cs typeface="Arial" panose="020B0604020202020204" pitchFamily="34" charset="0"/>
              </a:rPr>
              <a:t>ETS </a:t>
            </a:r>
            <a:r>
              <a:rPr lang="en-CA" sz="1200" dirty="0">
                <a:solidFill>
                  <a:schemeClr val="tx1"/>
                </a:solidFill>
                <a:latin typeface="Arial" panose="020B0604020202020204" pitchFamily="34" charset="0"/>
                <a:cs typeface="Arial" panose="020B0604020202020204" pitchFamily="34" charset="0"/>
              </a:rPr>
              <a:t>Request Number and click </a:t>
            </a:r>
            <a:r>
              <a:rPr lang="en-CA" sz="1200" b="1" dirty="0">
                <a:solidFill>
                  <a:schemeClr val="tx1"/>
                </a:solidFill>
                <a:latin typeface="Arial" panose="020B0604020202020204" pitchFamily="34" charset="0"/>
                <a:cs typeface="Arial" panose="020B0604020202020204" pitchFamily="34" charset="0"/>
              </a:rPr>
              <a:t>Retrieve.</a:t>
            </a:r>
            <a:endParaRPr lang="en-CA" sz="1200" dirty="0">
              <a:solidFill>
                <a:schemeClr val="tx1"/>
              </a:solidFill>
              <a:latin typeface="Arial" panose="020B0604020202020204" pitchFamily="34" charset="0"/>
              <a:cs typeface="Arial" panose="020B0604020202020204" pitchFamily="34" charset="0"/>
            </a:endParaRPr>
          </a:p>
        </p:txBody>
      </p:sp>
      <p:sp>
        <p:nvSpPr>
          <p:cNvPr id="15" name="Rounded Rectangular Callout 14"/>
          <p:cNvSpPr/>
          <p:nvPr/>
        </p:nvSpPr>
        <p:spPr>
          <a:xfrm>
            <a:off x="7319201" y="2767944"/>
            <a:ext cx="1508626" cy="566260"/>
          </a:xfrm>
          <a:prstGeom prst="wedgeRoundRectCallout">
            <a:avLst>
              <a:gd name="adj1" fmla="val -77629"/>
              <a:gd name="adj2" fmla="val 9357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3. </a:t>
            </a:r>
            <a:r>
              <a:rPr lang="en-CA" sz="1200" dirty="0">
                <a:solidFill>
                  <a:schemeClr val="tx1"/>
                </a:solidFill>
                <a:latin typeface="Arial" panose="020B0604020202020204" pitchFamily="34" charset="0"/>
                <a:cs typeface="Arial" panose="020B0604020202020204" pitchFamily="34" charset="0"/>
              </a:rPr>
              <a:t>Click on </a:t>
            </a:r>
            <a:r>
              <a:rPr lang="en-CA" sz="1200" b="1" dirty="0">
                <a:solidFill>
                  <a:schemeClr val="tx1"/>
                </a:solidFill>
                <a:latin typeface="Arial" panose="020B0604020202020204" pitchFamily="34" charset="0"/>
                <a:cs typeface="Arial" panose="020B0604020202020204" pitchFamily="34" charset="0"/>
              </a:rPr>
              <a:t>PDF File </a:t>
            </a:r>
            <a:r>
              <a:rPr lang="en-CA" sz="1200" dirty="0">
                <a:solidFill>
                  <a:schemeClr val="tx1"/>
                </a:solidFill>
                <a:latin typeface="Arial" panose="020B0604020202020204" pitchFamily="34" charset="0"/>
                <a:cs typeface="Arial" panose="020B0604020202020204" pitchFamily="34" charset="0"/>
              </a:rPr>
              <a:t>to open document.</a:t>
            </a:r>
            <a:endParaRPr lang="en-CA" sz="1200" b="1" dirty="0">
              <a:solidFill>
                <a:schemeClr val="tx1"/>
              </a:solidFill>
              <a:latin typeface="Arial" panose="020B0604020202020204" pitchFamily="34" charset="0"/>
              <a:cs typeface="Arial" panose="020B0604020202020204" pitchFamily="34" charset="0"/>
            </a:endParaRPr>
          </a:p>
        </p:txBody>
      </p:sp>
      <p:pic>
        <p:nvPicPr>
          <p:cNvPr id="16" name="Picture 15"/>
          <p:cNvPicPr>
            <a:picLocks noChangeAspect="1"/>
          </p:cNvPicPr>
          <p:nvPr/>
        </p:nvPicPr>
        <p:blipFill>
          <a:blip r:embed="rId5"/>
          <a:stretch>
            <a:fillRect/>
          </a:stretch>
        </p:blipFill>
        <p:spPr>
          <a:xfrm>
            <a:off x="404475" y="5462570"/>
            <a:ext cx="640135" cy="621846"/>
          </a:xfrm>
          <a:prstGeom prst="rect">
            <a:avLst/>
          </a:prstGeom>
        </p:spPr>
      </p:pic>
      <p:sp>
        <p:nvSpPr>
          <p:cNvPr id="17" name="TextBox 16"/>
          <p:cNvSpPr txBox="1"/>
          <p:nvPr/>
        </p:nvSpPr>
        <p:spPr>
          <a:xfrm>
            <a:off x="974096" y="5096919"/>
            <a:ext cx="7783217" cy="1600438"/>
          </a:xfrm>
          <a:prstGeom prst="rect">
            <a:avLst/>
          </a:prstGeom>
          <a:noFill/>
        </p:spPr>
        <p:txBody>
          <a:bodyPr wrap="square" rtlCol="0">
            <a:spAutoFit/>
          </a:bodyPr>
          <a:lstStyle/>
          <a:p>
            <a:r>
              <a:rPr lang="en-CA" sz="1200" dirty="0">
                <a:latin typeface="Arial" panose="020B0604020202020204" pitchFamily="34" charset="0"/>
                <a:cs typeface="Arial" panose="020B0604020202020204" pitchFamily="34" charset="0"/>
              </a:rPr>
              <a:t>If Alberta Energy could not supply all or any of the requested documents the cost will be altered to reflect the new charge. Charges will be applied to the client’s Internet Land Searches (ILS) account and an invoice will be mailed out monthly to the submitter of the request.</a:t>
            </a:r>
          </a:p>
          <a:p>
            <a:endParaRPr lang="en-CA"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NOTE: </a:t>
            </a:r>
            <a:r>
              <a:rPr lang="en-US" sz="1200" dirty="0">
                <a:latin typeface="Arial" panose="020B0604020202020204" pitchFamily="34" charset="0"/>
                <a:cs typeface="Arial" panose="020B0604020202020204" pitchFamily="34" charset="0"/>
              </a:rPr>
              <a:t>Please ensure you either print or save a copy of the documents for your records as they will be removed after your specified archiving schedule lapses. You may extend the archiving schedule of your ETS account to a maximum of 90 days in the </a:t>
            </a:r>
            <a:r>
              <a:rPr lang="en-US" sz="1200" i="1" dirty="0">
                <a:latin typeface="Arial" panose="020B0604020202020204" pitchFamily="34" charset="0"/>
                <a:cs typeface="Arial" panose="020B0604020202020204" pitchFamily="34" charset="0"/>
              </a:rPr>
              <a:t>Account</a:t>
            </a:r>
            <a:r>
              <a:rPr lang="en-US" sz="1200" dirty="0">
                <a:latin typeface="Arial" panose="020B0604020202020204" pitchFamily="34" charset="0"/>
                <a:cs typeface="Arial" panose="020B0604020202020204" pitchFamily="34" charset="0"/>
              </a:rPr>
              <a:t> node under </a:t>
            </a:r>
            <a:r>
              <a:rPr lang="en-US" sz="1200" i="1" dirty="0">
                <a:latin typeface="Arial" panose="020B0604020202020204" pitchFamily="34" charset="0"/>
                <a:cs typeface="Arial" panose="020B0604020202020204" pitchFamily="34" charset="0"/>
              </a:rPr>
              <a:t>Preferences</a:t>
            </a:r>
            <a:r>
              <a:rPr lang="en-US" sz="1200" dirty="0">
                <a:latin typeface="Arial" panose="020B0604020202020204" pitchFamily="34" charset="0"/>
                <a:cs typeface="Arial" panose="020B0604020202020204" pitchFamily="34" charset="0"/>
              </a:rPr>
              <a:t>.</a:t>
            </a:r>
            <a:endParaRPr lang="en-CA" sz="1200" dirty="0">
              <a:latin typeface="Arial" panose="020B0604020202020204" pitchFamily="34" charset="0"/>
              <a:cs typeface="Arial" panose="020B0604020202020204" pitchFamily="34" charset="0"/>
            </a:endParaRPr>
          </a:p>
          <a:p>
            <a:endParaRPr lang="en-CA" sz="1400" dirty="0">
              <a:latin typeface="Arial" panose="020B0604020202020204" pitchFamily="34" charset="0"/>
              <a:cs typeface="Arial" panose="020B0604020202020204" pitchFamily="34" charset="0"/>
            </a:endParaRPr>
          </a:p>
        </p:txBody>
      </p:sp>
      <p:sp>
        <p:nvSpPr>
          <p:cNvPr id="23" name="Rounded Rectangular Callout 22"/>
          <p:cNvSpPr/>
          <p:nvPr/>
        </p:nvSpPr>
        <p:spPr>
          <a:xfrm>
            <a:off x="5981880" y="4385180"/>
            <a:ext cx="2674641" cy="591805"/>
          </a:xfrm>
          <a:prstGeom prst="wedgeRoundRectCallout">
            <a:avLst>
              <a:gd name="adj1" fmla="val -75497"/>
              <a:gd name="adj2" fmla="val 1487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4. Documents will be stamped “Certified Copy by Alberta Energy”.</a:t>
            </a:r>
            <a:endParaRPr lang="en-CA" sz="1200" dirty="0">
              <a:solidFill>
                <a:schemeClr val="tx1"/>
              </a:solidFill>
              <a:latin typeface="Arial" panose="020B0604020202020204" pitchFamily="34" charset="0"/>
              <a:cs typeface="Arial" panose="020B0604020202020204" pitchFamily="34" charset="0"/>
            </a:endParaRPr>
          </a:p>
        </p:txBody>
      </p:sp>
      <p:sp>
        <p:nvSpPr>
          <p:cNvPr id="18" name="Rounded Rectangle 17"/>
          <p:cNvSpPr/>
          <p:nvPr/>
        </p:nvSpPr>
        <p:spPr>
          <a:xfrm>
            <a:off x="2232248" y="1370799"/>
            <a:ext cx="2339752" cy="710502"/>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ysClr val="windowText" lastClr="000000"/>
                </a:solidFill>
                <a:latin typeface="Arial" panose="020B0604020202020204" pitchFamily="34" charset="0"/>
                <a:cs typeface="Arial" panose="020B0604020202020204" pitchFamily="34" charset="0"/>
              </a:rPr>
              <a:t>Remove the Start Date and End Date if you request does not appear.</a:t>
            </a:r>
          </a:p>
        </p:txBody>
      </p:sp>
      <p:pic>
        <p:nvPicPr>
          <p:cNvPr id="2052" name="Picture 4" descr="C:\Users\VANESS~1.BOD\AppData\Local\Temp\SNAGHTML4d8bbdb7.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3716" y="4466826"/>
            <a:ext cx="3312368" cy="714598"/>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4"/>
          </p:nvPr>
        </p:nvSpPr>
        <p:spPr/>
        <p:txBody>
          <a:bodyPr/>
          <a:lstStyle/>
          <a:p>
            <a:r>
              <a:rPr lang="en-CA" dirty="0"/>
              <a:t>Page </a:t>
            </a:r>
            <a:fld id="{962F2C8B-0636-4A6A-8DFF-6DD9B2921AEA}" type="slidenum">
              <a:rPr lang="en-CA" smtClean="0"/>
              <a:pPr/>
              <a:t>8</a:t>
            </a:fld>
            <a:r>
              <a:rPr lang="en-CA" dirty="0"/>
              <a:t> of 10 </a:t>
            </a:r>
          </a:p>
        </p:txBody>
      </p:sp>
    </p:spTree>
    <p:extLst>
      <p:ext uri="{BB962C8B-B14F-4D97-AF65-F5344CB8AC3E}">
        <p14:creationId xmlns:p14="http://schemas.microsoft.com/office/powerpoint/2010/main" val="1481901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44D0590-C4C6-435B-968E-D7F4BB2B565C}"/>
              </a:ext>
            </a:extLst>
          </p:cNvPr>
          <p:cNvGrpSpPr/>
          <p:nvPr/>
        </p:nvGrpSpPr>
        <p:grpSpPr>
          <a:xfrm>
            <a:off x="179512" y="-68284"/>
            <a:ext cx="8964488" cy="923330"/>
            <a:chOff x="179512" y="4026424"/>
            <a:chExt cx="8964488" cy="923330"/>
          </a:xfrm>
        </p:grpSpPr>
        <p:grpSp>
          <p:nvGrpSpPr>
            <p:cNvPr id="6" name="Group 5">
              <a:extLst>
                <a:ext uri="{FF2B5EF4-FFF2-40B4-BE49-F238E27FC236}">
                  <a16:creationId xmlns:a16="http://schemas.microsoft.com/office/drawing/2014/main" id="{597F1BED-9B33-4CB3-B1BA-5C0CE5F03B4A}"/>
                </a:ext>
              </a:extLst>
            </p:cNvPr>
            <p:cNvGrpSpPr/>
            <p:nvPr userDrawn="1"/>
          </p:nvGrpSpPr>
          <p:grpSpPr>
            <a:xfrm>
              <a:off x="179512" y="4094164"/>
              <a:ext cx="8964488" cy="787850"/>
              <a:chOff x="390128" y="3908965"/>
              <a:chExt cx="8638456" cy="787850"/>
            </a:xfrm>
          </p:grpSpPr>
          <p:pic>
            <p:nvPicPr>
              <p:cNvPr id="8" name="Picture 2">
                <a:extLst>
                  <a:ext uri="{FF2B5EF4-FFF2-40B4-BE49-F238E27FC236}">
                    <a16:creationId xmlns:a16="http://schemas.microsoft.com/office/drawing/2014/main" id="{57AE5A95-8863-438A-9407-D267B0FB0A3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A79E08F3-EE5C-4733-A314-8936451F8D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7" name="TextBox 6">
              <a:extLst>
                <a:ext uri="{FF2B5EF4-FFF2-40B4-BE49-F238E27FC236}">
                  <a16:creationId xmlns:a16="http://schemas.microsoft.com/office/drawing/2014/main" id="{DC81A708-DA28-45BC-ACD2-0DB55E54BF2D}"/>
                </a:ext>
              </a:extLst>
            </p:cNvPr>
            <p:cNvSpPr txBox="1"/>
            <p:nvPr userDrawn="1"/>
          </p:nvSpPr>
          <p:spPr>
            <a:xfrm>
              <a:off x="4644008" y="4026424"/>
              <a:ext cx="4364708" cy="923330"/>
            </a:xfrm>
            <a:prstGeom prst="rect">
              <a:avLst/>
            </a:prstGeom>
            <a:noFill/>
          </p:spPr>
          <p:txBody>
            <a:bodyPr wrap="square" rtlCol="0">
              <a:spAutoFit/>
            </a:bodyPr>
            <a:lstStyle/>
            <a:p>
              <a:pPr algn="r"/>
              <a:endParaRPr lang="en-CA" baseline="0" dirty="0">
                <a:solidFill>
                  <a:schemeClr val="bg1"/>
                </a:solidFill>
              </a:endParaRPr>
            </a:p>
            <a:p>
              <a:pPr algn="r"/>
              <a:r>
                <a:rPr lang="en-CA" baseline="0" dirty="0">
                  <a:solidFill>
                    <a:schemeClr val="bg1"/>
                  </a:solidFill>
                </a:rPr>
                <a:t>Encumbrances</a:t>
              </a:r>
            </a:p>
            <a:p>
              <a:pPr algn="r"/>
              <a:r>
                <a:rPr lang="en-CA" baseline="0" dirty="0">
                  <a:solidFill>
                    <a:schemeClr val="bg1"/>
                  </a:solidFill>
                </a:rPr>
                <a:t>Government of Alberta</a:t>
              </a:r>
            </a:p>
          </p:txBody>
        </p:sp>
      </p:grpSp>
      <p:pic>
        <p:nvPicPr>
          <p:cNvPr id="10" name="Picture 3" descr="C:\Users\kerry-lynne.kryvench\AppData\Local\Microsoft\Windows\Temporary Internet Files\Content.Outlook\YN94S36N\banner_bottom (2).png">
            <a:extLst>
              <a:ext uri="{FF2B5EF4-FFF2-40B4-BE49-F238E27FC236}">
                <a16:creationId xmlns:a16="http://schemas.microsoft.com/office/drawing/2014/main" id="{854F0D50-80C4-42EF-AD42-BC6DE8AB9D0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434327"/>
            <a:ext cx="9144000" cy="42367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A826A436-2399-47C4-9751-10DFBCEF0EBC}"/>
              </a:ext>
            </a:extLst>
          </p:cNvPr>
          <p:cNvSpPr/>
          <p:nvPr/>
        </p:nvSpPr>
        <p:spPr>
          <a:xfrm>
            <a:off x="7953619" y="6476931"/>
            <a:ext cx="1055097" cy="276999"/>
          </a:xfrm>
          <a:prstGeom prst="rect">
            <a:avLst/>
          </a:prstGeom>
        </p:spPr>
        <p:txBody>
          <a:bodyPr wrap="none">
            <a:spAutoFit/>
          </a:bodyPr>
          <a:lstStyle/>
          <a:p>
            <a:pPr lvl="0" algn="r"/>
            <a:r>
              <a:rPr lang="en-CA" sz="1200" dirty="0">
                <a:solidFill>
                  <a:prstClr val="black"/>
                </a:solidFill>
                <a:latin typeface="Arial" panose="020B0604020202020204" pitchFamily="34" charset="0"/>
                <a:cs typeface="Arial" panose="020B0604020202020204" pitchFamily="34" charset="0"/>
              </a:rPr>
              <a:t>Page </a:t>
            </a:r>
            <a:fld id="{962F2C8B-0636-4A6A-8DFF-6DD9B2921AEA}" type="slidenum">
              <a:rPr lang="en-CA" sz="1200">
                <a:solidFill>
                  <a:prstClr val="black"/>
                </a:solidFill>
                <a:latin typeface="Arial" panose="020B0604020202020204" pitchFamily="34" charset="0"/>
                <a:cs typeface="Arial" panose="020B0604020202020204" pitchFamily="34" charset="0"/>
              </a:rPr>
              <a:pPr lvl="0" algn="r"/>
              <a:t>9</a:t>
            </a:fld>
            <a:r>
              <a:rPr lang="en-CA" sz="1200" dirty="0">
                <a:solidFill>
                  <a:prstClr val="black"/>
                </a:solidFill>
                <a:latin typeface="Arial" panose="020B0604020202020204" pitchFamily="34" charset="0"/>
                <a:cs typeface="Arial" panose="020B0604020202020204" pitchFamily="34" charset="0"/>
              </a:rPr>
              <a:t> of 10</a:t>
            </a:r>
          </a:p>
        </p:txBody>
      </p:sp>
      <p:sp>
        <p:nvSpPr>
          <p:cNvPr id="12" name="Rectangle 11">
            <a:extLst>
              <a:ext uri="{FF2B5EF4-FFF2-40B4-BE49-F238E27FC236}">
                <a16:creationId xmlns:a16="http://schemas.microsoft.com/office/drawing/2014/main" id="{5BC566C2-A44D-4169-AE8D-22C4A254356A}"/>
              </a:ext>
            </a:extLst>
          </p:cNvPr>
          <p:cNvSpPr/>
          <p:nvPr/>
        </p:nvSpPr>
        <p:spPr>
          <a:xfrm>
            <a:off x="539552" y="2136339"/>
            <a:ext cx="8352928" cy="2246769"/>
          </a:xfrm>
          <a:prstGeom prst="rect">
            <a:avLst/>
          </a:prstGeom>
        </p:spPr>
        <p:txBody>
          <a:bodyPr wrap="square">
            <a:spAutoFit/>
          </a:bodyPr>
          <a:lstStyle/>
          <a:p>
            <a:pPr algn="ctr"/>
            <a:r>
              <a:rPr lang="en-US" sz="3200" b="1" dirty="0"/>
              <a:t>Resources</a:t>
            </a:r>
          </a:p>
          <a:p>
            <a:pPr algn="ctr"/>
            <a:endParaRPr lang="en-US" dirty="0"/>
          </a:p>
          <a:p>
            <a:r>
              <a:rPr lang="en-US" dirty="0">
                <a:hlinkClick r:id="rId5"/>
              </a:rPr>
              <a:t>ETS Support and Online Learning </a:t>
            </a:r>
            <a:r>
              <a:rPr lang="en-US" dirty="0"/>
              <a:t>provides access to relevant guides, course and other information</a:t>
            </a:r>
          </a:p>
          <a:p>
            <a:endParaRPr lang="en-US" dirty="0"/>
          </a:p>
          <a:p>
            <a:r>
              <a:rPr lang="en-US" dirty="0"/>
              <a:t>If you have questions, please contact </a:t>
            </a:r>
            <a:r>
              <a:rPr lang="en-US" dirty="0">
                <a:hlinkClick r:id="rId6"/>
              </a:rPr>
              <a:t>Transfers.Energy@gov.ab.ca</a:t>
            </a:r>
            <a:r>
              <a:rPr lang="en-US" dirty="0"/>
              <a:t> or the Transfer Helpdesk line</a:t>
            </a:r>
            <a:r>
              <a:rPr lang="en-US" dirty="0">
                <a:solidFill>
                  <a:srgbClr val="FF0000"/>
                </a:solidFill>
              </a:rPr>
              <a:t> </a:t>
            </a:r>
            <a:r>
              <a:rPr lang="en-US" dirty="0"/>
              <a:t>at 780 644-2300 and by selecting option #5.</a:t>
            </a:r>
          </a:p>
        </p:txBody>
      </p:sp>
    </p:spTree>
    <p:extLst>
      <p:ext uri="{BB962C8B-B14F-4D97-AF65-F5344CB8AC3E}">
        <p14:creationId xmlns:p14="http://schemas.microsoft.com/office/powerpoint/2010/main" val="319872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Arial" panose="020B0604020202020204" pitchFamily="34" charset="0"/>
            <a:cs typeface="Arial" panose="020B0604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04</Order1>
    <Course_x0020_Description xmlns="d317fc56-cd2a-4fee-83bf-2acf5d88d7a0">This course describes the process for submitting a request for a certified copy of encumbrance.</Course_x0020_Description>
    <Module xmlns="d317fc56-cd2a-4fee-83bf-2acf5d88d7a0">Module</Module>
    <Area xmlns="d317fc56-cd2a-4fee-83bf-2acf5d88d7a0">Registration of Encumbrances</Area>
    <Area_x0020_2 xmlns="1509703c-35a2-4cc5-bc03-45b4c99b43c1">Main Page</Area_x0020_2>
    <Course_x0020_Description2 xmlns="1509703c-35a2-4cc5-bc03-45b4c99b43c1" xsi:nil="true"/>
  </documentManagement>
</p:properties>
</file>

<file path=customXml/item3.xml><?xml version="1.0" encoding="utf-8"?>
<?mso-contentType ?>
<SharedContentType xmlns="Microsoft.SharePoint.Taxonomy.ContentTypeSync" SourceId="8dedacd1-8ed8-4364-83a4-3ca25ad2d993" ContentTypeId="0x0101" PreviousValue="false"/>
</file>

<file path=customXml/item4.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EF968C-C1D0-40FC-91F1-26F64302FBEF}">
  <ds:schemaRefs>
    <ds:schemaRef ds:uri="http://schemas.microsoft.com/sharepoint/v3/contenttype/forms"/>
  </ds:schemaRefs>
</ds:datastoreItem>
</file>

<file path=customXml/itemProps2.xml><?xml version="1.0" encoding="utf-8"?>
<ds:datastoreItem xmlns:ds="http://schemas.openxmlformats.org/officeDocument/2006/customXml" ds:itemID="{1B71732F-B928-488C-9BFD-A42CA69C92B3}">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3.xml><?xml version="1.0" encoding="utf-8"?>
<ds:datastoreItem xmlns:ds="http://schemas.openxmlformats.org/officeDocument/2006/customXml" ds:itemID="{4CF348A5-7D8F-4D53-B6E1-4B239AA13B8E}">
  <ds:schemaRefs>
    <ds:schemaRef ds:uri="Microsoft.SharePoint.Taxonomy.ContentTypeSync"/>
  </ds:schemaRefs>
</ds:datastoreItem>
</file>

<file path=customXml/itemProps4.xml><?xml version="1.0" encoding="utf-8"?>
<ds:datastoreItem xmlns:ds="http://schemas.openxmlformats.org/officeDocument/2006/customXml" ds:itemID="{BF441F93-0294-4D6A-8BEC-2F0AFDAEF5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Builders' Lien</Template>
  <TotalTime>3199</TotalTime>
  <Words>828</Words>
  <Application>Microsoft Office PowerPoint</Application>
  <PresentationFormat>On-screen Show (4:3)</PresentationFormat>
  <Paragraphs>120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Freestyle 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Certified Copy of Encumbrance</dc:title>
  <dc:creator>Sabrina Tsang-Mackenzie</dc:creator>
  <cp:lastModifiedBy>Lynn McIntosh</cp:lastModifiedBy>
  <cp:revision>77</cp:revision>
  <dcterms:created xsi:type="dcterms:W3CDTF">2018-03-21T17:17:48Z</dcterms:created>
  <dcterms:modified xsi:type="dcterms:W3CDTF">2025-10-31T22:11:10Z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MSIP_Label_abf2ea38-542c-4b75-bd7d-582ec36a519f_Enabled">
    <vt:lpwstr>true</vt:lpwstr>
  </property>
  <property fmtid="{D5CDD505-2E9C-101B-9397-08002B2CF9AE}" pid="4" name="MSIP_Label_abf2ea38-542c-4b75-bd7d-582ec36a519f_SetDate">
    <vt:lpwstr>2022-01-18T21:57:44Z</vt:lpwstr>
  </property>
  <property fmtid="{D5CDD505-2E9C-101B-9397-08002B2CF9AE}" pid="5" name="MSIP_Label_abf2ea38-542c-4b75-bd7d-582ec36a519f_Method">
    <vt:lpwstr>Standard</vt:lpwstr>
  </property>
  <property fmtid="{D5CDD505-2E9C-101B-9397-08002B2CF9AE}" pid="6" name="MSIP_Label_abf2ea38-542c-4b75-bd7d-582ec36a519f_Name">
    <vt:lpwstr>Protected A</vt:lpwstr>
  </property>
  <property fmtid="{D5CDD505-2E9C-101B-9397-08002B2CF9AE}" pid="7" name="MSIP_Label_abf2ea38-542c-4b75-bd7d-582ec36a519f_SiteId">
    <vt:lpwstr>2bb51c06-af9b-42c5-8bf5-3c3b7b10850b</vt:lpwstr>
  </property>
  <property fmtid="{D5CDD505-2E9C-101B-9397-08002B2CF9AE}" pid="8" name="MSIP_Label_abf2ea38-542c-4b75-bd7d-582ec36a519f_ActionId">
    <vt:lpwstr>ad016b2b-57cb-4eb4-ac84-ccfa8226aed0</vt:lpwstr>
  </property>
  <property fmtid="{D5CDD505-2E9C-101B-9397-08002B2CF9AE}" pid="9" name="MSIP_Label_abf2ea38-542c-4b75-bd7d-582ec36a519f_ContentBits">
    <vt:lpwstr>2</vt:lpwstr>
  </property>
</Properties>
</file>