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80" r:id="rId6"/>
    <p:sldId id="282" r:id="rId7"/>
    <p:sldId id="257" r:id="rId8"/>
    <p:sldId id="260" r:id="rId9"/>
    <p:sldId id="261" r:id="rId10"/>
    <p:sldId id="262" r:id="rId11"/>
    <p:sldId id="308" r:id="rId12"/>
    <p:sldId id="309" r:id="rId13"/>
    <p:sldId id="267" r:id="rId14"/>
    <p:sldId id="264" r:id="rId15"/>
    <p:sldId id="265" r:id="rId16"/>
    <p:sldId id="266" r:id="rId17"/>
    <p:sldId id="268" r:id="rId18"/>
    <p:sldId id="269" r:id="rId19"/>
    <p:sldId id="270" r:id="rId20"/>
    <p:sldId id="307" r:id="rId21"/>
    <p:sldId id="271" r:id="rId22"/>
    <p:sldId id="276" r:id="rId23"/>
    <p:sldId id="277"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varScale="1">
        <p:scale>
          <a:sx n="101" d="100"/>
          <a:sy n="101" d="100"/>
        </p:scale>
        <p:origin x="1308" y="102"/>
      </p:cViewPr>
      <p:guideLst>
        <p:guide orient="horz" pos="2160"/>
        <p:guide pos="2880"/>
      </p:guideLst>
    </p:cSldViewPr>
  </p:slideViewPr>
  <p:outlineViewPr>
    <p:cViewPr>
      <p:scale>
        <a:sx n="33" d="100"/>
        <a:sy n="33" d="100"/>
      </p:scale>
      <p:origin x="0" y="618"/>
    </p:cViewPr>
  </p:outlineViewPr>
  <p:notesTextViewPr>
    <p:cViewPr>
      <p:scale>
        <a:sx n="100" d="100"/>
        <a:sy n="100" d="100"/>
      </p:scale>
      <p:origin x="0" y="0"/>
    </p:cViewPr>
  </p:notesTextViewPr>
  <p:sorterViewPr>
    <p:cViewPr>
      <p:scale>
        <a:sx n="100" d="100"/>
        <a:sy n="100" d="100"/>
      </p:scale>
      <p:origin x="0" y="81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E7D3CE1F-72AC-4BA9-9F3A-0DA10BA11E6B}"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E7D3CE1F-72AC-4BA9-9F3A-0DA10BA11E6B}"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E7D3CE1F-72AC-4BA9-9F3A-0DA10BA11E6B}"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80728"/>
            <a:ext cx="8640960" cy="360040"/>
          </a:xfrm>
        </p:spPr>
        <p:txBody>
          <a:bodyPr>
            <a:normAutofit/>
          </a:bodyPr>
          <a:lstStyle>
            <a:lvl1pPr marL="0" indent="0">
              <a:buNone/>
              <a:defRPr sz="1600"/>
            </a:lvl1pPr>
          </a:lstStyle>
          <a:p>
            <a:pPr lvl="0"/>
            <a:r>
              <a:rPr lang="en-US"/>
              <a:t>Click to edit Master text styles</a:t>
            </a:r>
          </a:p>
        </p:txBody>
      </p:sp>
      <p:sp>
        <p:nvSpPr>
          <p:cNvPr id="4" name="Date Placeholder 3"/>
          <p:cNvSpPr>
            <a:spLocks noGrp="1"/>
          </p:cNvSpPr>
          <p:nvPr>
            <p:ph type="dt" sz="half" idx="10"/>
          </p:nvPr>
        </p:nvSpPr>
        <p:spPr/>
        <p:txBody>
          <a:bodyPr/>
          <a:lstStyle/>
          <a:p>
            <a:fld id="{BB0F149C-F1BD-475B-969A-D0D119C66F8A}"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5A50C50-A4C6-4009-BDC0-5F2DC508A22C}" type="slidenum">
              <a:rPr lang="en-CA" smtClean="0"/>
              <a:t>‹#›</a:t>
            </a:fld>
            <a:endParaRPr lang="en-CA" dirty="0"/>
          </a:p>
        </p:txBody>
      </p:sp>
      <p:sp>
        <p:nvSpPr>
          <p:cNvPr id="7" name="Text Placeholder 6"/>
          <p:cNvSpPr>
            <a:spLocks noGrp="1"/>
          </p:cNvSpPr>
          <p:nvPr>
            <p:ph type="body" sz="quarter" idx="13"/>
          </p:nvPr>
        </p:nvSpPr>
        <p:spPr>
          <a:xfrm>
            <a:off x="250825" y="1484313"/>
            <a:ext cx="8642350" cy="4752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909299352"/>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E7D3CE1F-72AC-4BA9-9F3A-0DA10BA11E6B}"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D3CE1F-72AC-4BA9-9F3A-0DA10BA11E6B}"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E7D3CE1F-72AC-4BA9-9F3A-0DA10BA11E6B}" type="datetimeFigureOut">
              <a:rPr lang="en-CA" smtClean="0"/>
              <a:t>2025-10-29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E7D3CE1F-72AC-4BA9-9F3A-0DA10BA11E6B}" type="datetimeFigureOut">
              <a:rPr lang="en-CA" smtClean="0"/>
              <a:t>2025-10-29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E7D3CE1F-72AC-4BA9-9F3A-0DA10BA11E6B}" type="datetimeFigureOut">
              <a:rPr lang="en-CA" smtClean="0"/>
              <a:t>2025-10-29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D3CE1F-72AC-4BA9-9F3A-0DA10BA11E6B}" type="datetimeFigureOut">
              <a:rPr lang="en-CA" smtClean="0"/>
              <a:t>2025-10-29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D3CE1F-72AC-4BA9-9F3A-0DA10BA11E6B}" type="datetimeFigureOut">
              <a:rPr lang="en-CA" smtClean="0"/>
              <a:t>2025-10-29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C92DC08-D5E7-493E-BFA1-7C669E7C4BCC}" type="slidenum">
              <a:rPr lang="en-CA" smtClean="0"/>
              <a:t>‹#›</a:t>
            </a:fld>
            <a:endParaRPr lang="en-CA"/>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D3CE1F-72AC-4BA9-9F3A-0DA10BA11E6B}" type="datetimeFigureOut">
              <a:rPr lang="en-CA" smtClean="0"/>
              <a:t>2025-10-29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C92DC08-D5E7-493E-BFA1-7C669E7C4BCC}" type="slidenum">
              <a:rPr lang="en-CA" smtClean="0"/>
              <a:t>‹#›</a:t>
            </a:fld>
            <a:endParaRPr lang="en-CA" dirty="0"/>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D3CE1F-72AC-4BA9-9F3A-0DA10BA11E6B}" type="datetimeFigureOut">
              <a:rPr lang="en-CA" smtClean="0"/>
              <a:t>2025-10-29</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2DC08-D5E7-493E-BFA1-7C669E7C4BCC}" type="slidenum">
              <a:rPr lang="en-CA" smtClean="0"/>
              <a:t>‹#›</a:t>
            </a:fld>
            <a:endParaRPr lang="en-CA"/>
          </a:p>
        </p:txBody>
      </p:sp>
      <p:pic>
        <p:nvPicPr>
          <p:cNvPr id="7"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0962"/>
            <a:ext cx="91440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43256" y="0"/>
            <a:ext cx="9000744" cy="792480"/>
          </a:xfrm>
          <a:prstGeom prst="rect">
            <a:avLst/>
          </a:prstGeom>
        </p:spPr>
      </p:pic>
      <p:sp>
        <p:nvSpPr>
          <p:cNvPr id="8" name="TextBox 7"/>
          <p:cNvSpPr txBox="1"/>
          <p:nvPr userDrawn="1"/>
        </p:nvSpPr>
        <p:spPr>
          <a:xfrm>
            <a:off x="7924800" y="6553200"/>
            <a:ext cx="1219200" cy="276999"/>
          </a:xfrm>
          <a:prstGeom prst="rect">
            <a:avLst/>
          </a:prstGeom>
          <a:noFill/>
        </p:spPr>
        <p:txBody>
          <a:bodyPr wrap="square" rtlCol="0">
            <a:spAutoFit/>
          </a:bodyPr>
          <a:lstStyle/>
          <a:p>
            <a:r>
              <a:rPr lang="en-US" sz="1200" dirty="0">
                <a:latin typeface="Arial" pitchFamily="34" charset="0"/>
                <a:cs typeface="Arial" pitchFamily="34" charset="0"/>
              </a:rPr>
              <a:t>Page</a:t>
            </a:r>
            <a:r>
              <a:rPr lang="en-US" sz="1200" baseline="0" dirty="0">
                <a:latin typeface="Arial" pitchFamily="34" charset="0"/>
                <a:cs typeface="Arial" pitchFamily="34" charset="0"/>
              </a:rPr>
              <a:t> </a:t>
            </a:r>
            <a:fld id="{7E09A4C9-1AC3-4BC0-BA84-324C2C93BE42}" type="slidenum">
              <a:rPr lang="en-US" sz="1200" baseline="0" smtClean="0">
                <a:latin typeface="Arial" pitchFamily="34" charset="0"/>
                <a:cs typeface="Arial" pitchFamily="34" charset="0"/>
              </a:rPr>
              <a:t>‹#›</a:t>
            </a:fld>
            <a:r>
              <a:rPr lang="en-US" sz="1200" baseline="0" dirty="0">
                <a:latin typeface="Arial" pitchFamily="34" charset="0"/>
                <a:cs typeface="Arial" pitchFamily="34" charset="0"/>
              </a:rPr>
              <a:t> of 20</a:t>
            </a:r>
            <a:endParaRPr lang="en-CA" sz="1200" dirty="0">
              <a:latin typeface="Arial" pitchFamily="34" charset="0"/>
              <a:cs typeface="Arial" pitchFamily="34" charset="0"/>
            </a:endParaRPr>
          </a:p>
        </p:txBody>
      </p:sp>
      <p:sp>
        <p:nvSpPr>
          <p:cNvPr id="11" name="TextBox 10">
            <a:extLst>
              <a:ext uri="{FF2B5EF4-FFF2-40B4-BE49-F238E27FC236}">
                <a16:creationId xmlns:a16="http://schemas.microsoft.com/office/drawing/2014/main" id="{61EC07C3-C25E-8A65-54D1-4ADFB536FA1A}"/>
              </a:ext>
            </a:extLst>
          </p:cNvPr>
          <p:cNvSpPr txBox="1"/>
          <p:nvPr userDrawn="1">
            <p:extLst>
              <p:ext uri="{1162E1C5-73C7-4A58-AE30-91384D911F3F}">
                <p184:classification xmlns:p184="http://schemas.microsoft.com/office/powerpoint/2018/4/main" val="ftr"/>
              </p:ext>
            </p:extLst>
          </p:nvPr>
        </p:nvSpPr>
        <p:spPr>
          <a:xfrm>
            <a:off x="63500" y="6626860"/>
            <a:ext cx="1508125" cy="167640"/>
          </a:xfrm>
          <a:prstGeom prst="rect">
            <a:avLst/>
          </a:prstGeom>
        </p:spPr>
        <p:txBody>
          <a:bodyPr horzOverflow="overflow" lIns="0" tIns="0" rIns="0" bIns="0">
            <a:spAutoFit/>
          </a:bodyPr>
          <a:lstStyle/>
          <a:p>
            <a:pPr algn="l"/>
            <a:r>
              <a:rPr lang="en-CA" sz="11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Classification: Protected 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wipe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energy.alberta.ca/OilSands/pdfs/Royalty-Guidelines-Glossary-And-Appendix-2015.pdf" TargetMode="External"/><Relationship Id="rId2" Type="http://schemas.openxmlformats.org/officeDocument/2006/relationships/hyperlink" Target="http://www.energy.alberta.ca/OilSands/582.asp" TargetMode="External"/><Relationship Id="rId1" Type="http://schemas.openxmlformats.org/officeDocument/2006/relationships/slideLayout" Target="../slideLayouts/slideLayout7.xml"/><Relationship Id="rId4" Type="http://schemas.openxmlformats.org/officeDocument/2006/relationships/hyperlink" Target="http://www.energy.alberta.ca/OilSands/806.asp"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energy.alberta.ca/OilSands/806.asp" TargetMode="External"/><Relationship Id="rId2" Type="http://schemas.openxmlformats.org/officeDocument/2006/relationships/hyperlink" Target="http://www.energy.alberta.ca/OilSands/pdfs/Royalty-Guidelines-Glossary-And-Appendix-2015.pdf" TargetMode="Externa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hyperlink" Target="http://www.energy.alberta.ca/OilSands/806.asp" TargetMode="External"/><Relationship Id="rId2" Type="http://schemas.openxmlformats.org/officeDocument/2006/relationships/hyperlink" Target="http://www.energy.alberta.ca/OilSands/pdfs/Royalty-Guidelines-Glossary-And-Appendix-2015.pdf"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www.energy.alberta.ca/OurBusiness/1076.asp" TargetMode="External"/><Relationship Id="rId7" Type="http://schemas.openxmlformats.org/officeDocument/2006/relationships/image" Target="../media/image12.jpeg"/><Relationship Id="rId2" Type="http://schemas.openxmlformats.org/officeDocument/2006/relationships/hyperlink" Target="https://ets.energy.gov.ab.ca/" TargetMode="External"/><Relationship Id="rId1" Type="http://schemas.openxmlformats.org/officeDocument/2006/relationships/slideLayout" Target="../slideLayouts/slideLayout7.xml"/><Relationship Id="rId6" Type="http://schemas.openxmlformats.org/officeDocument/2006/relationships/hyperlink" Target="http://training.energy.gov.ab.ca/38.asp" TargetMode="External"/><Relationship Id="rId5" Type="http://schemas.openxmlformats.org/officeDocument/2006/relationships/hyperlink" Target="http://training.energy.gov.ab.ca/37.asp" TargetMode="External"/><Relationship Id="rId4" Type="http://schemas.openxmlformats.org/officeDocument/2006/relationships/hyperlink" Target="http://training.energy.gov.ab.ca/" TargetMode="Externa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hyperlink" Target="http://www.energy.alberta.ca/OurBusiness/1076.asp" TargetMode="Externa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hyperlink" Target="http://www.energy.alberta.ca/OilSands/806.asp" TargetMode="External"/><Relationship Id="rId7" Type="http://schemas.openxmlformats.org/officeDocument/2006/relationships/image" Target="../media/image15.png"/><Relationship Id="rId2" Type="http://schemas.openxmlformats.org/officeDocument/2006/relationships/hyperlink" Target="http://www.energy.alberta.ca/OilSands/pdfs/Royalty-Guidelines-Glossary-And-Appendix-2015.pdf" TargetMode="External"/><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hyperlink" Target="http://www.energy.alberta.ca/OilSands/814.asp" TargetMode="External"/><Relationship Id="rId4" Type="http://schemas.openxmlformats.org/officeDocument/2006/relationships/hyperlink" Target="http://training.energy.gov.ab.ca/37.asp"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www.energy.alberta.ca/OilSands/pdfs/CAREPresentation.pdf" TargetMode="External"/><Relationship Id="rId3" Type="http://schemas.openxmlformats.org/officeDocument/2006/relationships/hyperlink" Target="http://www.energy.alberta.ca/OilSands/pdfs/Royalty-Guidelines-Glossary-And-Appendix-2015.pdf" TargetMode="External"/><Relationship Id="rId7" Type="http://schemas.openxmlformats.org/officeDocument/2006/relationships/hyperlink" Target="http://www.energy.alberta.ca/OilSands/1740.asp" TargetMode="External"/><Relationship Id="rId2" Type="http://schemas.openxmlformats.org/officeDocument/2006/relationships/hyperlink" Target="http://www.energy.alberta.ca/OilSands/pdfs/Royalty-Guidelines-2015.pdf" TargetMode="External"/><Relationship Id="rId1" Type="http://schemas.openxmlformats.org/officeDocument/2006/relationships/slideLayout" Target="../slideLayouts/slideLayout7.xml"/><Relationship Id="rId6" Type="http://schemas.openxmlformats.org/officeDocument/2006/relationships/hyperlink" Target="http://www.energy.alberta.ca/OilSands/582.asp" TargetMode="External"/><Relationship Id="rId5" Type="http://schemas.openxmlformats.org/officeDocument/2006/relationships/hyperlink" Target="http://www.energy.alberta.ca/OurBusiness/1070.asp" TargetMode="External"/><Relationship Id="rId4" Type="http://schemas.openxmlformats.org/officeDocument/2006/relationships/hyperlink" Target="http://www.energy.alberta.ca/OilSands/806.asp" TargetMode="External"/><Relationship Id="rId9" Type="http://schemas.openxmlformats.org/officeDocument/2006/relationships/hyperlink" Target="http://www.energy.alberta.ca/OilSands/575.asp"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mailto:OSReport@gov.ab.ca" TargetMode="External"/><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energy.alberta.ca/OilSands/806.asp"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energy.alberta.ca/OilSands/808.asp"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energy.alberta.ca/OilSands/808.asp"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27711" y="980728"/>
            <a:ext cx="4474165" cy="2160240"/>
          </a:xfrm>
          <a:prstGeom prst="rect">
            <a:avLst/>
          </a:prstGeom>
          <a:noFill/>
          <a:ln w="0"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scene3d>
              <a:camera prst="orthographicFront">
                <a:rot lat="0" lon="600000" rev="600000"/>
              </a:camera>
              <a:lightRig rig="threePt" dir="t"/>
            </a:scene3d>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0" b="1" i="0" u="none" strike="noStrike" cap="none" normalizeH="0" dirty="0">
                <a:ln>
                  <a:noFill/>
                </a:ln>
                <a:solidFill>
                  <a:srgbClr val="2160AD"/>
                </a:solidFill>
                <a:effectLst/>
                <a:latin typeface="Freestyle Script" pitchFamily="66" charset="0"/>
                <a:cs typeface="Arial" pitchFamily="34" charset="0"/>
              </a:rPr>
              <a:t>Welcome!</a:t>
            </a:r>
          </a:p>
        </p:txBody>
      </p:sp>
      <p:sp>
        <p:nvSpPr>
          <p:cNvPr id="5" name="Rectangle 4"/>
          <p:cNvSpPr/>
          <p:nvPr/>
        </p:nvSpPr>
        <p:spPr>
          <a:xfrm>
            <a:off x="539552" y="2488920"/>
            <a:ext cx="4932040" cy="923330"/>
          </a:xfrm>
          <a:prstGeom prst="rect">
            <a:avLst/>
          </a:prstGeom>
        </p:spPr>
        <p:txBody>
          <a:bodyPr wrap="square">
            <a:spAutoFit/>
          </a:bodyPr>
          <a:lstStyle/>
          <a:p>
            <a:pPr lvl="0" algn="ctr" fontAlgn="base">
              <a:spcBef>
                <a:spcPct val="0"/>
              </a:spcBef>
              <a:spcAft>
                <a:spcPct val="0"/>
              </a:spcAft>
            </a:pPr>
            <a:r>
              <a:rPr lang="en-US" b="1" dirty="0">
                <a:solidFill>
                  <a:srgbClr val="0070C0"/>
                </a:solidFill>
                <a:latin typeface="Arial" pitchFamily="34" charset="0"/>
                <a:cs typeface="Arial" pitchFamily="34" charset="0"/>
              </a:rPr>
              <a:t>To the Cost Analysis Reporting Enhancement (CARE) </a:t>
            </a:r>
          </a:p>
          <a:p>
            <a:pPr lvl="0" algn="ctr" fontAlgn="base">
              <a:spcBef>
                <a:spcPct val="0"/>
              </a:spcBef>
              <a:spcAft>
                <a:spcPct val="0"/>
              </a:spcAft>
            </a:pPr>
            <a:r>
              <a:rPr lang="en-US" b="1" dirty="0">
                <a:solidFill>
                  <a:srgbClr val="0070C0"/>
                </a:solidFill>
                <a:latin typeface="Arial" pitchFamily="34" charset="0"/>
                <a:cs typeface="Arial" pitchFamily="34" charset="0"/>
              </a:rPr>
              <a:t>Online Training Course</a:t>
            </a:r>
            <a:endParaRPr lang="en-US" dirty="0">
              <a:solidFill>
                <a:srgbClr val="0070C0"/>
              </a:solidFill>
              <a:latin typeface="Arial" pitchFamily="34" charset="0"/>
              <a:cs typeface="Arial" pitchFamily="34" charset="0"/>
            </a:endParaRPr>
          </a:p>
        </p:txBody>
      </p:sp>
      <p:sp>
        <p:nvSpPr>
          <p:cNvPr id="7" name="Rectangle 6"/>
          <p:cNvSpPr>
            <a:spLocks/>
          </p:cNvSpPr>
          <p:nvPr/>
        </p:nvSpPr>
        <p:spPr>
          <a:xfrm>
            <a:off x="5485447" y="1219200"/>
            <a:ext cx="2987675" cy="2215991"/>
          </a:xfrm>
          <a:prstGeom prst="rect">
            <a:avLst/>
          </a:prstGeom>
        </p:spPr>
        <p:txBody>
          <a:bodyPr wrap="square" lIns="0" tIns="0" rIns="0" bIns="0">
            <a:spAutoFit/>
          </a:bodyPr>
          <a:lstStyle/>
          <a:p>
            <a:r>
              <a:rPr lang="en-CA" sz="1200" dirty="0">
                <a:latin typeface="Arial" pitchFamily="34" charset="0"/>
                <a:cs typeface="Arial" pitchFamily="34" charset="0"/>
              </a:rPr>
              <a:t>In 2009, Alberta Energy required Oil Sands Royalty (OSR) Project operators to provide additional information that will enable the department to improve reporting of Oil Sands activities to Albertans.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This training material will discuss what you need to know to submit the CARE Reports using Alberta Energy's Electronic Transfer System (ETS). </a:t>
            </a:r>
            <a:br>
              <a:rPr lang="en-CA" sz="1200" dirty="0">
                <a:latin typeface="Arial" pitchFamily="34" charset="0"/>
                <a:cs typeface="Arial" pitchFamily="34" charset="0"/>
              </a:rPr>
            </a:br>
            <a:br>
              <a:rPr lang="en-CA" sz="1200" dirty="0">
                <a:latin typeface="Arial" pitchFamily="34" charset="0"/>
                <a:cs typeface="Arial" pitchFamily="34" charset="0"/>
              </a:rPr>
            </a:br>
            <a:endParaRPr lang="en-CA" sz="1200" dirty="0">
              <a:latin typeface="Arial" pitchFamily="34" charset="0"/>
              <a:cs typeface="Arial" pitchFamily="34" charset="0"/>
            </a:endParaRPr>
          </a:p>
        </p:txBody>
      </p:sp>
      <p:sp>
        <p:nvSpPr>
          <p:cNvPr id="2" name="Title 1"/>
          <p:cNvSpPr>
            <a:spLocks noGrp="1"/>
          </p:cNvSpPr>
          <p:nvPr>
            <p:ph type="title" idx="4294967295"/>
          </p:nvPr>
        </p:nvSpPr>
        <p:spPr>
          <a:xfrm>
            <a:off x="457200" y="838200"/>
            <a:ext cx="838200" cy="304800"/>
          </a:xfrm>
        </p:spPr>
        <p:txBody>
          <a:bodyPr>
            <a:normAutofit/>
          </a:bodyPr>
          <a:lstStyle/>
          <a:p>
            <a:r>
              <a:rPr lang="en-CA" sz="800" dirty="0">
                <a:solidFill>
                  <a:schemeClr val="bg1"/>
                </a:solidFill>
              </a:rPr>
              <a:t>Welcome</a:t>
            </a:r>
          </a:p>
        </p:txBody>
      </p:sp>
    </p:spTree>
    <p:extLst>
      <p:ext uri="{BB962C8B-B14F-4D97-AF65-F5344CB8AC3E}">
        <p14:creationId xmlns:p14="http://schemas.microsoft.com/office/powerpoint/2010/main" val="3143846007"/>
      </p:ext>
    </p:extLst>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572000" y="1333500"/>
            <a:ext cx="2892426" cy="3139321"/>
          </a:xfrm>
          <a:prstGeom prst="rect">
            <a:avLst/>
          </a:prstGeom>
        </p:spPr>
        <p:txBody>
          <a:bodyPr wrap="square" lIns="0" tIns="0" rIns="0" bIns="0">
            <a:spAutoFit/>
          </a:bodyPr>
          <a:lstStyle/>
          <a:p>
            <a:r>
              <a:rPr lang="en-CA" sz="1200" dirty="0">
                <a:latin typeface="Arial" pitchFamily="34" charset="0"/>
                <a:cs typeface="Arial" pitchFamily="34" charset="0"/>
              </a:rPr>
              <a:t>All CARE Reports must be submitted electronically in Excel using Alberta Energy’s Electronic Transfer System (ETS) by the filing deadlines.  Refer to the </a:t>
            </a:r>
            <a:r>
              <a:rPr lang="en-CA" sz="1200" i="1" dirty="0">
                <a:latin typeface="Arial" pitchFamily="34" charset="0"/>
                <a:cs typeface="Arial" pitchFamily="34" charset="0"/>
              </a:rPr>
              <a:t>Resources</a:t>
            </a:r>
            <a:r>
              <a:rPr lang="en-CA" sz="1200" dirty="0">
                <a:latin typeface="Arial" pitchFamily="34" charset="0"/>
                <a:cs typeface="Arial" pitchFamily="34" charset="0"/>
              </a:rPr>
              <a:t> slide at the end of this module for the CARE Reports and filing deadlines.</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The ETS is a secure web application portal. The Correspondence in ETS allows Oil Sands Royalty clients to send and receive data through a secure connection.</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a:latin typeface="Arial" pitchFamily="34" charset="0"/>
                <a:cs typeface="Arial" pitchFamily="34" charset="0"/>
              </a:rPr>
              <a:t>NOTE:</a:t>
            </a:r>
            <a:r>
              <a:rPr lang="en-CA" sz="1200" dirty="0">
                <a:latin typeface="Arial" pitchFamily="34" charset="0"/>
                <a:cs typeface="Arial" pitchFamily="34" charset="0"/>
              </a:rPr>
              <a:t> The CARE reporting templates should not be altered by the submitter.  Doing so may result in a rejection of the submission.  Penalty charges may also apply.</a:t>
            </a:r>
          </a:p>
        </p:txBody>
      </p:sp>
      <p:pic>
        <p:nvPicPr>
          <p:cNvPr id="3" name="Picture 9" descr="http://onboardenergytraining/ObjectFiles/FormSubmissions270x235.jpg"/>
          <p:cNvPicPr>
            <a:picLocks noChangeArrowheads="1"/>
          </p:cNvPicPr>
          <p:nvPr/>
        </p:nvPicPr>
        <p:blipFill rotWithShape="1">
          <a:blip r:embed="rId2" cstate="print"/>
          <a:srcRect l="1656" t="3977" r="2072" b="2414"/>
          <a:stretch/>
        </p:blipFill>
        <p:spPr bwMode="auto">
          <a:xfrm>
            <a:off x="324000" y="1404000"/>
            <a:ext cx="2592000" cy="2556000"/>
          </a:xfrm>
          <a:prstGeom prst="rect">
            <a:avLst/>
          </a:prstGeom>
          <a:noFill/>
        </p:spPr>
      </p:pic>
      <p:sp>
        <p:nvSpPr>
          <p:cNvPr id="5" name="Title 4"/>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Report Submissions</a:t>
            </a:r>
          </a:p>
        </p:txBody>
      </p:sp>
    </p:spTree>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4572000" y="1303615"/>
            <a:ext cx="4191000" cy="3877985"/>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A Statement of Approval must accompany the submission of the CARE Reports for each reporting period. The approval of the reports must be signed by the operator’s Chief Financial Officer or another senior officer on behalf of the operator. </a:t>
            </a:r>
          </a:p>
          <a:p>
            <a:pPr marL="0" marR="0" lvl="0" indent="0" algn="l" defTabSz="914400" rtl="0" eaLnBrk="1" fontAlgn="base" latinLnBrk="0" hangingPunct="1">
              <a:lnSpc>
                <a:spcPct val="100000"/>
              </a:lnSpc>
              <a:spcBef>
                <a:spcPct val="0"/>
              </a:spcBef>
              <a:spcAft>
                <a:spcPct val="0"/>
              </a:spcAft>
              <a:buClrTx/>
              <a:buSzTx/>
              <a:buFontTx/>
              <a:buNone/>
              <a:tabLst/>
            </a:pP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1" i="0" u="none" strike="noStrike" cap="none" normalizeH="0" baseline="0" dirty="0">
                <a:ln>
                  <a:noFill/>
                </a:ln>
                <a:solidFill>
                  <a:srgbClr val="000000"/>
                </a:solidFill>
                <a:effectLst/>
                <a:latin typeface="Arial" pitchFamily="34" charset="0"/>
                <a:cs typeface="Arial" pitchFamily="34" charset="0"/>
              </a:rPr>
              <a:t>Note:</a:t>
            </a:r>
            <a:r>
              <a:rPr kumimoji="0" lang="en-US" sz="1200" b="0" i="0" u="none" strike="noStrike" cap="none" normalizeH="0" baseline="0" dirty="0">
                <a:ln>
                  <a:noFill/>
                </a:ln>
                <a:solidFill>
                  <a:srgbClr val="000000"/>
                </a:solidFill>
                <a:effectLst/>
                <a:latin typeface="Arial" pitchFamily="34" charset="0"/>
                <a:cs typeface="Arial" pitchFamily="34" charset="0"/>
              </a:rPr>
              <a:t> See Oil Sands Royalty</a:t>
            </a:r>
            <a:r>
              <a:rPr kumimoji="0" lang="en-US" sz="1200" b="0" i="0" u="none" strike="noStrike" cap="none" normalizeH="0" dirty="0">
                <a:ln>
                  <a:noFill/>
                </a:ln>
                <a:solidFill>
                  <a:srgbClr val="000000"/>
                </a:solidFill>
                <a:effectLst/>
                <a:latin typeface="Arial" pitchFamily="34" charset="0"/>
                <a:cs typeface="Arial" pitchFamily="34" charset="0"/>
              </a:rPr>
              <a:t> Regulation, 2009, Section 38.1(3) and 38.1(4) for the Statement of Approval and authorization requirements.  </a:t>
            </a:r>
            <a:br>
              <a:rPr kumimoji="0" lang="en-US" sz="1200" b="0" i="0" u="none" strike="noStrike" cap="none" normalizeH="0" baseline="0" dirty="0">
                <a:ln>
                  <a:noFill/>
                </a:ln>
                <a:solidFill>
                  <a:srgbClr val="000000"/>
                </a:solidFill>
                <a:effectLst/>
                <a:latin typeface="Arial" pitchFamily="34" charset="0"/>
                <a:cs typeface="Arial" pitchFamily="34" charset="0"/>
              </a:rPr>
            </a:b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rPr>
              <a:t>A Statement of Approval:</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Is a separate document, such as a letter, accompanying the CARE submission, providing that such a letter clearly references the report to which it relates. </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Clearly indicates the name of the individual approving the report. </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Includes a scanned signature page with the electronic submission.</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chemeClr val="tx1"/>
              </a:solidFill>
              <a:effectLst/>
              <a:latin typeface="Arial" pitchFamily="34" charset="0"/>
            </a:endParaRPr>
          </a:p>
        </p:txBody>
      </p:sp>
      <p:pic>
        <p:nvPicPr>
          <p:cNvPr id="3" name="Picture 11" descr="http://onboardenergytraining/ObjectFiles/StatementofApproval340x340.jpg"/>
          <p:cNvPicPr>
            <a:picLocks noChangeArrowheads="1"/>
          </p:cNvPicPr>
          <p:nvPr/>
        </p:nvPicPr>
        <p:blipFill rotWithShape="1">
          <a:blip r:embed="rId2" cstate="print"/>
          <a:srcRect l="10642" t="15282" r="14355" b="22577"/>
          <a:stretch/>
        </p:blipFill>
        <p:spPr bwMode="auto">
          <a:xfrm>
            <a:off x="576000" y="1800000"/>
            <a:ext cx="2448000" cy="2052000"/>
          </a:xfrm>
          <a:prstGeom prst="rect">
            <a:avLst/>
          </a:prstGeom>
          <a:noFill/>
        </p:spPr>
      </p:pic>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Statement</a:t>
            </a:r>
            <a:r>
              <a:rPr lang="en-CA" sz="1600" b="1" baseline="0" dirty="0">
                <a:latin typeface="Arial" pitchFamily="34" charset="0"/>
                <a:cs typeface="Arial" pitchFamily="34" charset="0"/>
              </a:rPr>
              <a:t> of Approval</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3733800" y="1981200"/>
            <a:ext cx="4330700" cy="3323987"/>
          </a:xfrm>
          <a:prstGeom prst="rect">
            <a:avLst/>
          </a:prstGeom>
        </p:spPr>
        <p:txBody>
          <a:bodyPr wrap="square" lIns="0" tIns="0" rIns="0" bIns="0">
            <a:spAutoFit/>
          </a:bodyPr>
          <a:lstStyle/>
          <a:p>
            <a:r>
              <a:rPr lang="en-CA" sz="1200" dirty="0">
                <a:latin typeface="Arial" pitchFamily="34" charset="0"/>
                <a:cs typeface="Arial" pitchFamily="34" charset="0"/>
              </a:rPr>
              <a:t>All CARE reporting templates are available on Alberta Energy's Oil Sands Forms website</a:t>
            </a:r>
          </a:p>
          <a:p>
            <a:r>
              <a:rPr lang="en-CA" sz="1200" dirty="0">
                <a:latin typeface="Arial" pitchFamily="34" charset="0"/>
                <a:cs typeface="Arial" pitchFamily="34" charset="0"/>
                <a:hlinkClick r:id="rId2"/>
              </a:rPr>
              <a:t>http://www.energy.alberta.ca/OilSands/582.asp</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Note: Scroll down the page to the </a:t>
            </a:r>
            <a:r>
              <a:rPr lang="en-CA" sz="1200" b="1" dirty="0">
                <a:latin typeface="Arial" pitchFamily="34" charset="0"/>
                <a:cs typeface="Arial" pitchFamily="34" charset="0"/>
              </a:rPr>
              <a:t>Cost Analysis and Reporting Enhancement (CARE)</a:t>
            </a:r>
            <a:r>
              <a:rPr lang="en-CA" sz="1200" dirty="0">
                <a:latin typeface="Arial" pitchFamily="34" charset="0"/>
                <a:cs typeface="Arial" pitchFamily="34" charset="0"/>
              </a:rPr>
              <a:t> section for the reporting templates that pertain to each reporting period.</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See also </a:t>
            </a:r>
            <a:r>
              <a:rPr lang="en-CA" sz="1200" b="1" dirty="0">
                <a:latin typeface="Arial" pitchFamily="34" charset="0"/>
                <a:cs typeface="Arial" pitchFamily="34" charset="0"/>
              </a:rPr>
              <a:t>Appendix C – Cost Analysis and Reporting Enhancement (CARE) Forms</a:t>
            </a:r>
            <a:r>
              <a:rPr lang="en-CA" sz="1200" dirty="0">
                <a:latin typeface="Arial" pitchFamily="34" charset="0"/>
                <a:cs typeface="Arial" pitchFamily="34" charset="0"/>
              </a:rPr>
              <a:t>, and </a:t>
            </a:r>
            <a:r>
              <a:rPr lang="en-CA" sz="1200" b="1" dirty="0">
                <a:latin typeface="Arial" pitchFamily="34" charset="0"/>
                <a:cs typeface="Arial" pitchFamily="34" charset="0"/>
              </a:rPr>
              <a:t>Appendix D – CARE Glossary</a:t>
            </a:r>
            <a:r>
              <a:rPr lang="en-CA" sz="1200" dirty="0">
                <a:latin typeface="Arial" pitchFamily="34" charset="0"/>
                <a:cs typeface="Arial" pitchFamily="34" charset="0"/>
              </a:rPr>
              <a:t> of the </a:t>
            </a:r>
            <a:r>
              <a:rPr lang="en-CA" sz="1200" dirty="0">
                <a:latin typeface="Arial" pitchFamily="34" charset="0"/>
                <a:cs typeface="Arial" pitchFamily="34" charset="0"/>
                <a:hlinkClick r:id="rId3"/>
              </a:rPr>
              <a:t>Alberta Oil Sands Royalty Guidelines Appendix  </a:t>
            </a:r>
            <a:r>
              <a:rPr lang="en-CA" sz="1200" dirty="0">
                <a:latin typeface="Arial" pitchFamily="34" charset="0"/>
                <a:cs typeface="Arial" pitchFamily="34" charset="0"/>
              </a:rPr>
              <a:t>(dated January 31, 2015) for a summary listing of the CARE Reports and a glossary of terms that are specific to CARE reporting.  See </a:t>
            </a:r>
            <a:r>
              <a:rPr lang="en-CA" sz="1200" dirty="0">
                <a:latin typeface="Arial" pitchFamily="34" charset="0"/>
                <a:cs typeface="Arial" pitchFamily="34" charset="0"/>
                <a:hlinkClick r:id="rId4"/>
              </a:rPr>
              <a:t>Oil Sands Information Bulletin 2015-03</a:t>
            </a:r>
            <a:r>
              <a:rPr lang="en-CA" sz="1200" dirty="0">
                <a:latin typeface="Arial" pitchFamily="34" charset="0"/>
                <a:cs typeface="Arial" pitchFamily="34" charset="0"/>
              </a:rPr>
              <a:t> for the CARE Reports that are effective from Period 2015.  These reports are not reflected in the January 31, 2015 version of the Alberta Oil Sands Royalty Guidelines  and will be incorporated in the next guideline release.</a:t>
            </a:r>
          </a:p>
        </p:txBody>
      </p:sp>
      <p:sp>
        <p:nvSpPr>
          <p:cNvPr id="4" name="Title 3"/>
          <p:cNvSpPr>
            <a:spLocks noGrp="1"/>
          </p:cNvSpPr>
          <p:nvPr>
            <p:ph type="title" idx="4294967295"/>
          </p:nvPr>
        </p:nvSpPr>
        <p:spPr>
          <a:xfrm>
            <a:off x="457200" y="762000"/>
            <a:ext cx="8229600" cy="457200"/>
          </a:xfrm>
        </p:spPr>
        <p:txBody>
          <a:bodyPr>
            <a:normAutofit/>
          </a:bodyPr>
          <a:lstStyle/>
          <a:p>
            <a:pPr algn="l"/>
            <a:r>
              <a:rPr lang="en-CA" sz="1600" b="1" dirty="0">
                <a:latin typeface="Arial" pitchFamily="34" charset="0"/>
                <a:cs typeface="Arial" pitchFamily="34" charset="0"/>
              </a:rPr>
              <a:t>Reporting Templates</a:t>
            </a:r>
          </a:p>
        </p:txBody>
      </p:sp>
    </p:spTree>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611687" y="1295400"/>
            <a:ext cx="3921125" cy="2400657"/>
          </a:xfrm>
          <a:prstGeom prst="rect">
            <a:avLst/>
          </a:prstGeom>
        </p:spPr>
        <p:txBody>
          <a:bodyPr wrap="square" lIns="0" tIns="0" rIns="0" bIns="0">
            <a:spAutoFit/>
          </a:bodyPr>
          <a:lstStyle/>
          <a:p>
            <a:r>
              <a:rPr lang="en-CA" sz="1200" dirty="0">
                <a:latin typeface="Arial" pitchFamily="34" charset="0"/>
                <a:cs typeface="Arial" pitchFamily="34" charset="0"/>
              </a:rPr>
              <a:t>As CARE Reports are still submitted through ETS Correspondence (rather than through ETS Oil Sands), the report submissions must adhere to the specific file naming conventions required by the system.</a:t>
            </a:r>
          </a:p>
          <a:p>
            <a:br>
              <a:rPr lang="en-CA" sz="1200" dirty="0">
                <a:latin typeface="Arial" pitchFamily="34" charset="0"/>
                <a:cs typeface="Arial" pitchFamily="34" charset="0"/>
              </a:rPr>
            </a:br>
            <a:r>
              <a:rPr lang="en-CA" sz="1200" dirty="0">
                <a:latin typeface="Arial" pitchFamily="34" charset="0"/>
                <a:cs typeface="Arial" pitchFamily="34" charset="0"/>
              </a:rPr>
              <a:t>The file naming conventions are listed in</a:t>
            </a:r>
          </a:p>
          <a:p>
            <a:r>
              <a:rPr lang="en-CA" sz="1200" dirty="0">
                <a:latin typeface="Arial" pitchFamily="34" charset="0"/>
                <a:cs typeface="Arial" pitchFamily="34" charset="0"/>
              </a:rPr>
              <a:t>Appendix H - Electronic Transfer System (ETS) - File Naming Conventions of the </a:t>
            </a:r>
            <a:r>
              <a:rPr lang="en-CA" sz="1200" dirty="0">
                <a:latin typeface="Arial" pitchFamily="34" charset="0"/>
                <a:cs typeface="Arial" pitchFamily="34" charset="0"/>
                <a:hlinkClick r:id="rId2"/>
              </a:rPr>
              <a:t>Alberta Oil Sands Royalty Guidelines Appendix</a:t>
            </a:r>
            <a:r>
              <a:rPr lang="en-CA" sz="1200" dirty="0">
                <a:hlinkClick r:id="rId2"/>
              </a:rPr>
              <a:t> </a:t>
            </a:r>
            <a:r>
              <a:rPr lang="en-CA" sz="1200" dirty="0">
                <a:latin typeface="Arial" pitchFamily="34" charset="0"/>
                <a:cs typeface="Arial" pitchFamily="34" charset="0"/>
              </a:rPr>
              <a:t> (dated January 31, 2015).  See </a:t>
            </a:r>
            <a:r>
              <a:rPr lang="en-CA" sz="1200" dirty="0">
                <a:latin typeface="Arial" pitchFamily="34" charset="0"/>
                <a:cs typeface="Arial" pitchFamily="34" charset="0"/>
                <a:hlinkClick r:id="rId3"/>
              </a:rPr>
              <a:t>Oil Sands Information Bulletin 2015-03</a:t>
            </a:r>
            <a:r>
              <a:rPr lang="en-CA" sz="1200" dirty="0">
                <a:latin typeface="Arial" pitchFamily="34" charset="0"/>
                <a:cs typeface="Arial" pitchFamily="34" charset="0"/>
              </a:rPr>
              <a:t> for the file naming conventions of the CARE Reports that are effective from Period 2015.</a:t>
            </a:r>
          </a:p>
          <a:p>
            <a:endParaRPr lang="en-CA" sz="1200" dirty="0">
              <a:latin typeface="Arial" pitchFamily="34" charset="0"/>
              <a:cs typeface="Arial" pitchFamily="34" charset="0"/>
            </a:endParaRPr>
          </a:p>
        </p:txBody>
      </p:sp>
      <p:pic>
        <p:nvPicPr>
          <p:cNvPr id="3" name="Picture 13" descr="http://onboardenergytraining/ObjectFiles/FileNamingConvention340x340.jpg"/>
          <p:cNvPicPr>
            <a:picLocks noChangeArrowheads="1"/>
          </p:cNvPicPr>
          <p:nvPr/>
        </p:nvPicPr>
        <p:blipFill rotWithShape="1">
          <a:blip r:embed="rId4" cstate="print"/>
          <a:srcRect l="1692" t="5469" r="2350" b="8406"/>
          <a:stretch/>
        </p:blipFill>
        <p:spPr bwMode="auto">
          <a:xfrm>
            <a:off x="360000" y="1476000"/>
            <a:ext cx="3132000" cy="2844000"/>
          </a:xfrm>
          <a:prstGeom prst="rect">
            <a:avLst/>
          </a:prstGeom>
          <a:noFill/>
        </p:spPr>
      </p:pic>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File</a:t>
            </a:r>
            <a:r>
              <a:rPr lang="en-CA" sz="1600" b="1" baseline="0" dirty="0">
                <a:latin typeface="Arial" pitchFamily="34" charset="0"/>
                <a:cs typeface="Arial" pitchFamily="34" charset="0"/>
              </a:rPr>
              <a:t> Naming Convention</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572000" y="1333500"/>
            <a:ext cx="2882900" cy="1477328"/>
          </a:xfrm>
          <a:prstGeom prst="rect">
            <a:avLst/>
          </a:prstGeom>
        </p:spPr>
        <p:txBody>
          <a:bodyPr wrap="square" lIns="0" tIns="0" rIns="0" bIns="0">
            <a:spAutoFit/>
          </a:bodyPr>
          <a:lstStyle/>
          <a:p>
            <a:r>
              <a:rPr lang="en-CA" sz="1200" dirty="0">
                <a:latin typeface="Arial" pitchFamily="34" charset="0"/>
                <a:cs typeface="Arial" pitchFamily="34" charset="0"/>
              </a:rPr>
              <a:t>Refer to Appendix E – CARE Timeline and Timetable of the </a:t>
            </a:r>
            <a:r>
              <a:rPr lang="en-CA" sz="1200" dirty="0">
                <a:latin typeface="Arial" panose="020B0604020202020204" pitchFamily="34" charset="0"/>
                <a:cs typeface="Arial" panose="020B0604020202020204" pitchFamily="34" charset="0"/>
                <a:hlinkClick r:id="rId2"/>
              </a:rPr>
              <a:t>Alberta Oil Sands Royalty Guidelines Appendix </a:t>
            </a:r>
            <a:r>
              <a:rPr lang="en-CA" sz="1200" dirty="0">
                <a:latin typeface="Arial" pitchFamily="34" charset="0"/>
                <a:cs typeface="Arial" pitchFamily="34" charset="0"/>
              </a:rPr>
              <a:t> (dated January 31, 2015) for the filing deadline of each CARE Report. See </a:t>
            </a:r>
            <a:r>
              <a:rPr lang="en-CA" sz="1200" dirty="0">
                <a:latin typeface="Arial" pitchFamily="34" charset="0"/>
                <a:cs typeface="Arial" pitchFamily="34" charset="0"/>
                <a:hlinkClick r:id="rId3"/>
              </a:rPr>
              <a:t>Oil Sands Information Bulletin 2015-03</a:t>
            </a:r>
            <a:r>
              <a:rPr lang="en-CA" sz="1200" dirty="0">
                <a:latin typeface="Arial" pitchFamily="34" charset="0"/>
                <a:cs typeface="Arial" pitchFamily="34" charset="0"/>
              </a:rPr>
              <a:t> for the filing deadlines of the CARE Reports that are effective from Period 2015.  </a:t>
            </a:r>
          </a:p>
        </p:txBody>
      </p:sp>
      <p:sp>
        <p:nvSpPr>
          <p:cNvPr id="4" name="Title 3"/>
          <p:cNvSpPr>
            <a:spLocks noGrp="1"/>
          </p:cNvSpPr>
          <p:nvPr>
            <p:ph type="title" idx="4294967295"/>
          </p:nvPr>
        </p:nvSpPr>
        <p:spPr>
          <a:xfrm>
            <a:off x="457200" y="762000"/>
            <a:ext cx="8229600" cy="457200"/>
          </a:xfrm>
        </p:spPr>
        <p:txBody>
          <a:bodyPr>
            <a:normAutofit/>
          </a:bodyPr>
          <a:lstStyle/>
          <a:p>
            <a:pPr algn="l"/>
            <a:r>
              <a:rPr lang="en-CA" sz="1600" b="1" dirty="0">
                <a:latin typeface="Arial" pitchFamily="34" charset="0"/>
                <a:cs typeface="Arial" pitchFamily="34" charset="0"/>
              </a:rPr>
              <a:t>Filing Deadlines</a:t>
            </a:r>
          </a:p>
        </p:txBody>
      </p:sp>
    </p:spTree>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p:cNvSpPr>
          <p:nvPr/>
        </p:nvSpPr>
        <p:spPr>
          <a:xfrm>
            <a:off x="4572000" y="1303615"/>
            <a:ext cx="3962400" cy="4616648"/>
          </a:xfrm>
          <a:prstGeom prst="rect">
            <a:avLst/>
          </a:prstGeom>
        </p:spPr>
        <p:txBody>
          <a:bodyPr wrap="square" lIns="0" tIns="0" rIns="0" bIns="0">
            <a:spAutoFit/>
          </a:bodyPr>
          <a:lstStyle/>
          <a:p>
            <a:r>
              <a:rPr lang="en-CA" sz="1200" dirty="0">
                <a:latin typeface="Arial" pitchFamily="34" charset="0"/>
                <a:cs typeface="Arial" pitchFamily="34" charset="0"/>
              </a:rPr>
              <a:t>Alberta Energy’s Electronic Transfer System (ETS) is a secure web application that is used to transfer information to the department.  It is not only used for the submission of CARE Reports.</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The ETS website is located at: </a:t>
            </a:r>
            <a:r>
              <a:rPr lang="en-CA" sz="1200" dirty="0">
                <a:latin typeface="Arial" pitchFamily="34" charset="0"/>
                <a:cs typeface="Arial" pitchFamily="34" charset="0"/>
                <a:hlinkClick r:id="rId2"/>
              </a:rPr>
              <a:t>https://ets.energy.gov.ab.ca</a:t>
            </a:r>
            <a:r>
              <a:rPr lang="en-CA" sz="1200" dirty="0">
                <a:latin typeface="Arial" pitchFamily="34" charset="0"/>
                <a:cs typeface="Arial" pitchFamily="34" charset="0"/>
              </a:rPr>
              <a:t>.</a:t>
            </a:r>
            <a:br>
              <a:rPr lang="en-CA" sz="1200" dirty="0">
                <a:latin typeface="Arial" pitchFamily="34" charset="0"/>
                <a:cs typeface="Arial" pitchFamily="34" charset="0"/>
              </a:rPr>
            </a:br>
            <a:endParaRPr lang="en-CA" sz="1200" dirty="0">
              <a:latin typeface="Arial" pitchFamily="34" charset="0"/>
              <a:cs typeface="Arial" pitchFamily="34" charset="0"/>
            </a:endParaRPr>
          </a:p>
          <a:p>
            <a:r>
              <a:rPr lang="en-CA" sz="1200" dirty="0">
                <a:latin typeface="Arial" pitchFamily="34" charset="0"/>
                <a:cs typeface="Arial" pitchFamily="34" charset="0"/>
              </a:rPr>
              <a:t>CARE Reports are submitted through the Correspondence Folder in ETS.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To request access to ETS Correspondence, complete the ETS Account Setup/Change Form under Apply for Access</a:t>
            </a:r>
            <a:r>
              <a:rPr lang="en-CA" sz="1200" i="1" dirty="0">
                <a:latin typeface="Arial" pitchFamily="34" charset="0"/>
                <a:cs typeface="Arial" pitchFamily="34" charset="0"/>
              </a:rPr>
              <a:t> </a:t>
            </a:r>
            <a:r>
              <a:rPr lang="en-CA" sz="1200" dirty="0">
                <a:latin typeface="Arial" pitchFamily="34" charset="0"/>
                <a:cs typeface="Arial" pitchFamily="34" charset="0"/>
              </a:rPr>
              <a:t>at </a:t>
            </a:r>
            <a:r>
              <a:rPr lang="en-CA" sz="1200" dirty="0">
                <a:latin typeface="Arial" pitchFamily="34" charset="0"/>
                <a:cs typeface="Arial" pitchFamily="34" charset="0"/>
                <a:hlinkClick r:id="rId3"/>
              </a:rPr>
              <a:t>http://www.energy.alberta.ca/OurBusiness/1076.asp</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ETS training modules are available in the Alberta Energy Online Learning Portal at </a:t>
            </a:r>
            <a:r>
              <a:rPr lang="en-CA" sz="1200" dirty="0">
                <a:latin typeface="Arial" pitchFamily="34" charset="0"/>
                <a:cs typeface="Arial" pitchFamily="34" charset="0"/>
                <a:hlinkClick r:id="rId4"/>
              </a:rPr>
              <a:t>http://training.energy.gov.ab.ca/</a:t>
            </a:r>
            <a:endParaRPr lang="en-CA" sz="1200" dirty="0">
              <a:latin typeface="Arial" pitchFamily="34" charset="0"/>
              <a:cs typeface="Arial" pitchFamily="34" charset="0"/>
            </a:endParaRPr>
          </a:p>
          <a:p>
            <a:endParaRPr lang="en-CA" sz="1200" dirty="0">
              <a:latin typeface="Arial" pitchFamily="34" charset="0"/>
              <a:cs typeface="Arial" pitchFamily="34" charset="0"/>
            </a:endParaRPr>
          </a:p>
          <a:p>
            <a:r>
              <a:rPr lang="en-CA" sz="1200" dirty="0">
                <a:latin typeface="Arial" pitchFamily="34" charset="0"/>
                <a:cs typeface="Arial" pitchFamily="34" charset="0"/>
              </a:rPr>
              <a:t>In addition to this training module (CARE Reporting), the following supplemental modules should also viewed:</a:t>
            </a:r>
          </a:p>
          <a:p>
            <a:pPr marL="171450" indent="-171450">
              <a:buFont typeface="Arial" panose="020B0604020202020204" pitchFamily="34" charset="0"/>
              <a:buChar char="•"/>
            </a:pPr>
            <a:r>
              <a:rPr lang="en-CA" sz="1200" dirty="0">
                <a:latin typeface="Arial" pitchFamily="34" charset="0"/>
                <a:cs typeface="Arial" pitchFamily="34" charset="0"/>
                <a:hlinkClick r:id="rId5"/>
              </a:rPr>
              <a:t>Energy Online Learning – Correspondence</a:t>
            </a:r>
            <a:endParaRPr lang="en-CA" sz="1200" dirty="0">
              <a:latin typeface="Arial" pitchFamily="34" charset="0"/>
              <a:cs typeface="Arial" pitchFamily="34" charset="0"/>
            </a:endParaRPr>
          </a:p>
          <a:p>
            <a:pPr marL="171450" indent="-171450">
              <a:buFont typeface="Arial" panose="020B0604020202020204" pitchFamily="34" charset="0"/>
              <a:buChar char="•"/>
            </a:pPr>
            <a:r>
              <a:rPr lang="en-CA" sz="1200" dirty="0">
                <a:latin typeface="Arial" pitchFamily="34" charset="0"/>
                <a:cs typeface="Arial" pitchFamily="34" charset="0"/>
                <a:hlinkClick r:id="rId6"/>
              </a:rPr>
              <a:t>Energy Online Learning - ETS Accounts</a:t>
            </a:r>
            <a:r>
              <a:rPr lang="en-CA" sz="1200" dirty="0">
                <a:latin typeface="Arial" pitchFamily="34" charset="0"/>
                <a:cs typeface="Arial" pitchFamily="34" charset="0"/>
              </a:rPr>
              <a:t> (ETS Account Setup and Preferences)</a:t>
            </a:r>
          </a:p>
          <a:p>
            <a:br>
              <a:rPr lang="en-CA" sz="1200" dirty="0">
                <a:latin typeface="Arial" pitchFamily="34" charset="0"/>
                <a:cs typeface="Arial" pitchFamily="34" charset="0"/>
              </a:rPr>
            </a:br>
            <a:endParaRPr lang="en-CA" sz="1200" dirty="0">
              <a:latin typeface="Arial" pitchFamily="34" charset="0"/>
              <a:cs typeface="Arial" pitchFamily="34" charset="0"/>
            </a:endParaRPr>
          </a:p>
        </p:txBody>
      </p:sp>
      <p:pic>
        <p:nvPicPr>
          <p:cNvPr id="5" name="Picture 14" descr="http://onboardenergytraining/ObjectFiles/ETS.jpg"/>
          <p:cNvPicPr>
            <a:picLocks noChangeArrowheads="1"/>
          </p:cNvPicPr>
          <p:nvPr/>
        </p:nvPicPr>
        <p:blipFill rotWithShape="1">
          <a:blip r:embed="rId7" cstate="print"/>
          <a:srcRect t="1" r="733" b="10602"/>
          <a:stretch/>
        </p:blipFill>
        <p:spPr bwMode="auto">
          <a:xfrm>
            <a:off x="228600" y="1295400"/>
            <a:ext cx="3240000" cy="2952000"/>
          </a:xfrm>
          <a:prstGeom prst="rect">
            <a:avLst/>
          </a:prstGeom>
          <a:noFill/>
        </p:spPr>
      </p:pic>
      <p:sp>
        <p:nvSpPr>
          <p:cNvPr id="6" name="Rectangle 5"/>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8" name="Title 7"/>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Electronic</a:t>
            </a:r>
            <a:r>
              <a:rPr lang="en-CA" sz="1600" b="1" baseline="0" dirty="0">
                <a:latin typeface="Arial" pitchFamily="34" charset="0"/>
                <a:cs typeface="Arial" pitchFamily="34" charset="0"/>
              </a:rPr>
              <a:t> Transfer System (ETS)</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572000" y="5926723"/>
            <a:ext cx="3285451" cy="184666"/>
          </a:xfrm>
          <a:prstGeom prst="rect">
            <a:avLst/>
          </a:prstGeom>
        </p:spPr>
        <p:txBody>
          <a:bodyPr wrap="square" lIns="0" tIns="0" rIns="0" bIns="0">
            <a:spAutoFit/>
          </a:bodyPr>
          <a:lstStyle/>
          <a:p>
            <a:r>
              <a:rPr lang="en-CA" sz="1200" b="1" i="1" dirty="0">
                <a:latin typeface="Arial" pitchFamily="34" charset="0"/>
                <a:cs typeface="Arial" pitchFamily="34" charset="0"/>
              </a:rPr>
              <a:t>Course Link - ETS Correspondence</a:t>
            </a:r>
          </a:p>
        </p:txBody>
      </p:sp>
      <p:sp>
        <p:nvSpPr>
          <p:cNvPr id="3" name="Rectangle 15"/>
          <p:cNvSpPr>
            <a:spLocks noChangeArrowheads="1"/>
          </p:cNvSpPr>
          <p:nvPr/>
        </p:nvSpPr>
        <p:spPr bwMode="auto">
          <a:xfrm>
            <a:off x="4800599" y="2210068"/>
            <a:ext cx="4038601" cy="2200602"/>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lvl="0" fontAlgn="base">
              <a:spcBef>
                <a:spcPct val="0"/>
              </a:spcBef>
              <a:spcAft>
                <a:spcPct val="0"/>
              </a:spcAft>
            </a:pPr>
            <a:r>
              <a:rPr kumimoji="0" lang="en-CA" sz="1200" b="0" i="0" u="none" strike="noStrike" cap="none" normalizeH="0" baseline="0" dirty="0">
                <a:ln>
                  <a:noFill/>
                </a:ln>
                <a:solidFill>
                  <a:srgbClr val="000000"/>
                </a:solidFill>
                <a:effectLst/>
                <a:latin typeface="Arial" pitchFamily="34" charset="0"/>
                <a:cs typeface="Arial" pitchFamily="34" charset="0"/>
              </a:rPr>
              <a:t>Upon the approval of the ETS Account Setup, a User Id</a:t>
            </a:r>
            <a:r>
              <a:rPr kumimoji="0" lang="en-CA" sz="1200" b="0" i="0" u="none" strike="noStrike" cap="none" normalizeH="0" dirty="0">
                <a:ln>
                  <a:noFill/>
                </a:ln>
                <a:solidFill>
                  <a:srgbClr val="000000"/>
                </a:solidFill>
                <a:effectLst/>
                <a:latin typeface="Arial" pitchFamily="34" charset="0"/>
                <a:cs typeface="Arial" pitchFamily="34" charset="0"/>
              </a:rPr>
              <a:t> and Password will be assigned to the Company ETS </a:t>
            </a:r>
            <a:r>
              <a:rPr lang="en-CA" sz="1200" dirty="0">
                <a:solidFill>
                  <a:srgbClr val="000000"/>
                </a:solidFill>
                <a:latin typeface="Arial" pitchFamily="34" charset="0"/>
                <a:cs typeface="Arial" pitchFamily="34" charset="0"/>
              </a:rPr>
              <a:t>Site Administrator by Alberta Energy’s Client Registry Team.  The Company ETS Site Administrator can further assign ETS Client Account Ids and Passwords to other individuals in the company.</a:t>
            </a:r>
          </a:p>
          <a:p>
            <a:pPr lvl="0" fontAlgn="base">
              <a:spcBef>
                <a:spcPct val="0"/>
              </a:spcBef>
              <a:spcAft>
                <a:spcPct val="0"/>
              </a:spcAft>
            </a:pPr>
            <a:endParaRPr kumimoji="0" lang="en-CA" sz="1200" b="0" i="0" u="none" strike="noStrike" cap="none" normalizeH="0" dirty="0">
              <a:ln>
                <a:noFill/>
              </a:ln>
              <a:solidFill>
                <a:srgbClr val="000000"/>
              </a:solidFill>
              <a:effectLst/>
              <a:latin typeface="Arial" pitchFamily="34" charset="0"/>
              <a:cs typeface="Arial" pitchFamily="34" charset="0"/>
            </a:endParaRPr>
          </a:p>
          <a:p>
            <a:pPr lvl="0" fontAlgn="base">
              <a:spcBef>
                <a:spcPct val="0"/>
              </a:spcBef>
              <a:spcAft>
                <a:spcPct val="0"/>
              </a:spcAft>
            </a:pPr>
            <a:r>
              <a:rPr lang="en-CA" sz="1200" dirty="0">
                <a:solidFill>
                  <a:srgbClr val="000000"/>
                </a:solidFill>
                <a:latin typeface="Arial" pitchFamily="34" charset="0"/>
                <a:cs typeface="Arial" pitchFamily="34" charset="0"/>
              </a:rPr>
              <a:t>Use the assigned User Id/Password to login to ETS.</a:t>
            </a:r>
            <a:endParaRPr kumimoji="0" lang="en-CA" sz="1200" b="0" i="0" u="none" strike="noStrike" cap="none" normalizeH="0" dirty="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CA" sz="1200" dirty="0">
              <a:solidFill>
                <a:srgbClr val="000000"/>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CA" sz="1200" b="0" i="0" u="none" strike="noStrike" cap="none" normalizeH="0" dirty="0">
                <a:ln>
                  <a:noFill/>
                </a:ln>
                <a:solidFill>
                  <a:srgbClr val="000000"/>
                </a:solidFill>
                <a:effectLst/>
                <a:latin typeface="Arial" pitchFamily="34" charset="0"/>
                <a:cs typeface="Arial" pitchFamily="34" charset="0"/>
              </a:rPr>
              <a:t>(Read about the ETS Account Setup process here </a:t>
            </a:r>
            <a:r>
              <a:rPr kumimoji="0" lang="en-CA" sz="1200" b="0" i="0" u="none" strike="noStrike" cap="none" normalizeH="0" dirty="0">
                <a:ln>
                  <a:noFill/>
                </a:ln>
                <a:solidFill>
                  <a:srgbClr val="000000"/>
                </a:solidFill>
                <a:effectLst/>
                <a:latin typeface="Arial" pitchFamily="34" charset="0"/>
                <a:cs typeface="Arial" pitchFamily="34" charset="0"/>
                <a:hlinkClick r:id="rId2"/>
              </a:rPr>
              <a:t>http://www.energy.alberta.ca/OurBusiness/1076.asp</a:t>
            </a:r>
            <a:r>
              <a:rPr kumimoji="0" lang="en-CA" sz="1200" b="0" i="0" u="none" strike="noStrike" cap="none" normalizeH="0" dirty="0">
                <a:ln>
                  <a:noFill/>
                </a:ln>
                <a:solidFill>
                  <a:srgbClr val="000000"/>
                </a:solidFill>
                <a:effectLst/>
                <a:latin typeface="Arial" pitchFamily="34" charset="0"/>
                <a:cs typeface="Arial" pitchFamily="34" charset="0"/>
              </a:rPr>
              <a:t>)</a:t>
            </a:r>
            <a:endParaRPr lang="en-US" sz="1200" dirty="0">
              <a:solidFill>
                <a:srgbClr val="000000"/>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Arial" pitchFamily="34" charset="0"/>
            </a:endParaRPr>
          </a:p>
        </p:txBody>
      </p:sp>
      <p:sp>
        <p:nvSpPr>
          <p:cNvPr id="5" name="Rectangle 4"/>
          <p:cNvSpPr>
            <a:spLocks/>
          </p:cNvSpPr>
          <p:nvPr/>
        </p:nvSpPr>
        <p:spPr>
          <a:xfrm>
            <a:off x="7620000" y="838200"/>
            <a:ext cx="1295401" cy="369332"/>
          </a:xfrm>
          <a:prstGeom prst="rect">
            <a:avLst/>
          </a:prstGeom>
        </p:spPr>
        <p:txBody>
          <a:bodyPr wrap="square" lIns="0" tIns="0" rIns="0" bIns="0">
            <a:spAutoFit/>
          </a:bodyPr>
          <a:lstStyle/>
          <a:p>
            <a:r>
              <a:rPr lang="en-CA" sz="1200" b="1" i="1" dirty="0">
                <a:latin typeface="Arial" pitchFamily="34" charset="0"/>
                <a:cs typeface="Arial" pitchFamily="34" charset="0"/>
                <a:hlinkClick r:id="rId3" action="ppaction://hlinksldjump"/>
              </a:rPr>
              <a:t>More Information (Pages 16 to 29)</a:t>
            </a:r>
            <a:endParaRPr lang="en-CA" sz="1200" b="1" i="1" dirty="0">
              <a:latin typeface="Arial" pitchFamily="34" charset="0"/>
              <a:cs typeface="Arial" pitchFamily="34" charset="0"/>
            </a:endParaRPr>
          </a:p>
        </p:txBody>
      </p:sp>
      <p:sp>
        <p:nvSpPr>
          <p:cNvPr id="7" name="Title 6"/>
          <p:cNvSpPr>
            <a:spLocks noGrp="1"/>
          </p:cNvSpPr>
          <p:nvPr>
            <p:ph type="title" idx="4294967295"/>
          </p:nvPr>
        </p:nvSpPr>
        <p:spPr>
          <a:xfrm>
            <a:off x="457200" y="762000"/>
            <a:ext cx="8229600" cy="524738"/>
          </a:xfrm>
        </p:spPr>
        <p:txBody>
          <a:bodyPr>
            <a:normAutofit/>
          </a:bodyPr>
          <a:lstStyle/>
          <a:p>
            <a:pPr algn="l"/>
            <a:r>
              <a:rPr lang="en-CA" sz="1600" b="1" dirty="0">
                <a:latin typeface="Arial" pitchFamily="34" charset="0"/>
                <a:cs typeface="Arial" pitchFamily="34" charset="0"/>
              </a:rPr>
              <a:t>Login to ETS</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087" y="1676400"/>
            <a:ext cx="3236913" cy="295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8701851"/>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5"/>
          <p:cNvSpPr>
            <a:spLocks noChangeArrowheads="1"/>
          </p:cNvSpPr>
          <p:nvPr/>
        </p:nvSpPr>
        <p:spPr bwMode="auto">
          <a:xfrm>
            <a:off x="4953000" y="1362938"/>
            <a:ext cx="4038601" cy="4231928"/>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Use the Send Form screen located in the Correspondence node in ETS to send CARE Report Forms.</a:t>
            </a:r>
            <a:br>
              <a:rPr kumimoji="0" lang="en-US" sz="1200" b="0" i="0" u="none" strike="noStrike" cap="none" normalizeH="0" baseline="0" dirty="0">
                <a:ln>
                  <a:noFill/>
                </a:ln>
                <a:solidFill>
                  <a:srgbClr val="000000"/>
                </a:solidFill>
                <a:effectLst/>
                <a:latin typeface="Arial" pitchFamily="34" charset="0"/>
                <a:cs typeface="Arial" pitchFamily="34" charset="0"/>
              </a:rPr>
            </a:b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rPr>
              <a:t>Select the appropriate Form </a:t>
            </a:r>
            <a:r>
              <a:rPr lang="en-US" sz="1200" dirty="0">
                <a:solidFill>
                  <a:srgbClr val="000000"/>
                </a:solidFill>
                <a:latin typeface="Arial" pitchFamily="34" charset="0"/>
                <a:cs typeface="Arial" pitchFamily="34" charset="0"/>
              </a:rPr>
              <a:t>Type for submission.  Form Types are different for different reporting periods.  </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a:solidFill>
                <a:srgbClr val="000000"/>
              </a:solidFill>
              <a:latin typeface="Arial" pitchFamily="34" charset="0"/>
              <a:cs typeface="Arial" pitchFamily="34" charset="0"/>
            </a:endParaRPr>
          </a:p>
          <a:p>
            <a:pPr fontAlgn="base">
              <a:spcBef>
                <a:spcPct val="0"/>
              </a:spcBef>
              <a:spcAft>
                <a:spcPct val="0"/>
              </a:spcAft>
            </a:pPr>
            <a:r>
              <a:rPr lang="en-US" sz="1200" dirty="0">
                <a:solidFill>
                  <a:srgbClr val="000000"/>
                </a:solidFill>
                <a:latin typeface="Arial" pitchFamily="34" charset="0"/>
                <a:cs typeface="Arial" pitchFamily="34" charset="0"/>
              </a:rPr>
              <a:t>Refer to Appendix H – ETS File Naming Conventions of the </a:t>
            </a:r>
            <a:r>
              <a:rPr lang="en-CA" sz="1200" dirty="0">
                <a:latin typeface="Arial" panose="020B0604020202020204" pitchFamily="34" charset="0"/>
                <a:cs typeface="Arial" panose="020B0604020202020204" pitchFamily="34" charset="0"/>
                <a:hlinkClick r:id="rId2"/>
              </a:rPr>
              <a:t>Alberta Oil Sands Royalty Guidelines Appendix </a:t>
            </a:r>
            <a:r>
              <a:rPr lang="en-CA" sz="1200" dirty="0">
                <a:solidFill>
                  <a:srgbClr val="000000"/>
                </a:solidFill>
                <a:latin typeface="Arial" pitchFamily="34" charset="0"/>
                <a:cs typeface="Arial" pitchFamily="34" charset="0"/>
              </a:rPr>
              <a:t>(dated January 31, 2015) for the Form Types applicable to each reporting period’s CARE Reports. </a:t>
            </a:r>
            <a:r>
              <a:rPr lang="en-CA" sz="1200" dirty="0">
                <a:latin typeface="Arial" pitchFamily="34" charset="0"/>
                <a:cs typeface="Arial" pitchFamily="34" charset="0"/>
              </a:rPr>
              <a:t>See </a:t>
            </a:r>
            <a:r>
              <a:rPr lang="en-CA" sz="1200" dirty="0">
                <a:latin typeface="Arial" pitchFamily="34" charset="0"/>
                <a:cs typeface="Arial" pitchFamily="34" charset="0"/>
                <a:hlinkClick r:id="rId3"/>
              </a:rPr>
              <a:t>Oil Sands Information Bulletin 2015-03</a:t>
            </a:r>
            <a:r>
              <a:rPr lang="en-CA" sz="1200" dirty="0">
                <a:latin typeface="Arial" pitchFamily="34" charset="0"/>
                <a:cs typeface="Arial" pitchFamily="34" charset="0"/>
              </a:rPr>
              <a:t> for the file naming conventions of the CARE Reports that are effective from Period 2015.  </a:t>
            </a:r>
            <a:endParaRPr lang="en-CA" sz="1200" dirty="0">
              <a:solidFill>
                <a:srgbClr val="000000"/>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CA" sz="1200" dirty="0">
              <a:solidFill>
                <a:srgbClr val="000000"/>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CA" sz="1200" dirty="0">
                <a:solidFill>
                  <a:srgbClr val="000000"/>
                </a:solidFill>
                <a:latin typeface="Arial" pitchFamily="34" charset="0"/>
                <a:cs typeface="Arial" pitchFamily="34" charset="0"/>
              </a:rPr>
              <a:t>View the Correspondence training module for the features in Correspondence:</a:t>
            </a:r>
          </a:p>
          <a:p>
            <a:pPr marL="171450" lvl="0" indent="-171450" fontAlgn="base">
              <a:spcBef>
                <a:spcPct val="0"/>
              </a:spcBef>
              <a:spcAft>
                <a:spcPct val="0"/>
              </a:spcAft>
              <a:buFont typeface="Arial" panose="020B0604020202020204" pitchFamily="34" charset="0"/>
              <a:buChar char="•"/>
            </a:pPr>
            <a:r>
              <a:rPr lang="en-CA" sz="1200" dirty="0">
                <a:latin typeface="Arial" pitchFamily="34" charset="0"/>
                <a:cs typeface="Arial" pitchFamily="34" charset="0"/>
                <a:hlinkClick r:id="rId4"/>
              </a:rPr>
              <a:t>Energy Online Learning - Correspondence</a:t>
            </a:r>
            <a:endParaRPr lang="en-CA" sz="12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CA" sz="1200" dirty="0">
              <a:solidFill>
                <a:srgbClr val="000000"/>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CA" sz="1200" dirty="0">
                <a:solidFill>
                  <a:srgbClr val="000000"/>
                </a:solidFill>
                <a:latin typeface="Arial" pitchFamily="34" charset="0"/>
                <a:cs typeface="Arial" pitchFamily="34" charset="0"/>
              </a:rPr>
              <a:t>View the ETS Submission Process for Supplemental Reporting document in </a:t>
            </a:r>
          </a:p>
          <a:p>
            <a:pPr marL="0" marR="0" lvl="0" indent="0" algn="l" defTabSz="914400" rtl="0" eaLnBrk="1" fontAlgn="base" latinLnBrk="0" hangingPunct="1">
              <a:lnSpc>
                <a:spcPct val="100000"/>
              </a:lnSpc>
              <a:spcBef>
                <a:spcPct val="0"/>
              </a:spcBef>
              <a:spcAft>
                <a:spcPct val="0"/>
              </a:spcAft>
              <a:buClrTx/>
              <a:buSzTx/>
              <a:buFontTx/>
              <a:buNone/>
              <a:tabLst/>
            </a:pPr>
            <a:r>
              <a:rPr lang="en-US" sz="1200" dirty="0">
                <a:solidFill>
                  <a:srgbClr val="000000"/>
                </a:solidFill>
                <a:latin typeface="Arial" pitchFamily="34" charset="0"/>
                <a:cs typeface="Arial" pitchFamily="34" charset="0"/>
                <a:hlinkClick r:id="rId5"/>
              </a:rPr>
              <a:t>http://www.energy.alberta.ca/OilSands/814.asp</a:t>
            </a:r>
            <a:r>
              <a:rPr lang="en-US" sz="1200" dirty="0">
                <a:solidFill>
                  <a:srgbClr val="000000"/>
                </a:solidFill>
                <a:latin typeface="Arial" pitchFamily="34" charset="0"/>
                <a:cs typeface="Arial" pitchFamily="34" charset="0"/>
              </a:rPr>
              <a:t> for the submission process related to the CARE Reports and Operator’s Forecast.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Arial" pitchFamily="34" charset="0"/>
            </a:endParaRPr>
          </a:p>
        </p:txBody>
      </p:sp>
      <p:sp>
        <p:nvSpPr>
          <p:cNvPr id="7" name="Title 6"/>
          <p:cNvSpPr>
            <a:spLocks noGrp="1"/>
          </p:cNvSpPr>
          <p:nvPr>
            <p:ph type="title" idx="4294967295"/>
          </p:nvPr>
        </p:nvSpPr>
        <p:spPr>
          <a:xfrm>
            <a:off x="457200" y="762000"/>
            <a:ext cx="8229600" cy="524738"/>
          </a:xfrm>
        </p:spPr>
        <p:txBody>
          <a:bodyPr>
            <a:normAutofit/>
          </a:bodyPr>
          <a:lstStyle/>
          <a:p>
            <a:pPr algn="l"/>
            <a:r>
              <a:rPr lang="en-CA" sz="1600" b="1" dirty="0">
                <a:latin typeface="Arial" pitchFamily="34" charset="0"/>
                <a:cs typeface="Arial" pitchFamily="34" charset="0"/>
              </a:rPr>
              <a:t>Submit Forms</a:t>
            </a:r>
          </a:p>
        </p:txBody>
      </p:sp>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1447800"/>
            <a:ext cx="1371600"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9200" y="1624013"/>
            <a:ext cx="3512576" cy="2185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9"/>
          <p:cNvSpPr>
            <a:spLocks noChangeArrowheads="1"/>
          </p:cNvSpPr>
          <p:nvPr/>
        </p:nvSpPr>
        <p:spPr bwMode="auto">
          <a:xfrm>
            <a:off x="1295400" y="1170803"/>
            <a:ext cx="6920484" cy="4985980"/>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indent="-171450" fontAlgn="base">
              <a:spcBef>
                <a:spcPct val="0"/>
              </a:spcBef>
              <a:spcAft>
                <a:spcPct val="0"/>
              </a:spcAft>
              <a:buFont typeface="Arial" pitchFamily="34" charset="0"/>
              <a:buChar char="•"/>
            </a:pPr>
            <a:r>
              <a:rPr kumimoji="0" lang="en-US" sz="1200" b="0" i="0" u="none" strike="noStrike" cap="none" normalizeH="0" baseline="0" dirty="0">
                <a:ln>
                  <a:noFill/>
                </a:ln>
                <a:solidFill>
                  <a:srgbClr val="000000"/>
                </a:solidFill>
                <a:effectLst/>
                <a:latin typeface="Arial" pitchFamily="34" charset="0"/>
                <a:cs typeface="Arial" pitchFamily="34" charset="0"/>
              </a:rPr>
              <a:t>Oil Sands Royalty Guidelines </a:t>
            </a: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hlinkClick r:id="rId2"/>
              </a:rPr>
              <a:t>http://www.energy.alberta.ca/OilSands/pdfs/Royalty-Guidelines-2015.pdf</a:t>
            </a: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R="0" lvl="0" algn="l" defTabSz="914400" rtl="0" eaLnBrk="1" fontAlgn="base" latinLnBrk="0" hangingPunct="1">
              <a:lnSpc>
                <a:spcPct val="100000"/>
              </a:lnSpc>
              <a:spcBef>
                <a:spcPct val="0"/>
              </a:spcBef>
              <a:spcAft>
                <a:spcPct val="0"/>
              </a:spcAft>
              <a:buClrTx/>
              <a:buSzTx/>
              <a:tabLst/>
            </a:pP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Oil Sands Royalty Guidelines – Appendices</a:t>
            </a:r>
          </a:p>
          <a:p>
            <a:pPr marR="0" lvl="0" algn="l" defTabSz="914400" rtl="0" eaLnBrk="1" fontAlgn="base" latinLnBrk="0" hangingPunct="1">
              <a:lnSpc>
                <a:spcPct val="100000"/>
              </a:lnSpc>
              <a:spcBef>
                <a:spcPct val="0"/>
              </a:spcBef>
              <a:spcAft>
                <a:spcPct val="0"/>
              </a:spcAft>
              <a:buClrTx/>
              <a:buSzTx/>
              <a:tabLst/>
            </a:pPr>
            <a:r>
              <a:rPr lang="en-US" sz="1200" dirty="0">
                <a:solidFill>
                  <a:srgbClr val="000000"/>
                </a:solidFill>
                <a:latin typeface="Arial" pitchFamily="34" charset="0"/>
                <a:cs typeface="Arial" pitchFamily="34" charset="0"/>
              </a:rPr>
              <a:t>    </a:t>
            </a:r>
            <a:r>
              <a:rPr kumimoji="0" lang="en-US" sz="1200" b="0" i="0" u="none" strike="noStrike" cap="none" normalizeH="0" baseline="0" dirty="0">
                <a:ln>
                  <a:noFill/>
                </a:ln>
                <a:solidFill>
                  <a:srgbClr val="000000"/>
                </a:solidFill>
                <a:effectLst/>
                <a:latin typeface="Arial" pitchFamily="34" charset="0"/>
                <a:cs typeface="Arial" pitchFamily="34" charset="0"/>
              </a:rPr>
              <a:t> </a:t>
            </a:r>
            <a:r>
              <a:rPr lang="en-US" sz="1200" dirty="0">
                <a:solidFill>
                  <a:srgbClr val="000000"/>
                </a:solidFill>
                <a:latin typeface="Arial" pitchFamily="34" charset="0"/>
                <a:cs typeface="Arial" pitchFamily="34" charset="0"/>
                <a:hlinkClick r:id="rId3"/>
              </a:rPr>
              <a:t>http://www.energy.alberta.ca/OilSands/pdfs/Royalty-Guidelines-Glossary-And-Appendix-2015.pdf</a:t>
            </a:r>
            <a:endParaRPr lang="en-US" sz="1200" dirty="0">
              <a:solidFill>
                <a:srgbClr val="000000"/>
              </a:solidFill>
              <a:latin typeface="Arial" pitchFamily="34" charset="0"/>
              <a:cs typeface="Arial" pitchFamily="34" charset="0"/>
            </a:endParaRPr>
          </a:p>
          <a:p>
            <a:pPr fontAlgn="base">
              <a:spcBef>
                <a:spcPct val="0"/>
              </a:spcBef>
              <a:spcAft>
                <a:spcPct val="0"/>
              </a:spcAft>
            </a:pPr>
            <a:endParaRPr lang="en-US" sz="1200" dirty="0">
              <a:solidFill>
                <a:srgbClr val="000000"/>
              </a:solidFill>
              <a:latin typeface="Arial" pitchFamily="34" charset="0"/>
              <a:cs typeface="Arial" pitchFamily="34" charset="0"/>
            </a:endParaRPr>
          </a:p>
          <a:p>
            <a:pPr marL="171450" indent="-171450" fontAlgn="base">
              <a:spcBef>
                <a:spcPct val="0"/>
              </a:spcBef>
              <a:spcAft>
                <a:spcPct val="0"/>
              </a:spcAft>
              <a:buFont typeface="Arial" panose="020B0604020202020204" pitchFamily="34" charset="0"/>
              <a:buChar char="•"/>
            </a:pPr>
            <a:r>
              <a:rPr kumimoji="0" lang="en-US" sz="1200" b="0" i="0" u="none" strike="noStrike" cap="none" normalizeH="0" baseline="0" dirty="0">
                <a:ln>
                  <a:noFill/>
                </a:ln>
                <a:solidFill>
                  <a:srgbClr val="000000"/>
                </a:solidFill>
                <a:effectLst/>
                <a:latin typeface="Arial" pitchFamily="34" charset="0"/>
                <a:cs typeface="Arial" pitchFamily="34" charset="0"/>
              </a:rPr>
              <a:t>Oil Sands Information Bulletins </a:t>
            </a: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hlinkClick r:id="rId4"/>
              </a:rPr>
              <a:t>http://www.energy.alberta.ca/OilSands/806.asp</a:t>
            </a: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indent="-171450" fontAlgn="base">
              <a:spcBef>
                <a:spcPct val="0"/>
              </a:spcBef>
              <a:spcAft>
                <a:spcPct val="0"/>
              </a:spcAft>
              <a:buFont typeface="Arial" panose="020B0604020202020204" pitchFamily="34" charset="0"/>
              <a:buChar char="•"/>
            </a:pPr>
            <a:endParaRPr lang="en-US" sz="1200" dirty="0">
              <a:solidFill>
                <a:srgbClr val="000000"/>
              </a:solidFill>
              <a:latin typeface="Arial" pitchFamily="34" charset="0"/>
              <a:cs typeface="Arial" pitchFamily="34" charset="0"/>
            </a:endParaRPr>
          </a:p>
          <a:p>
            <a:pPr marL="171450" indent="-171450" fontAlgn="base">
              <a:spcBef>
                <a:spcPct val="0"/>
              </a:spcBef>
              <a:spcAft>
                <a:spcPct val="0"/>
              </a:spcAft>
              <a:buFont typeface="Arial" panose="020B0604020202020204" pitchFamily="34" charset="0"/>
              <a:buChar char="•"/>
            </a:pPr>
            <a:r>
              <a:rPr kumimoji="0" lang="en-US" sz="1200" b="0" i="0" u="none" strike="noStrike" cap="none" normalizeH="0" baseline="0" dirty="0">
                <a:ln>
                  <a:noFill/>
                </a:ln>
                <a:solidFill>
                  <a:srgbClr val="000000"/>
                </a:solidFill>
                <a:effectLst/>
                <a:latin typeface="Arial" pitchFamily="34" charset="0"/>
                <a:cs typeface="Arial" pitchFamily="34" charset="0"/>
              </a:rPr>
              <a:t>Subscription to Information Bulletins </a:t>
            </a: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hlinkClick r:id="rId5"/>
              </a:rPr>
              <a:t>http://www.energy.alberta.ca/OurBusiness/1070.asp</a:t>
            </a:r>
            <a:r>
              <a:rPr kumimoji="0" lang="en-US" sz="1200" b="0" i="0" u="none" strike="noStrike" cap="none" normalizeH="0" baseline="0" dirty="0">
                <a:ln>
                  <a:noFill/>
                </a:ln>
                <a:solidFill>
                  <a:srgbClr val="000000"/>
                </a:solidFill>
                <a:effectLst/>
                <a:latin typeface="Arial" pitchFamily="34" charset="0"/>
                <a:cs typeface="Arial" pitchFamily="34" charset="0"/>
              </a:rPr>
              <a:t>. (scroll down to Oil Sands</a:t>
            </a:r>
            <a:r>
              <a:rPr kumimoji="0" lang="en-US" sz="1200" b="0" i="0" u="none" strike="noStrike" cap="none" normalizeH="0" dirty="0">
                <a:ln>
                  <a:noFill/>
                </a:ln>
                <a:solidFill>
                  <a:srgbClr val="000000"/>
                </a:solidFill>
                <a:effectLst/>
                <a:latin typeface="Arial" pitchFamily="34" charset="0"/>
                <a:cs typeface="Arial" pitchFamily="34" charset="0"/>
              </a:rPr>
              <a:t> Royalty Information </a:t>
            </a:r>
            <a:r>
              <a:rPr kumimoji="0" lang="en-US" sz="1200" b="0" i="0" u="none" strike="noStrike" cap="none" normalizeH="0" baseline="0" dirty="0">
                <a:ln>
                  <a:noFill/>
                </a:ln>
                <a:solidFill>
                  <a:srgbClr val="000000"/>
                </a:solidFill>
                <a:effectLst/>
                <a:latin typeface="Arial" pitchFamily="34" charset="0"/>
                <a:cs typeface="Arial" pitchFamily="34" charset="0"/>
              </a:rPr>
              <a:t>Bulletins.)</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CARE </a:t>
            </a:r>
            <a:r>
              <a:rPr kumimoji="0" lang="en-US" sz="1200" b="0" i="0" u="none" strike="noStrike" cap="none" normalizeH="0" baseline="0">
                <a:ln>
                  <a:noFill/>
                </a:ln>
                <a:solidFill>
                  <a:srgbClr val="000000"/>
                </a:solidFill>
                <a:effectLst/>
                <a:latin typeface="Arial" pitchFamily="34" charset="0"/>
                <a:cs typeface="Arial" pitchFamily="34" charset="0"/>
              </a:rPr>
              <a:t>Reporting Templates</a:t>
            </a: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hlinkClick r:id="rId6"/>
              </a:rPr>
              <a:t>http://www.energy.alberta.ca/OilSands/582.asp</a:t>
            </a:r>
            <a:r>
              <a:rPr kumimoji="0" lang="en-US" sz="1200" b="0" i="0" u="none" strike="noStrike" cap="none" normalizeH="0" baseline="0" dirty="0">
                <a:ln>
                  <a:noFill/>
                </a:ln>
                <a:solidFill>
                  <a:srgbClr val="000000"/>
                </a:solidFill>
                <a:effectLst/>
                <a:latin typeface="Arial" pitchFamily="34" charset="0"/>
                <a:cs typeface="Arial" pitchFamily="34" charset="0"/>
              </a:rPr>
              <a:t>. (scroll down to Cost Analysis and Reporting Enhancement.)</a:t>
            </a: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CARE Frequently Asked Questions </a:t>
            </a: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hlinkClick r:id="rId7"/>
              </a:rPr>
              <a:t>http://www.energy.alberta.ca/OilSands/1740.asp</a:t>
            </a:r>
            <a:r>
              <a:rPr kumimoji="0" lang="en-US" sz="1200" b="0" i="0" u="none" strike="noStrike" cap="none" normalizeH="0" baseline="0" dirty="0">
                <a:ln>
                  <a:noFill/>
                </a:ln>
                <a:solidFill>
                  <a:srgbClr val="000000"/>
                </a:solidFill>
                <a:effectLst/>
                <a:latin typeface="Arial" pitchFamily="34" charset="0"/>
                <a:cs typeface="Arial" pitchFamily="34" charset="0"/>
              </a:rPr>
              <a:t> </a:t>
            </a:r>
          </a:p>
          <a:p>
            <a:pPr marR="0" lvl="0" algn="l" defTabSz="914400" rtl="0" eaLnBrk="1" fontAlgn="base" latinLnBrk="0" hangingPunct="1">
              <a:lnSpc>
                <a:spcPct val="100000"/>
              </a:lnSpc>
              <a:spcBef>
                <a:spcPct val="0"/>
              </a:spcBef>
              <a:spcAft>
                <a:spcPct val="0"/>
              </a:spcAft>
              <a:buClrTx/>
              <a:buSzTx/>
              <a:tabLst/>
            </a:pP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CARE Training Presentation (dated April 1, 2015) </a:t>
            </a: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hlinkClick r:id="rId8"/>
              </a:rPr>
              <a:t>http://www.energy.alberta.ca/OilSands/pdfs/CAREPresentation.pdf</a:t>
            </a: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R="0" lvl="0" algn="l" defTabSz="914400" rtl="0" eaLnBrk="1" fontAlgn="base" latinLnBrk="0" hangingPunct="1">
              <a:lnSpc>
                <a:spcPct val="100000"/>
              </a:lnSpc>
              <a:spcBef>
                <a:spcPct val="0"/>
              </a:spcBef>
              <a:spcAft>
                <a:spcPct val="0"/>
              </a:spcAft>
              <a:buClrTx/>
              <a:buSzTx/>
              <a:tabLst/>
            </a:pP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Oil Sands Contacts </a:t>
            </a: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hlinkClick r:id="rId9"/>
              </a:rPr>
              <a:t>http://www.energy.alberta.ca/OilSands/575.asp</a:t>
            </a:r>
            <a:br>
              <a:rPr kumimoji="0" lang="en-US" sz="1200" b="0" i="0" u="none" strike="noStrike" cap="none" normalizeH="0" baseline="0" dirty="0">
                <a:ln>
                  <a:noFill/>
                </a:ln>
                <a:solidFill>
                  <a:srgbClr val="000000"/>
                </a:solidFill>
                <a:effectLst/>
                <a:latin typeface="Arial" pitchFamily="34" charset="0"/>
                <a:cs typeface="Arial" pitchFamily="34" charset="0"/>
                <a:hlinkClick r:id="rId9"/>
              </a:rPr>
            </a:br>
            <a:endParaRPr kumimoji="0" lang="en-US" sz="1200" b="0" i="0" u="none" strike="noStrike" cap="none" normalizeH="0" baseline="0" dirty="0">
              <a:ln>
                <a:noFill/>
              </a:ln>
              <a:solidFill>
                <a:schemeClr val="tx1"/>
              </a:solidFill>
              <a:effectLst/>
              <a:latin typeface="Arial" pitchFamily="34" charset="0"/>
            </a:endParaRPr>
          </a:p>
        </p:txBody>
      </p:sp>
      <p:sp>
        <p:nvSpPr>
          <p:cNvPr id="4" name="Title 3"/>
          <p:cNvSpPr>
            <a:spLocks noGrp="1"/>
          </p:cNvSpPr>
          <p:nvPr>
            <p:ph type="title" idx="4294967295"/>
          </p:nvPr>
        </p:nvSpPr>
        <p:spPr>
          <a:xfrm>
            <a:off x="457200" y="762000"/>
            <a:ext cx="8229600" cy="457200"/>
          </a:xfrm>
        </p:spPr>
        <p:txBody>
          <a:bodyPr>
            <a:normAutofit/>
          </a:bodyPr>
          <a:lstStyle/>
          <a:p>
            <a:pPr algn="l"/>
            <a:r>
              <a:rPr lang="en-CA" sz="1600" b="1" dirty="0">
                <a:latin typeface="Arial" pitchFamily="34" charset="0"/>
                <a:cs typeface="Arial" pitchFamily="34" charset="0"/>
              </a:rPr>
              <a:t>Resources</a:t>
            </a:r>
          </a:p>
        </p:txBody>
      </p:sp>
    </p:spTree>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0"/>
          <p:cNvSpPr>
            <a:spLocks noChangeArrowheads="1"/>
          </p:cNvSpPr>
          <p:nvPr/>
        </p:nvSpPr>
        <p:spPr bwMode="auto">
          <a:xfrm>
            <a:off x="3505200" y="1480067"/>
            <a:ext cx="3108223" cy="4431983"/>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Arial" pitchFamily="34" charset="0"/>
                <a:cs typeface="Arial" pitchFamily="34" charset="0"/>
              </a:rPr>
              <a:t>In this module you have learned about: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CARE Information Background</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CARE Key Reasons for Reporting</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CARE Reporting Requirements</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Amendments</a:t>
            </a: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Report</a:t>
            </a:r>
            <a:r>
              <a:rPr kumimoji="0" lang="en-US" sz="1200" b="0" i="0" u="none" strike="noStrike" cap="none" normalizeH="0" dirty="0">
                <a:ln>
                  <a:noFill/>
                </a:ln>
                <a:solidFill>
                  <a:srgbClr val="000000"/>
                </a:solidFill>
                <a:effectLst/>
                <a:latin typeface="Arial" pitchFamily="34" charset="0"/>
                <a:cs typeface="Arial" pitchFamily="34" charset="0"/>
              </a:rPr>
              <a:t> Submissions</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Statement of Approval</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Reporting Templates</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File Naming Conventions</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Filing Deadlines</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ETS Submission</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CARE Resources</a:t>
            </a:r>
            <a:endParaRPr kumimoji="0" lang="en-US" sz="1200" b="0" i="0" u="none" strike="noStrike" cap="none" normalizeH="0" baseline="0" dirty="0">
              <a:ln>
                <a:noFill/>
              </a:ln>
              <a:solidFill>
                <a:schemeClr val="tx1"/>
              </a:solidFill>
              <a:effectLst/>
              <a:latin typeface="Arial" pitchFamily="34" charset="0"/>
            </a:endParaRPr>
          </a:p>
        </p:txBody>
      </p:sp>
      <p:sp>
        <p:nvSpPr>
          <p:cNvPr id="4" name="Title 3"/>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Content</a:t>
            </a:r>
            <a:r>
              <a:rPr lang="en-CA" sz="1600" b="1" baseline="0" dirty="0">
                <a:latin typeface="Arial" pitchFamily="34" charset="0"/>
                <a:cs typeface="Arial" pitchFamily="34" charset="0"/>
              </a:rPr>
              <a:t> Review</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85087615"/>
              </p:ext>
            </p:extLst>
          </p:nvPr>
        </p:nvGraphicFramePr>
        <p:xfrm>
          <a:off x="1835696" y="2708920"/>
          <a:ext cx="6096000" cy="14833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r>
                        <a:rPr lang="en-US" dirty="0"/>
                        <a:t>Date</a:t>
                      </a:r>
                      <a:endParaRPr lang="en-CA" dirty="0"/>
                    </a:p>
                  </a:txBody>
                  <a:tcPr/>
                </a:tc>
                <a:tc>
                  <a:txBody>
                    <a:bodyPr/>
                    <a:lstStyle/>
                    <a:p>
                      <a:r>
                        <a:rPr lang="en-US" dirty="0"/>
                        <a:t>Revisions Type</a:t>
                      </a:r>
                      <a:endParaRPr lang="en-CA" dirty="0"/>
                    </a:p>
                  </a:txBody>
                  <a:tcPr/>
                </a:tc>
                <a:tc>
                  <a:txBody>
                    <a:bodyPr/>
                    <a:lstStyle/>
                    <a:p>
                      <a:r>
                        <a:rPr lang="en-US" dirty="0"/>
                        <a:t>Page Number</a:t>
                      </a:r>
                      <a:endParaRPr lang="en-CA" dirty="0"/>
                    </a:p>
                  </a:txBody>
                  <a:tcPr/>
                </a:tc>
                <a:extLst>
                  <a:ext uri="{0D108BD9-81ED-4DB2-BD59-A6C34878D82A}">
                    <a16:rowId xmlns:a16="http://schemas.microsoft.com/office/drawing/2014/main" val="10000"/>
                  </a:ext>
                </a:extLst>
              </a:tr>
              <a:tr h="370840">
                <a:tc>
                  <a:txBody>
                    <a:bodyPr/>
                    <a:lstStyle/>
                    <a:p>
                      <a:r>
                        <a:rPr lang="en-US" dirty="0"/>
                        <a:t>November 2011</a:t>
                      </a:r>
                      <a:endParaRPr lang="en-CA" dirty="0"/>
                    </a:p>
                  </a:txBody>
                  <a:tcPr/>
                </a:tc>
                <a:tc>
                  <a:txBody>
                    <a:bodyPr/>
                    <a:lstStyle/>
                    <a:p>
                      <a:r>
                        <a:rPr lang="en-US" dirty="0"/>
                        <a:t>Updated Content</a:t>
                      </a:r>
                      <a:endParaRPr lang="en-CA" dirty="0"/>
                    </a:p>
                  </a:txBody>
                  <a:tcPr/>
                </a:tc>
                <a:tc>
                  <a:txBody>
                    <a:bodyPr/>
                    <a:lstStyle/>
                    <a:p>
                      <a:r>
                        <a:rPr lang="en-US" dirty="0"/>
                        <a:t>All</a:t>
                      </a:r>
                      <a:endParaRPr lang="en-CA" dirty="0"/>
                    </a:p>
                  </a:txBody>
                  <a:tcPr/>
                </a:tc>
                <a:extLst>
                  <a:ext uri="{0D108BD9-81ED-4DB2-BD59-A6C34878D82A}">
                    <a16:rowId xmlns:a16="http://schemas.microsoft.com/office/drawing/2014/main" val="10001"/>
                  </a:ext>
                </a:extLst>
              </a:tr>
              <a:tr h="370840">
                <a:tc>
                  <a:txBody>
                    <a:bodyPr/>
                    <a:lstStyle/>
                    <a:p>
                      <a:r>
                        <a:rPr lang="en-US" dirty="0"/>
                        <a:t>September 2012</a:t>
                      </a:r>
                      <a:endParaRPr lang="en-CA" dirty="0"/>
                    </a:p>
                  </a:txBody>
                  <a:tcPr/>
                </a:tc>
                <a:tc>
                  <a:txBody>
                    <a:bodyPr/>
                    <a:lstStyle/>
                    <a:p>
                      <a:r>
                        <a:rPr lang="en-US" dirty="0"/>
                        <a:t>Conversion</a:t>
                      </a:r>
                      <a:endParaRPr lang="en-CA" dirty="0"/>
                    </a:p>
                  </a:txBody>
                  <a:tcPr/>
                </a:tc>
                <a:tc>
                  <a:txBody>
                    <a:bodyPr/>
                    <a:lstStyle/>
                    <a:p>
                      <a:r>
                        <a:rPr lang="en-US" dirty="0"/>
                        <a:t>All</a:t>
                      </a:r>
                      <a:endParaRPr lang="en-CA" dirty="0"/>
                    </a:p>
                  </a:txBody>
                  <a:tcPr/>
                </a:tc>
                <a:extLst>
                  <a:ext uri="{0D108BD9-81ED-4DB2-BD59-A6C34878D82A}">
                    <a16:rowId xmlns:a16="http://schemas.microsoft.com/office/drawing/2014/main" val="10002"/>
                  </a:ext>
                </a:extLst>
              </a:tr>
              <a:tr h="370840">
                <a:tc>
                  <a:txBody>
                    <a:bodyPr/>
                    <a:lstStyle/>
                    <a:p>
                      <a:r>
                        <a:rPr lang="en-US" dirty="0"/>
                        <a:t>June 2015</a:t>
                      </a:r>
                      <a:endParaRPr lang="en-CA" dirty="0"/>
                    </a:p>
                  </a:txBody>
                  <a:tcPr/>
                </a:tc>
                <a:tc>
                  <a:txBody>
                    <a:bodyPr/>
                    <a:lstStyle/>
                    <a:p>
                      <a:r>
                        <a:rPr lang="en-US" dirty="0"/>
                        <a:t>Updated</a:t>
                      </a:r>
                      <a:r>
                        <a:rPr lang="en-US" baseline="0" dirty="0"/>
                        <a:t> Content</a:t>
                      </a:r>
                      <a:endParaRPr lang="en-CA" dirty="0"/>
                    </a:p>
                  </a:txBody>
                  <a:tcPr/>
                </a:tc>
                <a:tc>
                  <a:txBody>
                    <a:bodyPr/>
                    <a:lstStyle/>
                    <a:p>
                      <a:r>
                        <a:rPr lang="en-US" dirty="0"/>
                        <a:t>All</a:t>
                      </a:r>
                      <a:endParaRPr lang="en-CA" dirty="0"/>
                    </a:p>
                  </a:txBody>
                  <a:tcPr/>
                </a:tc>
                <a:extLst>
                  <a:ext uri="{0D108BD9-81ED-4DB2-BD59-A6C34878D82A}">
                    <a16:rowId xmlns:a16="http://schemas.microsoft.com/office/drawing/2014/main" val="10003"/>
                  </a:ext>
                </a:extLst>
              </a:tr>
            </a:tbl>
          </a:graphicData>
        </a:graphic>
      </p:graphicFrame>
      <p:sp>
        <p:nvSpPr>
          <p:cNvPr id="6" name="Title 5"/>
          <p:cNvSpPr>
            <a:spLocks noGrp="1"/>
          </p:cNvSpPr>
          <p:nvPr>
            <p:ph type="title" idx="4294967295"/>
          </p:nvPr>
        </p:nvSpPr>
        <p:spPr>
          <a:xfrm>
            <a:off x="457200" y="762000"/>
            <a:ext cx="8229600" cy="457200"/>
          </a:xfrm>
        </p:spPr>
        <p:txBody>
          <a:bodyPr>
            <a:normAutofit/>
          </a:bodyPr>
          <a:lstStyle/>
          <a:p>
            <a:pPr algn="l"/>
            <a:r>
              <a:rPr lang="en-US" sz="1600" b="1" dirty="0">
                <a:latin typeface="Arial" pitchFamily="34" charset="0"/>
                <a:cs typeface="Arial" pitchFamily="34" charset="0"/>
              </a:rPr>
              <a:t>Revisions</a:t>
            </a:r>
            <a:endParaRPr lang="en-CA" sz="1600" b="1" dirty="0">
              <a:latin typeface="Arial" pitchFamily="34" charset="0"/>
              <a:cs typeface="Arial" pitchFamily="34" charset="0"/>
            </a:endParaRPr>
          </a:p>
        </p:txBody>
      </p:sp>
    </p:spTree>
    <p:extLst>
      <p:ext uri="{BB962C8B-B14F-4D97-AF65-F5344CB8AC3E}">
        <p14:creationId xmlns:p14="http://schemas.microsoft.com/office/powerpoint/2010/main" val="4070117232"/>
      </p:ext>
    </p:extLst>
  </p:cSld>
  <p:clrMapOvr>
    <a:masterClrMapping/>
  </p:clrMapOvr>
  <p:transition spd="slow">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p:cNvSpPr txBox="1">
            <a:spLocks noChangeArrowheads="1"/>
          </p:cNvSpPr>
          <p:nvPr/>
        </p:nvSpPr>
        <p:spPr bwMode="auto">
          <a:xfrm>
            <a:off x="323528" y="1613248"/>
            <a:ext cx="5857875" cy="2474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7200" b="1" i="0" u="none" strike="noStrike" cap="none" normalizeH="0" baseline="0" dirty="0">
                <a:ln>
                  <a:noFill/>
                </a:ln>
                <a:solidFill>
                  <a:srgbClr val="2160AD"/>
                </a:solidFill>
                <a:effectLst/>
                <a:latin typeface="Freestyle Script" pitchFamily="66" charset="0"/>
                <a:cs typeface="Arial" pitchFamily="34" charset="0"/>
              </a:rPr>
              <a:t>Congratulations!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You have completed the </a:t>
            </a:r>
            <a:r>
              <a:rPr lang="en-US" b="1" dirty="0">
                <a:solidFill>
                  <a:srgbClr val="2160AD"/>
                </a:solidFill>
                <a:latin typeface="Arial" pitchFamily="34" charset="0"/>
                <a:cs typeface="Arial" pitchFamily="34" charset="0"/>
              </a:rPr>
              <a:t>Care</a:t>
            </a:r>
            <a:endParaRPr kumimoji="0" lang="en-US" sz="1800" b="1" i="0" u="none" strike="noStrike" cap="none" normalizeH="0" baseline="0" dirty="0">
              <a:ln>
                <a:noFill/>
              </a:ln>
              <a:solidFill>
                <a:srgbClr val="2160AD"/>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Online Training Course</a:t>
            </a:r>
            <a:endParaRPr kumimoji="0" lang="en-US" sz="1800" b="0" i="0" u="none" strike="noStrike" cap="none" normalizeH="0" baseline="0" dirty="0">
              <a:ln>
                <a:noFill/>
              </a:ln>
              <a:solidFill>
                <a:srgbClr val="2160AD"/>
              </a:solidFill>
              <a:effectLst/>
              <a:latin typeface="Arial" pitchFamily="34" charset="0"/>
              <a:cs typeface="Arial"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3136" y="1307632"/>
            <a:ext cx="4219575" cy="479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 Box 3"/>
          <p:cNvSpPr txBox="1">
            <a:spLocks noChangeArrowheads="1"/>
          </p:cNvSpPr>
          <p:nvPr/>
        </p:nvSpPr>
        <p:spPr bwMode="auto">
          <a:xfrm>
            <a:off x="323528" y="3810000"/>
            <a:ext cx="5451475" cy="1141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0000"/>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If you have any comments or questions on this training course,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please forward them to </a:t>
            </a:r>
            <a:r>
              <a:rPr kumimoji="0" lang="en-US" sz="1400" b="0" i="0" u="none" strike="noStrike" cap="none" normalizeH="0" baseline="0" dirty="0">
                <a:ln>
                  <a:noFill/>
                </a:ln>
                <a:solidFill>
                  <a:srgbClr val="0070C0"/>
                </a:solidFill>
                <a:effectLst/>
                <a:latin typeface="Arial" pitchFamily="34" charset="0"/>
                <a:cs typeface="Arial" pitchFamily="34" charset="0"/>
                <a:hlinkClick r:id="rId3"/>
              </a:rPr>
              <a:t>OSReport@gov.ab.ca</a:t>
            </a:r>
            <a:r>
              <a:rPr kumimoji="0" lang="en-US" sz="1400" b="0" i="0" u="none" strike="noStrike" cap="none" normalizeH="0" baseline="0" dirty="0">
                <a:ln>
                  <a:noFill/>
                </a:ln>
                <a:solidFill>
                  <a:srgbClr val="0070C0"/>
                </a:solidFill>
                <a:effectLst/>
                <a:latin typeface="Arial" pitchFamily="34" charset="0"/>
                <a:cs typeface="Arial" pitchFamily="34" charset="0"/>
              </a:rPr>
              <a:t> and indicate Online Training Feedback</a:t>
            </a:r>
            <a:r>
              <a:rPr kumimoji="0" lang="en-US" sz="1400" b="0" i="0" u="none" strike="noStrike" cap="none" normalizeH="0" dirty="0">
                <a:ln>
                  <a:noFill/>
                </a:ln>
                <a:solidFill>
                  <a:srgbClr val="0070C0"/>
                </a:solidFill>
                <a:effectLst/>
                <a:latin typeface="Arial" pitchFamily="34" charset="0"/>
                <a:cs typeface="Arial" pitchFamily="34" charset="0"/>
              </a:rPr>
              <a:t> in the Subject Line</a:t>
            </a:r>
            <a:r>
              <a:rPr kumimoji="0" lang="en-US" sz="1400" b="0" i="0" u="none" strike="noStrike" cap="none" normalizeH="0" baseline="0" dirty="0">
                <a:ln>
                  <a:noFill/>
                </a:ln>
                <a:solidFill>
                  <a:srgbClr val="0070C0"/>
                </a:solidFill>
                <a:effectLst/>
                <a:latin typeface="Arial" pitchFamily="34" charset="0"/>
                <a:cs typeface="Arial" pitchFamily="34" charset="0"/>
              </a:rPr>
              <a:t>.</a:t>
            </a:r>
          </a:p>
        </p:txBody>
      </p:sp>
      <p:sp>
        <p:nvSpPr>
          <p:cNvPr id="4" name="Title 3"/>
          <p:cNvSpPr>
            <a:spLocks noGrp="1"/>
          </p:cNvSpPr>
          <p:nvPr>
            <p:ph type="title" idx="4294967295"/>
          </p:nvPr>
        </p:nvSpPr>
        <p:spPr>
          <a:xfrm>
            <a:off x="457200" y="990600"/>
            <a:ext cx="457200" cy="427038"/>
          </a:xfrm>
        </p:spPr>
        <p:txBody>
          <a:bodyPr>
            <a:normAutofit/>
          </a:bodyPr>
          <a:lstStyle/>
          <a:p>
            <a:r>
              <a:rPr lang="en-CA" sz="800" dirty="0">
                <a:solidFill>
                  <a:schemeClr val="bg1"/>
                </a:solidFill>
              </a:rPr>
              <a:t>Conclusion</a:t>
            </a:r>
          </a:p>
        </p:txBody>
      </p:sp>
    </p:spTree>
    <p:extLst>
      <p:ext uri="{BB962C8B-B14F-4D97-AF65-F5344CB8AC3E}">
        <p14:creationId xmlns:p14="http://schemas.microsoft.com/office/powerpoint/2010/main" val="3026157845"/>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5311549" y="4783723"/>
            <a:ext cx="1927451" cy="184666"/>
          </a:xfrm>
          <a:prstGeom prst="rect">
            <a:avLst/>
          </a:prstGeom>
        </p:spPr>
        <p:txBody>
          <a:bodyPr wrap="square" lIns="0" tIns="0" rIns="0" bIns="0">
            <a:spAutoFit/>
          </a:bodyPr>
          <a:lstStyle/>
          <a:p>
            <a:r>
              <a:rPr lang="en-CA" sz="1200" dirty="0">
                <a:latin typeface="Arial" pitchFamily="34" charset="0"/>
                <a:cs typeface="Arial" pitchFamily="34" charset="0"/>
              </a:rPr>
              <a:t>ETS Correspondence</a:t>
            </a:r>
          </a:p>
        </p:txBody>
      </p:sp>
      <p:sp>
        <p:nvSpPr>
          <p:cNvPr id="3" name="Rectangle 2"/>
          <p:cNvSpPr>
            <a:spLocks/>
          </p:cNvSpPr>
          <p:nvPr/>
        </p:nvSpPr>
        <p:spPr>
          <a:xfrm>
            <a:off x="5271795" y="4326523"/>
            <a:ext cx="1967205" cy="184666"/>
          </a:xfrm>
          <a:prstGeom prst="rect">
            <a:avLst/>
          </a:prstGeom>
        </p:spPr>
        <p:txBody>
          <a:bodyPr wrap="square" lIns="0" tIns="0" rIns="0" bIns="0">
            <a:spAutoFit/>
          </a:bodyPr>
          <a:lstStyle/>
          <a:p>
            <a:r>
              <a:rPr lang="en-CA" sz="1200" dirty="0">
                <a:latin typeface="Arial" pitchFamily="34" charset="0"/>
                <a:cs typeface="Arial" pitchFamily="34" charset="0"/>
              </a:rPr>
              <a:t>Course Pre-requisite:</a:t>
            </a:r>
          </a:p>
        </p:txBody>
      </p:sp>
      <p:sp>
        <p:nvSpPr>
          <p:cNvPr id="4" name="Rectangle 3"/>
          <p:cNvSpPr>
            <a:spLocks/>
          </p:cNvSpPr>
          <p:nvPr/>
        </p:nvSpPr>
        <p:spPr>
          <a:xfrm>
            <a:off x="5270500" y="1295400"/>
            <a:ext cx="2882900" cy="2800767"/>
          </a:xfrm>
          <a:prstGeom prst="rect">
            <a:avLst/>
          </a:prstGeom>
        </p:spPr>
        <p:txBody>
          <a:bodyPr wrap="square" lIns="0" tIns="0" rIns="0" bIns="0">
            <a:spAutoFit/>
          </a:bodyPr>
          <a:lstStyle/>
          <a:p>
            <a:r>
              <a:rPr lang="en-CA" sz="1400" b="1" dirty="0">
                <a:latin typeface="Arial" pitchFamily="34" charset="0"/>
                <a:cs typeface="Arial" pitchFamily="34" charset="0"/>
              </a:rPr>
              <a:t>In this module, you will learn:</a:t>
            </a:r>
          </a:p>
          <a:p>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CARE Information Background</a:t>
            </a:r>
          </a:p>
          <a:p>
            <a:pPr marL="171450" indent="-171450">
              <a:buFont typeface="Arial" pitchFamily="34" charset="0"/>
              <a:buChar char="•"/>
            </a:pPr>
            <a:r>
              <a:rPr lang="en-CA" sz="1200" dirty="0">
                <a:latin typeface="Arial" pitchFamily="34" charset="0"/>
                <a:cs typeface="Arial" pitchFamily="34" charset="0"/>
              </a:rPr>
              <a:t>CARE Key Reasons for Reporting</a:t>
            </a:r>
          </a:p>
          <a:p>
            <a:pPr marL="171450" indent="-171450">
              <a:buFont typeface="Arial" pitchFamily="34" charset="0"/>
              <a:buChar char="•"/>
            </a:pPr>
            <a:r>
              <a:rPr lang="en-CA" sz="1200" dirty="0">
                <a:latin typeface="Arial" pitchFamily="34" charset="0"/>
                <a:cs typeface="Arial" pitchFamily="34" charset="0"/>
              </a:rPr>
              <a:t>CARE Reporting Requirements</a:t>
            </a:r>
          </a:p>
          <a:p>
            <a:pPr marL="171450" indent="-171450">
              <a:buFont typeface="Arial" pitchFamily="34" charset="0"/>
              <a:buChar char="•"/>
            </a:pPr>
            <a:r>
              <a:rPr lang="en-US" sz="1200" dirty="0">
                <a:latin typeface="Arial" pitchFamily="34" charset="0"/>
                <a:cs typeface="Arial" pitchFamily="34" charset="0"/>
              </a:rPr>
              <a:t>Amendments to CARE Reporting</a:t>
            </a:r>
          </a:p>
          <a:p>
            <a:pPr marL="171450" indent="-171450">
              <a:buFont typeface="Arial" pitchFamily="34" charset="0"/>
              <a:buChar char="•"/>
            </a:pPr>
            <a:r>
              <a:rPr lang="en-US" sz="1200" dirty="0">
                <a:latin typeface="Arial" pitchFamily="34" charset="0"/>
                <a:cs typeface="Arial" pitchFamily="34" charset="0"/>
              </a:rPr>
              <a:t>Report Submissions</a:t>
            </a: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Statement of Approval</a:t>
            </a:r>
          </a:p>
          <a:p>
            <a:pPr marL="171450" indent="-171450">
              <a:buFont typeface="Arial" pitchFamily="34" charset="0"/>
              <a:buChar char="•"/>
            </a:pPr>
            <a:r>
              <a:rPr lang="en-CA" sz="1200" dirty="0">
                <a:latin typeface="Arial" pitchFamily="34" charset="0"/>
                <a:cs typeface="Arial" pitchFamily="34" charset="0"/>
              </a:rPr>
              <a:t>Reporting Templates</a:t>
            </a:r>
          </a:p>
          <a:p>
            <a:pPr marL="171450" indent="-171450">
              <a:buFont typeface="Arial" pitchFamily="34" charset="0"/>
              <a:buChar char="•"/>
            </a:pPr>
            <a:r>
              <a:rPr lang="en-CA" sz="1200" dirty="0">
                <a:latin typeface="Arial" pitchFamily="34" charset="0"/>
                <a:cs typeface="Arial" pitchFamily="34" charset="0"/>
              </a:rPr>
              <a:t>File Naming Conventions</a:t>
            </a:r>
          </a:p>
          <a:p>
            <a:pPr marL="171450" indent="-171450">
              <a:buFont typeface="Arial" pitchFamily="34" charset="0"/>
              <a:buChar char="•"/>
            </a:pPr>
            <a:r>
              <a:rPr lang="en-CA" sz="1200" dirty="0">
                <a:latin typeface="Arial" pitchFamily="34" charset="0"/>
                <a:cs typeface="Arial" pitchFamily="34" charset="0"/>
              </a:rPr>
              <a:t>Filing Deadlines</a:t>
            </a:r>
          </a:p>
          <a:p>
            <a:pPr marL="171450" indent="-171450">
              <a:buFont typeface="Arial" pitchFamily="34" charset="0"/>
              <a:buChar char="•"/>
            </a:pPr>
            <a:r>
              <a:rPr lang="en-CA" sz="1200" dirty="0">
                <a:latin typeface="Arial" pitchFamily="34" charset="0"/>
                <a:cs typeface="Arial" pitchFamily="34" charset="0"/>
              </a:rPr>
              <a:t>ETS Submission </a:t>
            </a:r>
          </a:p>
          <a:p>
            <a:pPr marL="171450" indent="-171450">
              <a:buFont typeface="Arial" pitchFamily="34" charset="0"/>
              <a:buChar char="•"/>
            </a:pPr>
            <a:r>
              <a:rPr lang="en-CA" sz="1200" dirty="0">
                <a:latin typeface="Arial" pitchFamily="34" charset="0"/>
                <a:cs typeface="Arial" pitchFamily="34" charset="0"/>
              </a:rPr>
              <a:t>CARE Resources</a:t>
            </a:r>
          </a:p>
          <a:p>
            <a:br>
              <a:rPr lang="en-CA" sz="1200" dirty="0">
                <a:latin typeface="Arial" pitchFamily="34" charset="0"/>
                <a:cs typeface="Arial" pitchFamily="34" charset="0"/>
              </a:rPr>
            </a:br>
            <a:endParaRPr lang="en-CA" sz="1200" dirty="0">
              <a:latin typeface="Arial" pitchFamily="34" charset="0"/>
              <a:cs typeface="Arial" pitchFamily="34" charset="0"/>
            </a:endParaRPr>
          </a:p>
        </p:txBody>
      </p:sp>
      <p:pic>
        <p:nvPicPr>
          <p:cNvPr id="5" name="Picture 1" descr="http://onboardenergytraining/ObjectFiles/CAREIntroImage.jpg"/>
          <p:cNvPicPr>
            <a:picLocks noChangeArrowheads="1"/>
          </p:cNvPicPr>
          <p:nvPr/>
        </p:nvPicPr>
        <p:blipFill>
          <a:blip r:embed="rId2" cstate="print"/>
          <a:srcRect/>
          <a:stretch>
            <a:fillRect/>
          </a:stretch>
        </p:blipFill>
        <p:spPr bwMode="auto">
          <a:xfrm>
            <a:off x="260350" y="1270000"/>
            <a:ext cx="4311650" cy="3302000"/>
          </a:xfrm>
          <a:prstGeom prst="rect">
            <a:avLst/>
          </a:prstGeom>
          <a:noFill/>
        </p:spPr>
      </p:pic>
      <p:sp>
        <p:nvSpPr>
          <p:cNvPr id="6" name="Rectangle 5"/>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8" name="Title 7"/>
          <p:cNvSpPr>
            <a:spLocks noGrp="1"/>
          </p:cNvSpPr>
          <p:nvPr>
            <p:ph type="title" idx="4294967295"/>
          </p:nvPr>
        </p:nvSpPr>
        <p:spPr>
          <a:xfrm>
            <a:off x="457200" y="762000"/>
            <a:ext cx="8229600" cy="508000"/>
          </a:xfrm>
        </p:spPr>
        <p:txBody>
          <a:bodyPr>
            <a:normAutofit/>
          </a:bodyPr>
          <a:lstStyle/>
          <a:p>
            <a:pPr algn="l"/>
            <a:r>
              <a:rPr lang="en-CA" sz="1600" b="1" dirty="0">
                <a:latin typeface="Arial" pitchFamily="34" charset="0"/>
                <a:cs typeface="Arial" pitchFamily="34" charset="0"/>
              </a:rPr>
              <a:t>Introduction</a:t>
            </a:r>
          </a:p>
        </p:txBody>
      </p:sp>
    </p:spTree>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613275" y="1295400"/>
            <a:ext cx="3921125" cy="2769989"/>
          </a:xfrm>
          <a:prstGeom prst="rect">
            <a:avLst/>
          </a:prstGeom>
        </p:spPr>
        <p:txBody>
          <a:bodyPr wrap="square" lIns="0" tIns="0" rIns="0" bIns="0">
            <a:spAutoFit/>
          </a:bodyPr>
          <a:lstStyle/>
          <a:p>
            <a:r>
              <a:rPr lang="en-CA" sz="1200" dirty="0">
                <a:latin typeface="Arial" pitchFamily="34" charset="0"/>
                <a:cs typeface="Arial" pitchFamily="34" charset="0"/>
              </a:rPr>
              <a:t>Alberta Energy introduced the </a:t>
            </a:r>
            <a:r>
              <a:rPr lang="en-CA" sz="1200" b="1" dirty="0">
                <a:latin typeface="Arial" pitchFamily="34" charset="0"/>
                <a:cs typeface="Arial" pitchFamily="34" charset="0"/>
              </a:rPr>
              <a:t>Cost Analysis and Reporting Enhancements</a:t>
            </a:r>
            <a:r>
              <a:rPr lang="en-CA" sz="1200" dirty="0">
                <a:latin typeface="Arial" pitchFamily="34" charset="0"/>
                <a:cs typeface="Arial" pitchFamily="34" charset="0"/>
              </a:rPr>
              <a:t> (CARE) Forms in 2009 which were updated in 2011 to Reporting Workbooks.  The workbooks have been revised in 2015 and are now referred to as CARE Reports.  Please refer to </a:t>
            </a:r>
            <a:r>
              <a:rPr lang="en-CA" sz="1200" dirty="0">
                <a:latin typeface="Arial" pitchFamily="34" charset="0"/>
                <a:cs typeface="Arial" pitchFamily="34" charset="0"/>
                <a:hlinkClick r:id="rId2"/>
              </a:rPr>
              <a:t>Oil Sands Information Bulletin 2015-03</a:t>
            </a:r>
            <a:br>
              <a:rPr lang="en-CA" sz="1200" dirty="0">
                <a:latin typeface="Arial" pitchFamily="34" charset="0"/>
                <a:cs typeface="Arial" pitchFamily="34" charset="0"/>
                <a:hlinkClick r:id="rId2"/>
              </a:rPr>
            </a:br>
            <a:br>
              <a:rPr lang="en-CA" sz="1200" dirty="0">
                <a:latin typeface="Arial" pitchFamily="34" charset="0"/>
                <a:cs typeface="Arial" pitchFamily="34" charset="0"/>
              </a:rPr>
            </a:br>
            <a:r>
              <a:rPr lang="en-CA" sz="1200" dirty="0">
                <a:latin typeface="Arial" pitchFamily="34" charset="0"/>
                <a:cs typeface="Arial" pitchFamily="34" charset="0"/>
              </a:rPr>
              <a:t>CARE reporting is </a:t>
            </a:r>
            <a:r>
              <a:rPr lang="en-CA" sz="1200" u="sng" dirty="0">
                <a:latin typeface="Arial" pitchFamily="34" charset="0"/>
                <a:cs typeface="Arial" pitchFamily="34" charset="0"/>
              </a:rPr>
              <a:t>mandatory</a:t>
            </a:r>
            <a:r>
              <a:rPr lang="en-CA" sz="1200" dirty="0">
                <a:latin typeface="Arial" pitchFamily="34" charset="0"/>
                <a:cs typeface="Arial" pitchFamily="34" charset="0"/>
              </a:rPr>
              <a:t> under the </a:t>
            </a:r>
            <a:r>
              <a:rPr lang="en-CA" sz="1200" b="1" dirty="0">
                <a:latin typeface="Arial" pitchFamily="34" charset="0"/>
                <a:cs typeface="Arial" pitchFamily="34" charset="0"/>
              </a:rPr>
              <a:t>Oil Sands Royalty Regulation 2009.</a:t>
            </a:r>
            <a:r>
              <a:rPr lang="en-CA" sz="1200" dirty="0">
                <a:latin typeface="Arial" pitchFamily="34" charset="0"/>
                <a:cs typeface="Arial" pitchFamily="34" charset="0"/>
              </a:rPr>
              <a:t>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Under this legislation, Alberta Energy will apply reporting enforcement provisions to any operator not providing these reports to the Minister as specified. </a:t>
            </a:r>
            <a:br>
              <a:rPr lang="en-CA" sz="1200" dirty="0">
                <a:latin typeface="Arial" pitchFamily="34" charset="0"/>
                <a:cs typeface="Arial" pitchFamily="34" charset="0"/>
              </a:rPr>
            </a:br>
            <a:br>
              <a:rPr lang="en-CA" sz="1200" dirty="0">
                <a:latin typeface="Arial" pitchFamily="34" charset="0"/>
                <a:cs typeface="Arial" pitchFamily="34" charset="0"/>
              </a:rPr>
            </a:br>
            <a:endParaRPr lang="en-CA" sz="1200" dirty="0">
              <a:latin typeface="Arial" pitchFamily="34" charset="0"/>
              <a:cs typeface="Arial" pitchFamily="34" charset="0"/>
            </a:endParaRPr>
          </a:p>
        </p:txBody>
      </p:sp>
      <p:pic>
        <p:nvPicPr>
          <p:cNvPr id="3" name="Picture 3" descr="http://onboardenergytraining/ObjectFiles/072569001255731282.jpg"/>
          <p:cNvPicPr>
            <a:picLocks noChangeArrowheads="1"/>
          </p:cNvPicPr>
          <p:nvPr/>
        </p:nvPicPr>
        <p:blipFill rotWithShape="1">
          <a:blip r:embed="rId3" cstate="print"/>
          <a:srcRect t="-1071" b="11673"/>
          <a:stretch/>
        </p:blipFill>
        <p:spPr bwMode="auto">
          <a:xfrm>
            <a:off x="228600" y="1260000"/>
            <a:ext cx="3263900" cy="2952000"/>
          </a:xfrm>
          <a:prstGeom prst="rect">
            <a:avLst/>
          </a:prstGeom>
          <a:noFill/>
        </p:spPr>
      </p:pic>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Background</a:t>
            </a:r>
          </a:p>
        </p:txBody>
      </p:sp>
    </p:spTree>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4191000" y="1495485"/>
            <a:ext cx="4800600" cy="4062651"/>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Arial" pitchFamily="34" charset="0"/>
                <a:cs typeface="Arial" pitchFamily="34" charset="0"/>
              </a:rPr>
              <a:t>Project Assessment and Tracking</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Provides Alberta Energy with more detailed reporting of Project costs and revenues.</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Tracks the evolution of approved OSR Projects to ensure their implementation is progressing according to the original Project Approval.</a:t>
            </a:r>
          </a:p>
          <a:p>
            <a:pPr marR="0" lvl="0" algn="l" defTabSz="914400" rtl="0" eaLnBrk="1" fontAlgn="base" latinLnBrk="0" hangingPunct="1">
              <a:lnSpc>
                <a:spcPct val="100000"/>
              </a:lnSpc>
              <a:spcBef>
                <a:spcPct val="0"/>
              </a:spcBef>
              <a:spcAft>
                <a:spcPct val="0"/>
              </a:spcAft>
              <a:buClrTx/>
              <a:buSzTx/>
              <a:tabLst/>
            </a:pP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1" i="0" u="none" strike="noStrike" cap="none" normalizeH="0" baseline="0" dirty="0">
                <a:ln>
                  <a:noFill/>
                </a:ln>
                <a:solidFill>
                  <a:srgbClr val="000000"/>
                </a:solidFill>
                <a:effectLst/>
                <a:latin typeface="Arial" pitchFamily="34" charset="0"/>
                <a:cs typeface="Arial" pitchFamily="34" charset="0"/>
              </a:rPr>
              <a:t>Royalty Collection and Verification</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Supports the verification</a:t>
            </a:r>
            <a:r>
              <a:rPr kumimoji="0" lang="en-US" sz="1200" b="0" i="0" u="none" strike="noStrike" cap="none" normalizeH="0" dirty="0">
                <a:ln>
                  <a:noFill/>
                </a:ln>
                <a:solidFill>
                  <a:srgbClr val="000000"/>
                </a:solidFill>
                <a:effectLst/>
                <a:latin typeface="Arial" pitchFamily="34" charset="0"/>
                <a:cs typeface="Arial" pitchFamily="34" charset="0"/>
              </a:rPr>
              <a:t> of </a:t>
            </a:r>
            <a:r>
              <a:rPr kumimoji="0" lang="en-US" sz="1200" b="0" i="0" u="none" strike="noStrike" cap="none" normalizeH="0" baseline="0" dirty="0">
                <a:ln>
                  <a:noFill/>
                </a:ln>
                <a:solidFill>
                  <a:srgbClr val="000000"/>
                </a:solidFill>
                <a:effectLst/>
                <a:latin typeface="Arial" pitchFamily="34" charset="0"/>
                <a:cs typeface="Arial" pitchFamily="34" charset="0"/>
              </a:rPr>
              <a:t>the cost and revenue information that </a:t>
            </a:r>
            <a:r>
              <a:rPr lang="en-US" sz="1200" dirty="0">
                <a:solidFill>
                  <a:srgbClr val="000000"/>
                </a:solidFill>
                <a:latin typeface="Arial" pitchFamily="34" charset="0"/>
                <a:cs typeface="Arial" pitchFamily="34" charset="0"/>
              </a:rPr>
              <a:t>are reported for royalty calculation.</a:t>
            </a: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tabLst/>
            </a:pP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1" i="0" u="none" strike="noStrike" cap="none" normalizeH="0" baseline="0" dirty="0">
                <a:ln>
                  <a:noFill/>
                </a:ln>
                <a:solidFill>
                  <a:srgbClr val="000000"/>
                </a:solidFill>
                <a:effectLst/>
                <a:latin typeface="Arial" pitchFamily="34" charset="0"/>
                <a:cs typeface="Arial" pitchFamily="34" charset="0"/>
              </a:rPr>
              <a:t>Policy Development and Forecasting</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Assists Alberta Energy in assessing effectiveness of the Royalty Regime.</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rgbClr val="000000"/>
              </a:solidFill>
              <a:effectLst/>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Supports policy development, strategic planning and forecasting processes.</a:t>
            </a: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chemeClr val="tx1"/>
              </a:solidFill>
              <a:effectLst/>
              <a:latin typeface="Arial" pitchFamily="34" charset="0"/>
            </a:endParaRPr>
          </a:p>
        </p:txBody>
      </p:sp>
      <p:pic>
        <p:nvPicPr>
          <p:cNvPr id="3" name="Picture 5" descr="http://onboardenergytraining/ObjectFiles/Keyreasonreporting.jpg"/>
          <p:cNvPicPr>
            <a:picLocks noChangeArrowheads="1"/>
          </p:cNvPicPr>
          <p:nvPr/>
        </p:nvPicPr>
        <p:blipFill>
          <a:blip r:embed="rId2" cstate="print"/>
          <a:srcRect/>
          <a:stretch>
            <a:fillRect/>
          </a:stretch>
        </p:blipFill>
        <p:spPr bwMode="auto">
          <a:xfrm>
            <a:off x="165100" y="1143000"/>
            <a:ext cx="3263900" cy="3302000"/>
          </a:xfrm>
          <a:prstGeom prst="rect">
            <a:avLst/>
          </a:prstGeom>
          <a:noFill/>
        </p:spPr>
      </p:pic>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165100" y="793523"/>
            <a:ext cx="4648200" cy="374422"/>
          </a:xfrm>
        </p:spPr>
        <p:txBody>
          <a:bodyPr>
            <a:normAutofit/>
          </a:bodyPr>
          <a:lstStyle/>
          <a:p>
            <a:pPr algn="l"/>
            <a:r>
              <a:rPr lang="en-CA" sz="1600" b="1" dirty="0">
                <a:latin typeface="Arial" pitchFamily="34" charset="0"/>
                <a:cs typeface="Arial" pitchFamily="34" charset="0"/>
              </a:rPr>
              <a:t>Key Reasons for CARE Reporting</a:t>
            </a:r>
          </a:p>
        </p:txBody>
      </p:sp>
    </p:spTree>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613275" y="1295400"/>
            <a:ext cx="3921125" cy="2954655"/>
          </a:xfrm>
          <a:prstGeom prst="rect">
            <a:avLst/>
          </a:prstGeom>
        </p:spPr>
        <p:txBody>
          <a:bodyPr wrap="square" lIns="0" tIns="0" rIns="0" bIns="0">
            <a:spAutoFit/>
          </a:bodyPr>
          <a:lstStyle/>
          <a:p>
            <a:r>
              <a:rPr lang="en-CA" sz="1200" dirty="0">
                <a:latin typeface="Arial" pitchFamily="34" charset="0"/>
                <a:cs typeface="Arial" pitchFamily="34" charset="0"/>
              </a:rPr>
              <a:t>The OSR Operator or individual owners must provide the following to Alberta Energy in the </a:t>
            </a:r>
            <a:r>
              <a:rPr lang="en-CA" sz="1200" b="1" dirty="0">
                <a:latin typeface="Arial" pitchFamily="34" charset="0"/>
                <a:cs typeface="Arial" pitchFamily="34" charset="0"/>
              </a:rPr>
              <a:t>CARE Revenue</a:t>
            </a:r>
            <a:r>
              <a:rPr lang="en-CA" sz="1200" dirty="0">
                <a:latin typeface="Arial" pitchFamily="34" charset="0"/>
                <a:cs typeface="Arial" pitchFamily="34" charset="0"/>
              </a:rPr>
              <a:t> </a:t>
            </a:r>
            <a:r>
              <a:rPr lang="en-CA" sz="1200" b="1" dirty="0">
                <a:latin typeface="Arial" pitchFamily="34" charset="0"/>
                <a:cs typeface="Arial" pitchFamily="34" charset="0"/>
              </a:rPr>
              <a:t>Report</a:t>
            </a:r>
            <a:r>
              <a:rPr lang="en-CA" sz="1200" dirty="0">
                <a:latin typeface="Arial" pitchFamily="34" charset="0"/>
                <a:cs typeface="Arial" pitchFamily="34" charset="0"/>
              </a:rPr>
              <a:t>:</a:t>
            </a:r>
          </a:p>
          <a:p>
            <a:pPr marL="171450" indent="-171450">
              <a:buFont typeface="Arial" panose="020B0604020202020204" pitchFamily="34" charset="0"/>
              <a:buChar char="•"/>
            </a:pPr>
            <a:r>
              <a:rPr lang="en-US" sz="1200" dirty="0">
                <a:latin typeface="Arial" pitchFamily="34" charset="0"/>
                <a:cs typeface="Arial" pitchFamily="34" charset="0"/>
              </a:rPr>
              <a:t>General Information in Cover Page </a:t>
            </a:r>
          </a:p>
          <a:p>
            <a:pPr marL="171450" indent="-171450">
              <a:buFont typeface="Arial" panose="020B0604020202020204" pitchFamily="34" charset="0"/>
              <a:buChar char="•"/>
            </a:pPr>
            <a:r>
              <a:rPr lang="en-US" sz="1200" dirty="0">
                <a:latin typeface="Arial" pitchFamily="34" charset="0"/>
                <a:cs typeface="Arial" pitchFamily="34" charset="0"/>
              </a:rPr>
              <a:t>Bitumen/Bitumen Blend Revenue</a:t>
            </a:r>
          </a:p>
          <a:p>
            <a:pPr marL="171450" indent="-171450">
              <a:buFont typeface="Arial" panose="020B0604020202020204" pitchFamily="34" charset="0"/>
              <a:buChar char="•"/>
            </a:pPr>
            <a:r>
              <a:rPr lang="en-US" sz="1200" dirty="0">
                <a:latin typeface="Arial" pitchFamily="34" charset="0"/>
                <a:cs typeface="Arial" pitchFamily="34" charset="0"/>
              </a:rPr>
              <a:t>Bitumen Blend Netback Calculation</a:t>
            </a:r>
          </a:p>
          <a:p>
            <a:pPr marL="171450" indent="-171450">
              <a:buFont typeface="Arial" panose="020B0604020202020204" pitchFamily="34" charset="0"/>
              <a:buChar char="•"/>
            </a:pPr>
            <a:r>
              <a:rPr lang="en-US" sz="1200" dirty="0">
                <a:latin typeface="Arial" pitchFamily="34" charset="0"/>
                <a:cs typeface="Arial" pitchFamily="34" charset="0"/>
              </a:rPr>
              <a:t>Transportation Costs</a:t>
            </a:r>
          </a:p>
          <a:p>
            <a:pPr marL="171450" indent="-171450">
              <a:buFont typeface="Arial" panose="020B0604020202020204" pitchFamily="34" charset="0"/>
              <a:buChar char="•"/>
            </a:pPr>
            <a:r>
              <a:rPr lang="en-US" sz="1200" dirty="0">
                <a:latin typeface="Arial" pitchFamily="34" charset="0"/>
                <a:cs typeface="Arial" pitchFamily="34" charset="0"/>
              </a:rPr>
              <a:t>Diluent Supplied to a Stream</a:t>
            </a:r>
          </a:p>
          <a:p>
            <a:pPr marL="171450" indent="-171450">
              <a:buFont typeface="Arial" panose="020B0604020202020204" pitchFamily="34" charset="0"/>
              <a:buChar char="•"/>
            </a:pPr>
            <a:r>
              <a:rPr lang="en-US" sz="1200" dirty="0">
                <a:latin typeface="Arial" pitchFamily="34" charset="0"/>
                <a:cs typeface="Arial" pitchFamily="34" charset="0"/>
              </a:rPr>
              <a:t>Other Oil Sands Product Revenue</a:t>
            </a:r>
          </a:p>
          <a:p>
            <a:pPr marL="171450" indent="-171450">
              <a:buFont typeface="Arial" panose="020B0604020202020204" pitchFamily="34" charset="0"/>
              <a:buChar char="•"/>
            </a:pPr>
            <a:endParaRPr lang="en-US" sz="1200" dirty="0">
              <a:latin typeface="Arial" pitchFamily="34" charset="0"/>
              <a:cs typeface="Arial" pitchFamily="34" charset="0"/>
            </a:endParaRPr>
          </a:p>
          <a:p>
            <a:r>
              <a:rPr lang="en-US" sz="1200" dirty="0">
                <a:latin typeface="Arial" pitchFamily="34" charset="0"/>
                <a:cs typeface="Arial" pitchFamily="34" charset="0"/>
              </a:rPr>
              <a:t>Additionally, operators that have Western Canadian Select sales are required to file the </a:t>
            </a:r>
            <a:r>
              <a:rPr lang="en-US" sz="1200" b="1" dirty="0">
                <a:latin typeface="Arial" pitchFamily="34" charset="0"/>
                <a:cs typeface="Arial" pitchFamily="34" charset="0"/>
              </a:rPr>
              <a:t>Western Canadian Select (WCS) Sales Report</a:t>
            </a:r>
            <a:r>
              <a:rPr lang="en-US" sz="1200" dirty="0">
                <a:latin typeface="Arial" pitchFamily="34" charset="0"/>
                <a:cs typeface="Arial" pitchFamily="34" charset="0"/>
              </a:rPr>
              <a:t>.</a:t>
            </a:r>
            <a:endParaRPr lang="en-CA" sz="1200" b="1" dirty="0">
              <a:latin typeface="Arial" pitchFamily="34" charset="0"/>
              <a:cs typeface="Arial" pitchFamily="34" charset="0"/>
            </a:endParaRPr>
          </a:p>
          <a:p>
            <a:br>
              <a:rPr lang="en-CA" sz="1200" dirty="0">
                <a:latin typeface="Arial" pitchFamily="34" charset="0"/>
                <a:cs typeface="Arial" pitchFamily="34" charset="0"/>
              </a:rPr>
            </a:br>
            <a:br>
              <a:rPr lang="en-CA" sz="1200" dirty="0">
                <a:latin typeface="Arial" pitchFamily="34" charset="0"/>
                <a:cs typeface="Arial" pitchFamily="34" charset="0"/>
              </a:rPr>
            </a:br>
            <a:endParaRPr lang="en-CA" sz="1200" dirty="0">
              <a:latin typeface="Arial" pitchFamily="34" charset="0"/>
              <a:cs typeface="Arial" pitchFamily="34" charset="0"/>
            </a:endParaRPr>
          </a:p>
        </p:txBody>
      </p:sp>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CARE REVENUE Reporting Requirements</a:t>
            </a:r>
          </a:p>
        </p:txBody>
      </p:sp>
      <p:pic>
        <p:nvPicPr>
          <p:cNvPr id="7" name="Picture 8" descr="http://onboardenergytraining/ObjectFiles/DataRepReq2.jpg"/>
          <p:cNvPicPr>
            <a:picLocks noChangeArrowheads="1"/>
          </p:cNvPicPr>
          <p:nvPr/>
        </p:nvPicPr>
        <p:blipFill>
          <a:blip r:embed="rId2" cstate="print"/>
          <a:srcRect/>
          <a:stretch>
            <a:fillRect/>
          </a:stretch>
        </p:blipFill>
        <p:spPr bwMode="auto">
          <a:xfrm>
            <a:off x="228600" y="1270000"/>
            <a:ext cx="3340100" cy="3302000"/>
          </a:xfrm>
          <a:prstGeom prst="rect">
            <a:avLst/>
          </a:prstGeom>
          <a:noFill/>
        </p:spPr>
      </p:pic>
    </p:spTree>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613275" y="1295400"/>
            <a:ext cx="3921125" cy="5355312"/>
          </a:xfrm>
          <a:prstGeom prst="rect">
            <a:avLst/>
          </a:prstGeom>
        </p:spPr>
        <p:txBody>
          <a:bodyPr wrap="square" lIns="0" tIns="0" rIns="0" bIns="0">
            <a:spAutoFit/>
          </a:bodyPr>
          <a:lstStyle/>
          <a:p>
            <a:r>
              <a:rPr lang="en-CA" sz="1200" dirty="0">
                <a:latin typeface="Arial" pitchFamily="34" charset="0"/>
                <a:cs typeface="Arial" pitchFamily="34" charset="0"/>
              </a:rPr>
              <a:t>The OSR Operator must provide to Alberta Energy the </a:t>
            </a:r>
            <a:r>
              <a:rPr lang="en-CA" sz="1200" b="1" dirty="0">
                <a:latin typeface="Arial" pitchFamily="34" charset="0"/>
                <a:cs typeface="Arial" pitchFamily="34" charset="0"/>
              </a:rPr>
              <a:t>Cost Data and Volumetric Data </a:t>
            </a:r>
            <a:r>
              <a:rPr lang="en-CA" sz="1200" dirty="0">
                <a:latin typeface="Arial" pitchFamily="34" charset="0"/>
                <a:cs typeface="Arial" pitchFamily="34" charset="0"/>
              </a:rPr>
              <a:t>which are</a:t>
            </a:r>
            <a:r>
              <a:rPr lang="en-CA" sz="1200" b="1" dirty="0">
                <a:latin typeface="Arial" pitchFamily="34" charset="0"/>
                <a:cs typeface="Arial" pitchFamily="34" charset="0"/>
              </a:rPr>
              <a:t> </a:t>
            </a:r>
            <a:r>
              <a:rPr lang="en-CA" sz="1200" dirty="0">
                <a:latin typeface="Arial" pitchFamily="34" charset="0"/>
                <a:cs typeface="Arial" pitchFamily="34" charset="0"/>
              </a:rPr>
              <a:t>incurred by or on behalf of the lessee or the operator of the approved OSR Project. Cost and Volumetric Data are reported in the </a:t>
            </a:r>
            <a:r>
              <a:rPr lang="en-CA" sz="1200" b="1" dirty="0">
                <a:latin typeface="Arial" pitchFamily="34" charset="0"/>
                <a:cs typeface="Arial" pitchFamily="34" charset="0"/>
              </a:rPr>
              <a:t>CARE Cost Report</a:t>
            </a:r>
            <a:r>
              <a:rPr lang="en-CA" sz="1200" dirty="0">
                <a:latin typeface="Arial" pitchFamily="34" charset="0"/>
                <a:cs typeface="Arial" pitchFamily="34" charset="0"/>
              </a:rPr>
              <a:t> effective Period 2015. (Reporting requirements differ for Periods prior to 2015.  Please refer to </a:t>
            </a:r>
            <a:r>
              <a:rPr lang="en-CA" sz="1200" dirty="0">
                <a:latin typeface="Arial" pitchFamily="34" charset="0"/>
                <a:cs typeface="Arial" pitchFamily="34" charset="0"/>
                <a:hlinkClick r:id="rId2"/>
              </a:rPr>
              <a:t>Alberta Oil Sands Royalty Guidelines Appendix C </a:t>
            </a:r>
            <a:r>
              <a:rPr lang="en-CA" sz="1200" dirty="0">
                <a:latin typeface="Arial" pitchFamily="34" charset="0"/>
                <a:cs typeface="Arial" pitchFamily="34" charset="0"/>
              </a:rPr>
              <a:t> dated January 31, 2015 for details.)</a:t>
            </a:r>
          </a:p>
          <a:p>
            <a:r>
              <a:rPr lang="en-CA" sz="1200" dirty="0">
                <a:latin typeface="Arial" pitchFamily="34" charset="0"/>
                <a:cs typeface="Arial" pitchFamily="34" charset="0"/>
              </a:rPr>
              <a:t> </a:t>
            </a:r>
          </a:p>
          <a:p>
            <a:r>
              <a:rPr lang="en-CA" sz="1200" dirty="0">
                <a:latin typeface="Arial" pitchFamily="34" charset="0"/>
                <a:cs typeface="Arial" pitchFamily="34" charset="0"/>
              </a:rPr>
              <a:t>The CARE Cost Report is an annual report effective Period 2015.  The report includes: </a:t>
            </a:r>
          </a:p>
          <a:p>
            <a:pPr marL="171450" indent="-171450">
              <a:buFont typeface="Arial" panose="020B0604020202020204" pitchFamily="34" charset="0"/>
              <a:buChar char="•"/>
            </a:pPr>
            <a:r>
              <a:rPr lang="en-CA" sz="1200" b="1" dirty="0">
                <a:latin typeface="Arial" pitchFamily="34" charset="0"/>
                <a:cs typeface="Arial" pitchFamily="34" charset="0"/>
              </a:rPr>
              <a:t>Capital Costs </a:t>
            </a:r>
            <a:r>
              <a:rPr lang="en-CA" sz="1200" dirty="0">
                <a:latin typeface="Arial" pitchFamily="34" charset="0"/>
                <a:cs typeface="Arial" pitchFamily="34" charset="0"/>
              </a:rPr>
              <a:t>incurred for approved In-Situ and Mining Projects.  The costs are segregated into the following life cycle stages: </a:t>
            </a:r>
          </a:p>
          <a:p>
            <a:endParaRPr lang="en-CA" sz="1200" dirty="0">
              <a:latin typeface="Arial" pitchFamily="34" charset="0"/>
              <a:cs typeface="Arial" pitchFamily="34" charset="0"/>
            </a:endParaRPr>
          </a:p>
          <a:p>
            <a:pPr marL="628650" lvl="1" indent="-171450">
              <a:buFont typeface="Arial" pitchFamily="34" charset="0"/>
              <a:buChar char="•"/>
            </a:pPr>
            <a:r>
              <a:rPr lang="en-CA" sz="1200" dirty="0">
                <a:latin typeface="Arial" pitchFamily="34" charset="0"/>
                <a:cs typeface="Arial" pitchFamily="34" charset="0"/>
              </a:rPr>
              <a:t>Initial PNCB </a:t>
            </a:r>
          </a:p>
          <a:p>
            <a:pPr marL="628650" lvl="1" indent="-171450">
              <a:buFont typeface="Arial" pitchFamily="34" charset="0"/>
              <a:buChar char="•"/>
            </a:pPr>
            <a:r>
              <a:rPr lang="en-CA" sz="1200" dirty="0">
                <a:latin typeface="Arial" pitchFamily="34" charset="0"/>
                <a:cs typeface="Arial" pitchFamily="34" charset="0"/>
              </a:rPr>
              <a:t>Strategic </a:t>
            </a:r>
          </a:p>
          <a:p>
            <a:pPr marL="628650" lvl="1" indent="-171450">
              <a:buFont typeface="Arial" pitchFamily="34" charset="0"/>
              <a:buChar char="•"/>
            </a:pPr>
            <a:r>
              <a:rPr lang="en-CA" sz="1200" dirty="0">
                <a:latin typeface="Arial" pitchFamily="34" charset="0"/>
                <a:cs typeface="Arial" pitchFamily="34" charset="0"/>
              </a:rPr>
              <a:t>Sustaining </a:t>
            </a:r>
          </a:p>
          <a:p>
            <a:pPr marL="628650" lvl="1" indent="-171450">
              <a:buFont typeface="Arial" pitchFamily="34" charset="0"/>
              <a:buChar char="•"/>
            </a:pPr>
            <a:r>
              <a:rPr lang="en-CA" sz="1200" dirty="0">
                <a:latin typeface="Arial" pitchFamily="34" charset="0"/>
                <a:cs typeface="Arial" pitchFamily="34" charset="0"/>
              </a:rPr>
              <a:t>Reclamation/Abandonment</a:t>
            </a:r>
          </a:p>
          <a:p>
            <a:pPr lvl="1"/>
            <a:endParaRPr lang="en-CA" sz="1200" dirty="0">
              <a:latin typeface="Arial" pitchFamily="34" charset="0"/>
              <a:cs typeface="Arial" pitchFamily="34" charset="0"/>
            </a:endParaRPr>
          </a:p>
          <a:p>
            <a:pPr marL="171450" indent="-171450">
              <a:buFont typeface="Arial" panose="020B0604020202020204" pitchFamily="34" charset="0"/>
              <a:buChar char="•"/>
            </a:pPr>
            <a:r>
              <a:rPr lang="en-CA" sz="1200" b="1" dirty="0">
                <a:latin typeface="Arial" pitchFamily="34" charset="0"/>
                <a:cs typeface="Arial" pitchFamily="34" charset="0"/>
              </a:rPr>
              <a:t>Operating Costs</a:t>
            </a:r>
            <a:r>
              <a:rPr lang="en-CA" sz="1200" dirty="0">
                <a:latin typeface="Arial" pitchFamily="34" charset="0"/>
                <a:cs typeface="Arial" pitchFamily="34" charset="0"/>
              </a:rPr>
              <a:t>  and </a:t>
            </a:r>
            <a:r>
              <a:rPr lang="en-CA" sz="1200" b="1" dirty="0">
                <a:latin typeface="Arial" pitchFamily="34" charset="0"/>
                <a:cs typeface="Arial" pitchFamily="34" charset="0"/>
              </a:rPr>
              <a:t>Volumetric Data</a:t>
            </a:r>
            <a:r>
              <a:rPr lang="en-CA" sz="1200" dirty="0">
                <a:latin typeface="Arial" pitchFamily="34" charset="0"/>
                <a:cs typeface="Arial" pitchFamily="34" charset="0"/>
              </a:rPr>
              <a:t> incurred for approved In-Situ and Mining Projects. </a:t>
            </a:r>
            <a:r>
              <a:rPr lang="en-US" sz="1200" dirty="0">
                <a:solidFill>
                  <a:srgbClr val="000000"/>
                </a:solidFill>
                <a:latin typeface="Arial" pitchFamily="34" charset="0"/>
                <a:cs typeface="Arial" pitchFamily="34" charset="0"/>
              </a:rPr>
              <a:t>All volumetric data measurements are standardized as reported to the Alberta Energy Regulator (AER) and are identified in AER Directive 017 – </a:t>
            </a:r>
            <a:r>
              <a:rPr lang="en-US" sz="1200" i="1" dirty="0">
                <a:solidFill>
                  <a:srgbClr val="000000"/>
                </a:solidFill>
                <a:latin typeface="Arial" pitchFamily="34" charset="0"/>
                <a:cs typeface="Arial" pitchFamily="34" charset="0"/>
              </a:rPr>
              <a:t>Measurement Requirements for Oil and Gas Operations</a:t>
            </a:r>
            <a:r>
              <a:rPr lang="en-US" sz="1200" dirty="0">
                <a:solidFill>
                  <a:srgbClr val="000000"/>
                </a:solidFill>
                <a:latin typeface="Arial" pitchFamily="34" charset="0"/>
                <a:cs typeface="Arial" pitchFamily="34" charset="0"/>
              </a:rPr>
              <a:t>.</a:t>
            </a:r>
            <a:br>
              <a:rPr lang="en-US" sz="1200" dirty="0">
                <a:solidFill>
                  <a:srgbClr val="000000"/>
                </a:solidFill>
                <a:latin typeface="Arial" pitchFamily="34" charset="0"/>
                <a:cs typeface="Arial" pitchFamily="34" charset="0"/>
              </a:rPr>
            </a:br>
            <a:endParaRPr lang="en-US" sz="1200" dirty="0">
              <a:latin typeface="Arial" pitchFamily="34" charset="0"/>
              <a:cs typeface="Arial" pitchFamily="34" charset="0"/>
            </a:endParaRPr>
          </a:p>
          <a:p>
            <a:endParaRPr lang="en-CA" sz="1200" dirty="0">
              <a:latin typeface="Arial" pitchFamily="34" charset="0"/>
              <a:cs typeface="Arial" pitchFamily="34" charset="0"/>
            </a:endParaRPr>
          </a:p>
        </p:txBody>
      </p:sp>
      <p:pic>
        <p:nvPicPr>
          <p:cNvPr id="3" name="Picture 6" descr="http://onboardenergytraining/ObjectFiles/DataRepReq.jpg"/>
          <p:cNvPicPr>
            <a:picLocks noChangeArrowheads="1"/>
          </p:cNvPicPr>
          <p:nvPr/>
        </p:nvPicPr>
        <p:blipFill rotWithShape="1">
          <a:blip r:embed="rId3" cstate="print"/>
          <a:srcRect b="4060"/>
          <a:stretch/>
        </p:blipFill>
        <p:spPr bwMode="auto">
          <a:xfrm>
            <a:off x="317500" y="1270000"/>
            <a:ext cx="3263900" cy="3168000"/>
          </a:xfrm>
          <a:prstGeom prst="rect">
            <a:avLst/>
          </a:prstGeom>
          <a:noFill/>
        </p:spPr>
      </p:pic>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CARE COST Reporting Requirements</a:t>
            </a:r>
          </a:p>
        </p:txBody>
      </p:sp>
    </p:spTree>
    <p:extLst>
      <p:ext uri="{BB962C8B-B14F-4D97-AF65-F5344CB8AC3E}">
        <p14:creationId xmlns:p14="http://schemas.microsoft.com/office/powerpoint/2010/main" val="426750620"/>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613275" y="1295400"/>
            <a:ext cx="3921125" cy="4616648"/>
          </a:xfrm>
          <a:prstGeom prst="rect">
            <a:avLst/>
          </a:prstGeom>
        </p:spPr>
        <p:txBody>
          <a:bodyPr wrap="square" lIns="0" tIns="0" rIns="0" bIns="0">
            <a:spAutoFit/>
          </a:bodyPr>
          <a:lstStyle/>
          <a:p>
            <a:pPr marL="171450" lvl="0" indent="-171450" fontAlgn="base">
              <a:spcBef>
                <a:spcPct val="0"/>
              </a:spcBef>
              <a:spcAft>
                <a:spcPct val="0"/>
              </a:spcAft>
              <a:buFont typeface="Arial" pitchFamily="34" charset="0"/>
              <a:buChar char="•"/>
            </a:pPr>
            <a:endParaRPr lang="en-CA" sz="1200" b="1" dirty="0">
              <a:latin typeface="Arial" pitchFamily="34" charset="0"/>
              <a:cs typeface="Arial" pitchFamily="34" charset="0"/>
            </a:endParaRPr>
          </a:p>
          <a:p>
            <a:pPr fontAlgn="base">
              <a:spcBef>
                <a:spcPct val="0"/>
              </a:spcBef>
              <a:spcAft>
                <a:spcPct val="0"/>
              </a:spcAft>
            </a:pPr>
            <a:r>
              <a:rPr lang="en-CA" sz="1200" dirty="0">
                <a:latin typeface="Arial" pitchFamily="34" charset="0"/>
                <a:cs typeface="Arial" pitchFamily="34" charset="0"/>
              </a:rPr>
              <a:t>Additionally, </a:t>
            </a:r>
            <a:r>
              <a:rPr lang="en-CA" sz="1200" b="1" dirty="0">
                <a:latin typeface="Arial" pitchFamily="34" charset="0"/>
                <a:cs typeface="Arial" pitchFamily="34" charset="0"/>
              </a:rPr>
              <a:t>Deposit Data</a:t>
            </a:r>
            <a:r>
              <a:rPr lang="en-CA" sz="1200" dirty="0">
                <a:latin typeface="Arial" pitchFamily="34" charset="0"/>
                <a:cs typeface="Arial" pitchFamily="34" charset="0"/>
              </a:rPr>
              <a:t>, </a:t>
            </a:r>
            <a:r>
              <a:rPr lang="en-CA" sz="1200" b="1" dirty="0">
                <a:latin typeface="Arial" pitchFamily="34" charset="0"/>
                <a:cs typeface="Arial" pitchFamily="34" charset="0"/>
              </a:rPr>
              <a:t>Reservoir Data </a:t>
            </a:r>
            <a:r>
              <a:rPr lang="en-CA" sz="1200" dirty="0">
                <a:latin typeface="Arial" pitchFamily="34" charset="0"/>
                <a:cs typeface="Arial" pitchFamily="34" charset="0"/>
              </a:rPr>
              <a:t>and </a:t>
            </a:r>
            <a:r>
              <a:rPr lang="en-CA" sz="1200" b="1" dirty="0">
                <a:latin typeface="Arial" pitchFamily="34" charset="0"/>
                <a:cs typeface="Arial" pitchFamily="34" charset="0"/>
              </a:rPr>
              <a:t>Reserves Data </a:t>
            </a:r>
            <a:r>
              <a:rPr lang="en-CA" sz="1200" dirty="0">
                <a:latin typeface="Arial" pitchFamily="34" charset="0"/>
                <a:cs typeface="Arial" pitchFamily="34" charset="0"/>
              </a:rPr>
              <a:t>for the approved OSR Project are also required to be reported to Alberta Energy. The information is reported in the </a:t>
            </a:r>
            <a:r>
              <a:rPr lang="en-CA" sz="1200" b="1" dirty="0">
                <a:latin typeface="Arial" pitchFamily="34" charset="0"/>
                <a:cs typeface="Arial" pitchFamily="34" charset="0"/>
              </a:rPr>
              <a:t>CARE</a:t>
            </a:r>
            <a:r>
              <a:rPr lang="en-CA" sz="1200" dirty="0">
                <a:latin typeface="Arial" pitchFamily="34" charset="0"/>
                <a:cs typeface="Arial" pitchFamily="34" charset="0"/>
              </a:rPr>
              <a:t> </a:t>
            </a:r>
            <a:r>
              <a:rPr lang="en-CA" sz="1200" b="1" dirty="0">
                <a:latin typeface="Arial" pitchFamily="34" charset="0"/>
                <a:cs typeface="Arial" pitchFamily="34" charset="0"/>
              </a:rPr>
              <a:t>Subsurface Report </a:t>
            </a:r>
            <a:r>
              <a:rPr lang="en-CA" sz="1200" dirty="0">
                <a:latin typeface="Arial" pitchFamily="34" charset="0"/>
                <a:cs typeface="Arial" pitchFamily="34" charset="0"/>
              </a:rPr>
              <a:t>effective Period 2015. (For Periods prior to 2015, the information is reported in the CARE Project Workbook.  Please refer to </a:t>
            </a:r>
            <a:r>
              <a:rPr lang="en-CA" sz="1200" dirty="0">
                <a:latin typeface="Arial" pitchFamily="34" charset="0"/>
                <a:cs typeface="Arial" pitchFamily="34" charset="0"/>
                <a:hlinkClick r:id="rId2"/>
              </a:rPr>
              <a:t>Alberta Oil Sands Royalty Guidelines Appendix C </a:t>
            </a:r>
            <a:r>
              <a:rPr lang="en-CA" sz="1200" dirty="0">
                <a:latin typeface="Arial" pitchFamily="34" charset="0"/>
                <a:cs typeface="Arial" pitchFamily="34" charset="0"/>
              </a:rPr>
              <a:t> dated January 31, 2015 for details.)</a:t>
            </a:r>
          </a:p>
          <a:p>
            <a:pPr lvl="0" fontAlgn="base">
              <a:spcBef>
                <a:spcPct val="0"/>
              </a:spcBef>
              <a:spcAft>
                <a:spcPct val="0"/>
              </a:spcAft>
            </a:pPr>
            <a:endParaRPr lang="en-US" sz="1200" dirty="0">
              <a:solidFill>
                <a:srgbClr val="000000"/>
              </a:solidFill>
              <a:latin typeface="Arial" pitchFamily="34" charset="0"/>
              <a:cs typeface="Arial" pitchFamily="34" charset="0"/>
            </a:endParaRPr>
          </a:p>
          <a:p>
            <a:pPr marL="171450" lvl="0" indent="-171450" fontAlgn="base">
              <a:spcBef>
                <a:spcPct val="0"/>
              </a:spcBef>
              <a:spcAft>
                <a:spcPct val="0"/>
              </a:spcAft>
              <a:buFont typeface="Arial" pitchFamily="34" charset="0"/>
              <a:buChar char="•"/>
            </a:pPr>
            <a:r>
              <a:rPr lang="en-US" sz="1200" b="1" dirty="0">
                <a:solidFill>
                  <a:srgbClr val="000000"/>
                </a:solidFill>
                <a:latin typeface="Arial" pitchFamily="34" charset="0"/>
                <a:cs typeface="Arial" pitchFamily="34" charset="0"/>
              </a:rPr>
              <a:t>Deposit Data </a:t>
            </a:r>
            <a:r>
              <a:rPr lang="en-US" sz="1200" dirty="0">
                <a:solidFill>
                  <a:srgbClr val="000000"/>
                </a:solidFill>
                <a:latin typeface="Arial" pitchFamily="34" charset="0"/>
                <a:cs typeface="Arial" pitchFamily="34" charset="0"/>
              </a:rPr>
              <a:t>is reported for approved Mining Projects.</a:t>
            </a:r>
          </a:p>
          <a:p>
            <a:pPr lvl="0" fontAlgn="base">
              <a:spcBef>
                <a:spcPct val="0"/>
              </a:spcBef>
              <a:spcAft>
                <a:spcPct val="0"/>
              </a:spcAft>
            </a:pPr>
            <a:endParaRPr lang="en-US" sz="1200" dirty="0">
              <a:solidFill>
                <a:srgbClr val="000000"/>
              </a:solidFill>
              <a:latin typeface="Arial" pitchFamily="34" charset="0"/>
              <a:cs typeface="Arial" pitchFamily="34" charset="0"/>
            </a:endParaRPr>
          </a:p>
          <a:p>
            <a:pPr marL="171450" lvl="0" indent="-171450" fontAlgn="base">
              <a:spcBef>
                <a:spcPct val="0"/>
              </a:spcBef>
              <a:spcAft>
                <a:spcPct val="0"/>
              </a:spcAft>
              <a:buFont typeface="Arial" pitchFamily="34" charset="0"/>
              <a:buChar char="•"/>
            </a:pPr>
            <a:r>
              <a:rPr lang="en-US" sz="1200" b="1" dirty="0">
                <a:solidFill>
                  <a:srgbClr val="000000"/>
                </a:solidFill>
                <a:latin typeface="Arial" pitchFamily="34" charset="0"/>
                <a:cs typeface="Arial" pitchFamily="34" charset="0"/>
              </a:rPr>
              <a:t>Reservoir Data </a:t>
            </a:r>
            <a:r>
              <a:rPr lang="en-US" sz="1200" dirty="0">
                <a:solidFill>
                  <a:srgbClr val="000000"/>
                </a:solidFill>
                <a:latin typeface="Arial" pitchFamily="34" charset="0"/>
                <a:cs typeface="Arial" pitchFamily="34" charset="0"/>
              </a:rPr>
              <a:t>is reported for approved In-Situ Projects.</a:t>
            </a:r>
          </a:p>
          <a:p>
            <a:pPr marL="171450" lvl="0" indent="-171450" fontAlgn="base">
              <a:spcBef>
                <a:spcPct val="0"/>
              </a:spcBef>
              <a:spcAft>
                <a:spcPct val="0"/>
              </a:spcAft>
              <a:buFont typeface="Arial" pitchFamily="34" charset="0"/>
              <a:buChar char="•"/>
            </a:pPr>
            <a:endParaRPr lang="en-US" sz="1200" dirty="0">
              <a:solidFill>
                <a:srgbClr val="000000"/>
              </a:solidFill>
              <a:latin typeface="Arial" pitchFamily="34" charset="0"/>
              <a:cs typeface="Arial" pitchFamily="34" charset="0"/>
            </a:endParaRPr>
          </a:p>
          <a:p>
            <a:pPr marL="171450" lvl="0" indent="-171450" fontAlgn="base">
              <a:spcBef>
                <a:spcPct val="0"/>
              </a:spcBef>
              <a:spcAft>
                <a:spcPct val="0"/>
              </a:spcAft>
              <a:buFont typeface="Arial" pitchFamily="34" charset="0"/>
              <a:buChar char="•"/>
            </a:pPr>
            <a:r>
              <a:rPr lang="en-US" sz="1200" b="1" dirty="0">
                <a:solidFill>
                  <a:srgbClr val="000000"/>
                </a:solidFill>
                <a:latin typeface="Arial" pitchFamily="34" charset="0"/>
                <a:cs typeface="Arial" pitchFamily="34" charset="0"/>
              </a:rPr>
              <a:t>Reserves Data </a:t>
            </a:r>
            <a:r>
              <a:rPr lang="en-US" sz="1200" dirty="0">
                <a:solidFill>
                  <a:srgbClr val="000000"/>
                </a:solidFill>
                <a:latin typeface="Arial" pitchFamily="34" charset="0"/>
                <a:cs typeface="Arial" pitchFamily="34" charset="0"/>
              </a:rPr>
              <a:t>includes the initial and remaining Project area’s proven and probable reserves. The calculation of reserves is based on gross reserves prior to royalty determination and is prepared in accordance to recognized reserve evaluation methods, i.e. Canadian Oil &amp; Gas Evaluation Handbook. Information should not be confused or compared to reporting for securities purposes.</a:t>
            </a:r>
            <a:endParaRPr lang="en-CA" sz="1200" dirty="0">
              <a:latin typeface="Arial" pitchFamily="34" charset="0"/>
              <a:cs typeface="Arial" pitchFamily="34" charset="0"/>
            </a:endParaRPr>
          </a:p>
          <a:p>
            <a:endParaRPr lang="en-US" sz="1200" dirty="0">
              <a:latin typeface="Arial" pitchFamily="34" charset="0"/>
              <a:cs typeface="Arial" pitchFamily="34" charset="0"/>
            </a:endParaRPr>
          </a:p>
          <a:p>
            <a:endParaRPr lang="en-CA" sz="1200" dirty="0">
              <a:latin typeface="Arial" pitchFamily="34" charset="0"/>
              <a:cs typeface="Arial" pitchFamily="34" charset="0"/>
            </a:endParaRPr>
          </a:p>
        </p:txBody>
      </p:sp>
      <p:pic>
        <p:nvPicPr>
          <p:cNvPr id="3" name="Picture 6" descr="http://onboardenergytraining/ObjectFiles/DataRepReq.jpg"/>
          <p:cNvPicPr>
            <a:picLocks noChangeArrowheads="1"/>
          </p:cNvPicPr>
          <p:nvPr/>
        </p:nvPicPr>
        <p:blipFill rotWithShape="1">
          <a:blip r:embed="rId3" cstate="print"/>
          <a:srcRect b="4060"/>
          <a:stretch/>
        </p:blipFill>
        <p:spPr bwMode="auto">
          <a:xfrm>
            <a:off x="317500" y="1270000"/>
            <a:ext cx="3263900" cy="3168000"/>
          </a:xfrm>
          <a:prstGeom prst="rect">
            <a:avLst/>
          </a:prstGeom>
          <a:noFill/>
        </p:spPr>
      </p:pic>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CARE COST Reporting Requirements…</a:t>
            </a:r>
          </a:p>
        </p:txBody>
      </p:sp>
    </p:spTree>
    <p:extLst>
      <p:ext uri="{BB962C8B-B14F-4D97-AF65-F5344CB8AC3E}">
        <p14:creationId xmlns:p14="http://schemas.microsoft.com/office/powerpoint/2010/main" val="3057203751"/>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572000" y="1295400"/>
            <a:ext cx="3768725" cy="4616648"/>
          </a:xfrm>
          <a:prstGeom prst="rect">
            <a:avLst/>
          </a:prstGeom>
        </p:spPr>
        <p:txBody>
          <a:bodyPr wrap="square" lIns="0" tIns="0" rIns="0" bIns="0">
            <a:spAutoFit/>
          </a:bodyPr>
          <a:lstStyle/>
          <a:p>
            <a:r>
              <a:rPr lang="en-US" sz="1200" dirty="0">
                <a:latin typeface="Arial" pitchFamily="34" charset="0"/>
                <a:cs typeface="Arial" pitchFamily="34" charset="0"/>
              </a:rPr>
              <a:t>Since there are different CARE reporting templates for different Periods (see </a:t>
            </a:r>
            <a:r>
              <a:rPr lang="en-US" sz="1200" i="1" dirty="0">
                <a:latin typeface="Arial" pitchFamily="34" charset="0"/>
                <a:cs typeface="Arial" pitchFamily="34" charset="0"/>
              </a:rPr>
              <a:t>Reporting Templates </a:t>
            </a:r>
            <a:r>
              <a:rPr lang="en-US" sz="1200" dirty="0">
                <a:latin typeface="Arial" pitchFamily="34" charset="0"/>
                <a:cs typeface="Arial" pitchFamily="34" charset="0"/>
              </a:rPr>
              <a:t>slide), CARE Report amendments must be completed on the reporting template that is in effect for the amending Period.  </a:t>
            </a:r>
          </a:p>
          <a:p>
            <a:endParaRPr lang="en-CA" sz="1200" b="1" dirty="0">
              <a:latin typeface="Arial" pitchFamily="34" charset="0"/>
              <a:cs typeface="Arial" pitchFamily="34" charset="0"/>
            </a:endParaRPr>
          </a:p>
          <a:p>
            <a:r>
              <a:rPr lang="en-CA" sz="1200" b="1" dirty="0">
                <a:latin typeface="Arial" pitchFamily="34" charset="0"/>
                <a:cs typeface="Arial" pitchFamily="34" charset="0"/>
              </a:rPr>
              <a:t>CARE Revenue and WCS Sales Reports</a:t>
            </a:r>
            <a:br>
              <a:rPr lang="en-CA" sz="1200" dirty="0">
                <a:latin typeface="Arial" pitchFamily="34" charset="0"/>
                <a:cs typeface="Arial" pitchFamily="34" charset="0"/>
              </a:rPr>
            </a:br>
            <a:r>
              <a:rPr lang="en-CA" sz="1200" dirty="0">
                <a:latin typeface="Arial" pitchFamily="34" charset="0"/>
                <a:cs typeface="Arial" pitchFamily="34" charset="0"/>
              </a:rPr>
              <a:t>As these reports are filed on a cumulative year to date basis, amendments within a Period for previously submitted information must be incorporated in the current Period’s quarter reporting. If an amendment is necessary after the Period has ended, then an amendment to the 4</a:t>
            </a:r>
            <a:r>
              <a:rPr lang="en-CA" sz="1200" baseline="30000" dirty="0">
                <a:latin typeface="Arial" pitchFamily="34" charset="0"/>
                <a:cs typeface="Arial" pitchFamily="34" charset="0"/>
              </a:rPr>
              <a:t>th</a:t>
            </a:r>
            <a:r>
              <a:rPr lang="en-CA" sz="1200" dirty="0">
                <a:latin typeface="Arial" pitchFamily="34" charset="0"/>
                <a:cs typeface="Arial" pitchFamily="34" charset="0"/>
              </a:rPr>
              <a:t> quarter report will be required.</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a:latin typeface="Arial" pitchFamily="34" charset="0"/>
                <a:cs typeface="Arial" pitchFamily="34" charset="0"/>
              </a:rPr>
              <a:t>CARE Cost and Subsurface Reports</a:t>
            </a:r>
            <a:br>
              <a:rPr lang="en-CA" sz="1200" dirty="0">
                <a:latin typeface="Arial" pitchFamily="34" charset="0"/>
                <a:cs typeface="Arial" pitchFamily="34" charset="0"/>
              </a:rPr>
            </a:br>
            <a:r>
              <a:rPr lang="en-CA" sz="1200" dirty="0">
                <a:latin typeface="Arial" pitchFamily="34" charset="0"/>
                <a:cs typeface="Arial" pitchFamily="34" charset="0"/>
              </a:rPr>
              <a:t>As these reports are filed on an annual basis, amendments within a Period for previously submitted information will require a full report replacement for that Period.  </a:t>
            </a:r>
          </a:p>
          <a:p>
            <a:endParaRPr lang="en-US" sz="1200" dirty="0">
              <a:latin typeface="Arial" pitchFamily="34" charset="0"/>
              <a:cs typeface="Arial" pitchFamily="34" charset="0"/>
            </a:endParaRPr>
          </a:p>
          <a:p>
            <a:r>
              <a:rPr lang="en-US" sz="1200" dirty="0">
                <a:latin typeface="Arial" pitchFamily="34" charset="0"/>
                <a:cs typeface="Arial" pitchFamily="34" charset="0"/>
              </a:rPr>
              <a:t>The CARE Cost Report for a Period must reconcile to the costs that are reported in the Project’s End of Period Statement (EOPS).  Operators must make the corresponding report amendments when cost changes are identified.</a:t>
            </a:r>
            <a:endParaRPr lang="en-CA" sz="1200" dirty="0">
              <a:latin typeface="Arial" pitchFamily="34" charset="0"/>
              <a:cs typeface="Arial" pitchFamily="34" charset="0"/>
            </a:endParaRPr>
          </a:p>
        </p:txBody>
      </p:sp>
      <p:pic>
        <p:nvPicPr>
          <p:cNvPr id="3" name="Picture 12" descr="http://onboardenergytraining/ObjectFiles/Amendment3.jpg"/>
          <p:cNvPicPr>
            <a:picLocks noChangeArrowheads="1"/>
          </p:cNvPicPr>
          <p:nvPr/>
        </p:nvPicPr>
        <p:blipFill rotWithShape="1">
          <a:blip r:embed="rId2" cstate="print"/>
          <a:srcRect l="18233" t="1" r="18897" b="47670"/>
          <a:stretch/>
        </p:blipFill>
        <p:spPr bwMode="auto">
          <a:xfrm>
            <a:off x="900000" y="1295400"/>
            <a:ext cx="2052000" cy="1728000"/>
          </a:xfrm>
          <a:prstGeom prst="rect">
            <a:avLst/>
          </a:prstGeom>
          <a:noFill/>
        </p:spPr>
      </p:pic>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457200" y="762000"/>
            <a:ext cx="8229600" cy="533400"/>
          </a:xfrm>
        </p:spPr>
        <p:txBody>
          <a:bodyPr>
            <a:normAutofit/>
          </a:bodyPr>
          <a:lstStyle/>
          <a:p>
            <a:pPr algn="l"/>
            <a:r>
              <a:rPr lang="en-CA" sz="1600" b="1" dirty="0">
                <a:latin typeface="Arial" pitchFamily="34" charset="0"/>
                <a:cs typeface="Arial" pitchFamily="34" charset="0"/>
              </a:rPr>
              <a:t>Amendments to CARE Reporting</a:t>
            </a:r>
          </a:p>
        </p:txBody>
      </p:sp>
    </p:spTree>
  </p:cSld>
  <p:clrMapOvr>
    <a:masterClrMapping/>
  </p:clrMapOvr>
  <p:transition spd="slow">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Hide_x0020_Me xmlns="cd3b5d7d-85b8-485a-94e1-bd5df7614905">false</Hide_x0020_Me>
    <Audience1 xmlns="d317fc56-cd2a-4fee-83bf-2acf5d88d7a0"/>
    <EOL_x0020_Thumbnail xmlns="d317fc56-cd2a-4fee-83bf-2acf5d88d7a0">&lt;img alt="" src="/PublishingImages/Pages/Presenation.png" style="BORDER&amp;#58;0px solid;" /&gt;</EOL_x0020_Thumbnail>
    <Order1 xmlns="d317fc56-cd2a-4fee-83bf-2acf5d88d7a0">11</Order1>
    <Course_x0020_Description xmlns="d317fc56-cd2a-4fee-83bf-2acf5d88d7a0">This course provides the procedures for submitting Cost Analysis and Reporting Enhancements (CARE) forms to the the Department of Energy.</Course_x0020_Description>
    <Module xmlns="d317fc56-cd2a-4fee-83bf-2acf5d88d7a0">CARE Reporting</Module>
    <Area xmlns="d317fc56-cd2a-4fee-83bf-2acf5d88d7a0">Oil Sands</Area>
    <Area_x0020_2 xmlns="1509703c-35a2-4cc5-bc03-45b4c99b43c1">Main Page</Area_x0020_2>
    <Course_x0020_Description2 xmlns="1509703c-35a2-4cc5-bc03-45b4c99b43c1" xsi:nil="true"/>
  </documentManagement>
</p:properties>
</file>

<file path=customXml/item2.xml><?xml version="1.0" encoding="utf-8"?>
<?mso-contentType ?>
<SharedContentType xmlns="Microsoft.SharePoint.Taxonomy.ContentTypeSync" SourceId="8dedacd1-8ed8-4364-83a4-3ca25ad2d993" ContentTypeId="0x0101" PreviousValue="false"/>
</file>

<file path=customXml/item3.xml><?xml version="1.0" encoding="utf-8"?>
<ct:contentTypeSchema xmlns:ct="http://schemas.microsoft.com/office/2006/metadata/contentType" xmlns:ma="http://schemas.microsoft.com/office/2006/metadata/properties/metaAttributes" ct:_="" ma:_="" ma:contentTypeName="General Course" ma:contentTypeID="0x0101004CF9B3243FA46A47A5D45CADF07EB49500869333630F2EE44D93EB5262DF3C44F2" ma:contentTypeVersion="11" ma:contentTypeDescription="This is the base content type for all of the courses." ma:contentTypeScope="" ma:versionID="c604288cd4f6bd19e3eda76a8a050d32">
  <xsd:schema xmlns:xsd="http://www.w3.org/2001/XMLSchema" xmlns:xs="http://www.w3.org/2001/XMLSchema" xmlns:p="http://schemas.microsoft.com/office/2006/metadata/properties" xmlns:ns2="d317fc56-cd2a-4fee-83bf-2acf5d88d7a0" xmlns:ns3="cd3b5d7d-85b8-485a-94e1-bd5df7614905" xmlns:ns4="e6d83808-03cb-4f3c-af89-207626cead88" xmlns:ns5="1509703c-35a2-4cc5-bc03-45b4c99b43c1" targetNamespace="http://schemas.microsoft.com/office/2006/metadata/properties" ma:root="true" ma:fieldsID="b1f7dacc3d924f099186cce2e07bebea" ns2:_="" ns3:_="" ns4:_="" ns5:_="">
    <xsd:import namespace="d317fc56-cd2a-4fee-83bf-2acf5d88d7a0"/>
    <xsd:import namespace="cd3b5d7d-85b8-485a-94e1-bd5df7614905"/>
    <xsd:import namespace="e6d83808-03cb-4f3c-af89-207626cead88"/>
    <xsd:import namespace="1509703c-35a2-4cc5-bc03-45b4c99b43c1"/>
    <xsd:element name="properties">
      <xsd:complexType>
        <xsd:sequence>
          <xsd:element name="documentManagement">
            <xsd:complexType>
              <xsd:all>
                <xsd:element ref="ns2:Area"/>
                <xsd:element ref="ns2:Module"/>
                <xsd:element ref="ns2:Course_x0020_Description" minOccurs="0"/>
                <xsd:element ref="ns2:Order1" minOccurs="0"/>
                <xsd:element ref="ns2:Audience1" minOccurs="0"/>
                <xsd:element ref="ns3:Hide_x0020_Me" minOccurs="0"/>
                <xsd:element ref="ns2:EOL_x0020_Thumbnail" minOccurs="0"/>
                <xsd:element ref="ns4:SharedWithUsers" minOccurs="0"/>
                <xsd:element ref="ns5:Area_x0020_2" minOccurs="0"/>
                <xsd:element ref="ns5:Course_x0020_Description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17fc56-cd2a-4fee-83bf-2acf5d88d7a0" elementFormDefault="qualified">
    <xsd:import namespace="http://schemas.microsoft.com/office/2006/documentManagement/types"/>
    <xsd:import namespace="http://schemas.microsoft.com/office/infopath/2007/PartnerControls"/>
    <xsd:element name="Area" ma:index="8" ma:displayName="Area" ma:description="This will define the area of the Learning material." ma:format="Dropdown" ma:internalName="Area">
      <xsd:simpleType>
        <xsd:restriction base="dms:Choice">
          <xsd:enumeration value="Main Page"/>
          <xsd:enumeration value="Accounts (ETS) Administration"/>
          <xsd:enumeration value="Agreement Management"/>
          <xsd:enumeration value="Air"/>
          <xsd:enumeration value="Assignments"/>
          <xsd:enumeration value="Bidding"/>
          <xsd:enumeration value="Carbon Sequestration Tenure​​​​"/>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Module" ma:index="9" ma:displayName="Module" ma:description="Select the module type" ma:format="Dropdown" ma:internalName="Module">
      <xsd:simpleType>
        <xsd:restriction base="dms:Choice">
          <xsd:enumeration value="Industry Module"/>
          <xsd:enumeration value="DoE Module"/>
          <xsd:enumeration value="CARE Reporting"/>
          <xsd:enumeration value="Royalty Reporting"/>
          <xsd:enumeration value="Royalty Reporting Process and Royalty Reports"/>
          <xsd:enumeration value="Royalty Business"/>
          <xsd:enumeration value="OSR Projects"/>
          <xsd:enumeration value="OASIS"/>
          <xsd:enumeration value="Module"/>
          <xsd:enumeration value="Acts And Regulations"/>
          <xsd:enumeration value="Project Application"/>
          <xsd:enumeration value="AMD Reporting Forms - Version 2.0 Changes - October 31, 2018"/>
          <xsd:enumeration value="Supplemental Reporting"/>
          <xsd:enumeration value="Supplemental Reporting Submission and Audit Processes"/>
        </xsd:restriction>
      </xsd:simpleType>
    </xsd:element>
    <xsd:element name="Course_x0020_Description" ma:index="10" nillable="true" ma:displayName="Course Description" ma:description="Description of what the course is about." ma:internalName="Course_x0020_Description" ma:readOnly="false">
      <xsd:simpleType>
        <xsd:restriction base="dms:Note"/>
      </xsd:simpleType>
    </xsd:element>
    <xsd:element name="Order1" ma:index="11" nillable="true" ma:displayName="Order" ma:description="To define the order of the file on the page." ma:format="Dropdown" ma:internalName="Order1">
      <xsd:simpleType>
        <xsd:restriction base="dms:Choice">
          <xsd:enumeration value="00"/>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restriction>
      </xsd:simpleType>
    </xsd:element>
    <xsd:element name="Audience1" ma:index="12" nillable="true" ma:displayName="Audience" ma:description="Defines the target audience." ma:internalName="Audience1">
      <xsd:complexType>
        <xsd:complexContent>
          <xsd:extension base="dms:MultiChoice">
            <xsd:sequence>
              <xsd:element name="Value" maxOccurs="unbounded" minOccurs="0" nillable="true">
                <xsd:simpleType>
                  <xsd:restriction base="dms:Choice">
                    <xsd:enumeration value="Contractor"/>
                    <xsd:enumeration value="Employee"/>
                    <xsd:enumeration value="Manager"/>
                  </xsd:restriction>
                </xsd:simpleType>
              </xsd:element>
            </xsd:sequence>
          </xsd:extension>
        </xsd:complexContent>
      </xsd:complexType>
    </xsd:element>
    <xsd:element name="EOL_x0020_Thumbnail" ma:index="14" nillable="true" ma:displayName="EOL Thumbnail" ma:internalName="EOL_x0020_Thumbnail">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3b5d7d-85b8-485a-94e1-bd5df7614905" elementFormDefault="qualified">
    <xsd:import namespace="http://schemas.microsoft.com/office/2006/documentManagement/types"/>
    <xsd:import namespace="http://schemas.microsoft.com/office/infopath/2007/PartnerControls"/>
    <xsd:element name="Hide_x0020_Me" ma:index="13" nillable="true" ma:displayName="Hide Me" ma:default="0" ma:description="Use this option to hide the file from showing on other lists." ma:internalName="Hide_x0020_M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6d83808-03cb-4f3c-af89-207626cead88" elementFormDefault="qualified">
    <xsd:import namespace="http://schemas.microsoft.com/office/2006/documentManagement/types"/>
    <xsd:import namespace="http://schemas.microsoft.com/office/infopath/2007/PartnerControls"/>
    <xsd:element name="SharedWithUsers" ma:index="1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509703c-35a2-4cc5-bc03-45b4c99b43c1" elementFormDefault="qualified">
    <xsd:import namespace="http://schemas.microsoft.com/office/2006/documentManagement/types"/>
    <xsd:import namespace="http://schemas.microsoft.com/office/infopath/2007/PartnerControls"/>
    <xsd:element name="Area_x0020_2" ma:index="16" nillable="true" ma:displayName="Area 2" ma:default="Main Page" ma:format="Dropdown" ma:internalName="Area_x0020_2">
      <xsd:simpleType>
        <xsd:restriction base="dms:Choice">
          <xsd:enumeration value="Main Page"/>
          <xsd:enumeration value="Accounts (ETS) Administration"/>
          <xsd:enumeration value="Agreement Management"/>
          <xsd:enumeration value="Air"/>
          <xsd:enumeration value="Assignments"/>
          <xsd:enumeration value="Bidding"/>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Course_x0020_Description2" ma:index="17" nillable="true" ma:displayName="Course Description2" ma:internalName="Course_x0020_Description2">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3C27D9-9860-4ABD-B0C3-54406DEEFCD5}">
  <ds:schemaRefs>
    <ds:schemaRef ds:uri="http://schemas.microsoft.com/office/2006/metadata/properties"/>
    <ds:schemaRef ds:uri="http://schemas.microsoft.com/office/infopath/2007/PartnerControls"/>
    <ds:schemaRef ds:uri="cd3b5d7d-85b8-485a-94e1-bd5df7614905"/>
    <ds:schemaRef ds:uri="d317fc56-cd2a-4fee-83bf-2acf5d88d7a0"/>
    <ds:schemaRef ds:uri="1509703c-35a2-4cc5-bc03-45b4c99b43c1"/>
  </ds:schemaRefs>
</ds:datastoreItem>
</file>

<file path=customXml/itemProps2.xml><?xml version="1.0" encoding="utf-8"?>
<ds:datastoreItem xmlns:ds="http://schemas.openxmlformats.org/officeDocument/2006/customXml" ds:itemID="{118CDC8B-E98D-404C-A80B-CE1F2EC8FB7A}">
  <ds:schemaRefs>
    <ds:schemaRef ds:uri="Microsoft.SharePoint.Taxonomy.ContentTypeSync"/>
  </ds:schemaRefs>
</ds:datastoreItem>
</file>

<file path=customXml/itemProps3.xml><?xml version="1.0" encoding="utf-8"?>
<ds:datastoreItem xmlns:ds="http://schemas.openxmlformats.org/officeDocument/2006/customXml" ds:itemID="{A96BB3EA-E815-444C-9FD5-C90AF8FB08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17fc56-cd2a-4fee-83bf-2acf5d88d7a0"/>
    <ds:schemaRef ds:uri="cd3b5d7d-85b8-485a-94e1-bd5df7614905"/>
    <ds:schemaRef ds:uri="e6d83808-03cb-4f3c-af89-207626cead88"/>
    <ds:schemaRef ds:uri="1509703c-35a2-4cc5-bc03-45b4c99b43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3582C0A-8A56-4399-A464-5831D92492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7742</TotalTime>
  <Words>2186</Words>
  <Application>Microsoft Office PowerPoint</Application>
  <PresentationFormat>On-screen Show (4:3)</PresentationFormat>
  <Paragraphs>176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Freestyle Script</vt:lpstr>
      <vt:lpstr>Office Theme</vt:lpstr>
      <vt:lpstr>Welcome</vt:lpstr>
      <vt:lpstr>Revisions</vt:lpstr>
      <vt:lpstr>Introduction</vt:lpstr>
      <vt:lpstr>Background</vt:lpstr>
      <vt:lpstr>Key Reasons for CARE Reporting</vt:lpstr>
      <vt:lpstr>CARE REVENUE Reporting Requirements</vt:lpstr>
      <vt:lpstr>CARE COST Reporting Requirements</vt:lpstr>
      <vt:lpstr>CARE COST Reporting Requirements…</vt:lpstr>
      <vt:lpstr>Amendments to CARE Reporting</vt:lpstr>
      <vt:lpstr>Report Submissions</vt:lpstr>
      <vt:lpstr>Statement of Approval</vt:lpstr>
      <vt:lpstr>Reporting Templates</vt:lpstr>
      <vt:lpstr>File Naming Convention</vt:lpstr>
      <vt:lpstr>Filing Deadlines</vt:lpstr>
      <vt:lpstr>Electronic Transfer System (ETS)</vt:lpstr>
      <vt:lpstr>Login to ETS</vt:lpstr>
      <vt:lpstr>Submit Forms</vt:lpstr>
      <vt:lpstr>Resources</vt:lpstr>
      <vt:lpstr>Content Review</vt:lpstr>
      <vt:lpstr>Conclusion</vt:lpstr>
    </vt:vector>
  </TitlesOfParts>
  <Company>Government of Alberta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 Reporting</dc:title>
  <dc:creator>Karen Chinnery</dc:creator>
  <cp:lastModifiedBy>Lynn McIntosh</cp:lastModifiedBy>
  <cp:revision>128</cp:revision>
  <cp:lastPrinted>2015-06-24T14:41:11Z</cp:lastPrinted>
  <dcterms:created xsi:type="dcterms:W3CDTF">2012-06-04T23:06:23Z</dcterms:created>
  <dcterms:modified xsi:type="dcterms:W3CDTF">2025-10-29T17:54:59Z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0x0101004CF9B3243FA46A47A5D45CADF07EB49500869333630F2EE44D93EB5262DF3C44F2</vt:lpwstr>
  </property>
  <property fmtid="{D5CDD505-2E9C-101B-9397-08002B2CF9AE}" pid="3" name="MSIP_Label_abf2ea38-542c-4b75-bd7d-582ec36a519f_Enabled">
    <vt:lpwstr>true</vt:lpwstr>
  </property>
  <property fmtid="{D5CDD505-2E9C-101B-9397-08002B2CF9AE}" pid="4" name="MSIP_Label_abf2ea38-542c-4b75-bd7d-582ec36a519f_SetDate">
    <vt:lpwstr>2025-10-29T17:54:28Z</vt:lpwstr>
  </property>
  <property fmtid="{D5CDD505-2E9C-101B-9397-08002B2CF9AE}" pid="5" name="MSIP_Label_abf2ea38-542c-4b75-bd7d-582ec36a519f_Method">
    <vt:lpwstr>Standard</vt:lpwstr>
  </property>
  <property fmtid="{D5CDD505-2E9C-101B-9397-08002B2CF9AE}" pid="6" name="MSIP_Label_abf2ea38-542c-4b75-bd7d-582ec36a519f_Name">
    <vt:lpwstr>Protected A</vt:lpwstr>
  </property>
  <property fmtid="{D5CDD505-2E9C-101B-9397-08002B2CF9AE}" pid="7" name="MSIP_Label_abf2ea38-542c-4b75-bd7d-582ec36a519f_SiteId">
    <vt:lpwstr>2bb51c06-af9b-42c5-8bf5-3c3b7b10850b</vt:lpwstr>
  </property>
  <property fmtid="{D5CDD505-2E9C-101B-9397-08002B2CF9AE}" pid="8" name="MSIP_Label_abf2ea38-542c-4b75-bd7d-582ec36a519f_ActionId">
    <vt:lpwstr>73861eac-2dde-426e-9838-e01d3cd123cc</vt:lpwstr>
  </property>
  <property fmtid="{D5CDD505-2E9C-101B-9397-08002B2CF9AE}" pid="9" name="MSIP_Label_abf2ea38-542c-4b75-bd7d-582ec36a519f_ContentBits">
    <vt:lpwstr>2</vt:lpwstr>
  </property>
  <property fmtid="{D5CDD505-2E9C-101B-9397-08002B2CF9AE}" pid="10" name="MSIP_Label_abf2ea38-542c-4b75-bd7d-582ec36a519f_Tag">
    <vt:lpwstr>10, 3, 0, 1</vt:lpwstr>
  </property>
  <property fmtid="{D5CDD505-2E9C-101B-9397-08002B2CF9AE}" pid="11" name="ClassificationContentMarkingFooterLocations">
    <vt:lpwstr>Office Theme:11</vt:lpwstr>
  </property>
  <property fmtid="{D5CDD505-2E9C-101B-9397-08002B2CF9AE}" pid="12" name="ClassificationContentMarkingFooterText">
    <vt:lpwstr>Classification: Protected A</vt:lpwstr>
  </property>
</Properties>
</file>