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3"/>
  </p:notesMasterIdLst>
  <p:handoutMasterIdLst>
    <p:handoutMasterId r:id="rId44"/>
  </p:handoutMasterIdLst>
  <p:sldIdLst>
    <p:sldId id="265" r:id="rId6"/>
    <p:sldId id="266" r:id="rId7"/>
    <p:sldId id="267" r:id="rId8"/>
    <p:sldId id="273" r:id="rId9"/>
    <p:sldId id="276" r:id="rId10"/>
    <p:sldId id="274" r:id="rId11"/>
    <p:sldId id="293" r:id="rId12"/>
    <p:sldId id="281" r:id="rId13"/>
    <p:sldId id="283" r:id="rId14"/>
    <p:sldId id="340" r:id="rId15"/>
    <p:sldId id="280" r:id="rId16"/>
    <p:sldId id="341" r:id="rId17"/>
    <p:sldId id="342" r:id="rId18"/>
    <p:sldId id="310" r:id="rId19"/>
    <p:sldId id="288" r:id="rId20"/>
    <p:sldId id="343" r:id="rId21"/>
    <p:sldId id="344" r:id="rId22"/>
    <p:sldId id="345" r:id="rId23"/>
    <p:sldId id="289" r:id="rId24"/>
    <p:sldId id="311" r:id="rId25"/>
    <p:sldId id="314" r:id="rId26"/>
    <p:sldId id="316" r:id="rId27"/>
    <p:sldId id="321" r:id="rId28"/>
    <p:sldId id="323" r:id="rId29"/>
    <p:sldId id="324" r:id="rId30"/>
    <p:sldId id="325" r:id="rId31"/>
    <p:sldId id="326" r:id="rId32"/>
    <p:sldId id="329" r:id="rId33"/>
    <p:sldId id="330" r:id="rId34"/>
    <p:sldId id="315" r:id="rId35"/>
    <p:sldId id="313" r:id="rId36"/>
    <p:sldId id="328" r:id="rId37"/>
    <p:sldId id="331" r:id="rId38"/>
    <p:sldId id="332" r:id="rId39"/>
    <p:sldId id="333" r:id="rId40"/>
    <p:sldId id="334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64F36-88E8-310D-61BA-0DD2106A28B0}" v="18" dt="2025-10-14T17:41:30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CFD9-39D0-4368-BB31-6B871043C665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0F48-B4D5-4DE3-A57B-3FDD1E8637C8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F153-40D3-44A2-964E-20AF72C80FCE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33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8671-6702-4A0D-935E-90F71A7B51DF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0DC4-524E-4E7C-87B8-6BB55472C237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0C8C-A8CF-4652-BFDD-9EF423C79604}" type="datetime1">
              <a:rPr lang="en-CA" smtClean="0"/>
              <a:t>2025-10-17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0B59-BD11-4F0C-A050-1FC90A0C5376}" type="datetime1">
              <a:rPr lang="en-CA" smtClean="0"/>
              <a:t>2025-10-17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>
              <a:latin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5A2B-E0DB-416C-8FFC-48E493EBAD2D}" type="datetime1">
              <a:rPr lang="en-CA" smtClean="0"/>
              <a:t>2025-10-17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D9C1-9AE7-40A5-9AB2-D81D5A0997A1}" type="datetime1">
              <a:rPr lang="en-CA" smtClean="0"/>
              <a:t>2025-10-17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A3-3501-4804-A7BC-A673A51ACB79}" type="datetime1">
              <a:rPr lang="en-CA" smtClean="0"/>
              <a:t>2025-10-17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A691-E89B-426F-8C29-A244A2380F91}" type="datetime1">
              <a:rPr lang="en-CA" smtClean="0"/>
              <a:t>2025-10-17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9FFD-09EA-46E9-B75E-DAA4CDC9D9ED}" type="datetime1">
              <a:rPr lang="en-CA" smtClean="0"/>
              <a:t>2025-10-17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sequestrationhelpdesk@gov.ab.ca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ts.energy.gov.ab.ca/log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Location Amendment Application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9703" y="59904"/>
            <a:ext cx="593501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Location Amendment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149FD-F719-2AB1-ED49-346F0E6A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BA797-D6D4-B817-64A5-EFE14BE26222}"/>
              </a:ext>
            </a:extLst>
          </p:cNvPr>
          <p:cNvSpPr txBox="1"/>
          <p:nvPr/>
        </p:nvSpPr>
        <p:spPr>
          <a:xfrm>
            <a:off x="4321654" y="2476255"/>
            <a:ext cx="4288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a Location Amendment application into ETS.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lands to an existing agreement.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Modify zones on existing lands and/or remove lands from existing agreement.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lands, modify zones on existing lands and/or remove lands from an agreement.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Retrieve and view agreement documents.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D776-FEED-40E4-4892-6810759C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748E-ACD3-2301-804B-1EB61284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81883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 TAB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08FBE-EFC0-B58C-B2B9-11A5385AFB13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555A7-1302-105B-CA0F-985AC56BE90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D2B0E-4289-F575-0FCD-03BE66504910}"/>
              </a:ext>
            </a:extLst>
          </p:cNvPr>
          <p:cNvSpPr txBox="1"/>
          <p:nvPr/>
        </p:nvSpPr>
        <p:spPr>
          <a:xfrm>
            <a:off x="338804" y="1430781"/>
            <a:ext cx="837951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Document tab consists of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different types of attachment documents:</a:t>
            </a:r>
          </a:p>
          <a:p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Hub Development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required only if the CS Agreement Number supplied is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059 Carbon Sequestration Agreement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PDF file of up to 100MB in size may be uploaded.</a:t>
            </a:r>
          </a:p>
          <a:p>
            <a:pPr marL="228600" indent="-228600">
              <a:buAutoNum type="arabicPeriod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b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required only if the CS Agreement Number supplied is a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 Carbon Sequestration Evaluation Agreement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PDF file of up to 100MB in size may be uploaded.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Pore Space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Agreement Document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(required)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required only if the CS Agreement Number supplied is a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061 Pore Space Lease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PDF file of up to 100MB in size may be uploaded.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Supplementary Documents Uploads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(required)</a:t>
            </a:r>
            <a:br>
              <a:rPr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This is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 required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for all 058, 059 and 061 CS Agreement types.</a:t>
            </a:r>
            <a:br>
              <a:rPr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Maximum 5 documents with maximum size limit up to 100MB of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each file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br>
              <a:rPr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File formats include PDF, Excel and ZIP files.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2FF2A-93B1-6472-650A-63A2902AC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11" y="5101452"/>
            <a:ext cx="5438095" cy="10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B29DE-2DC0-BA0B-CCA4-6FE7CCF9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56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0FFDDB-1FD8-9E72-B34E-3FD7D371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1" y="3062268"/>
            <a:ext cx="7275878" cy="300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 TAB – HUB DEVELOPMENT PLAN (059 CSA)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84ACB-9E5E-BC50-12BE-A963AC22205D}"/>
              </a:ext>
            </a:extLst>
          </p:cNvPr>
          <p:cNvSpPr txBox="1"/>
          <p:nvPr/>
        </p:nvSpPr>
        <p:spPr>
          <a:xfrm>
            <a:off x="425686" y="1623036"/>
            <a:ext cx="820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Hub Development Plan section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name of the file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A256A64D-4E92-F3CF-21F2-E611C2EEBE41}"/>
              </a:ext>
            </a:extLst>
          </p:cNvPr>
          <p:cNvSpPr/>
          <p:nvPr/>
        </p:nvSpPr>
        <p:spPr>
          <a:xfrm>
            <a:off x="464267" y="4371649"/>
            <a:ext cx="387641" cy="352061"/>
          </a:xfrm>
          <a:prstGeom prst="wedgeRoundRectCallout">
            <a:avLst>
              <a:gd name="adj1" fmla="val 113709"/>
              <a:gd name="adj2" fmla="val 593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9B2EA15-F7BB-1BFC-955B-22AF129EC407}"/>
              </a:ext>
            </a:extLst>
          </p:cNvPr>
          <p:cNvSpPr/>
          <p:nvPr/>
        </p:nvSpPr>
        <p:spPr>
          <a:xfrm>
            <a:off x="2692784" y="4419722"/>
            <a:ext cx="387641" cy="352061"/>
          </a:xfrm>
          <a:prstGeom prst="wedgeRoundRectCallout">
            <a:avLst>
              <a:gd name="adj1" fmla="val -79519"/>
              <a:gd name="adj2" fmla="val 428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61B0638-FE00-9493-D1B0-C3554F61C59F}"/>
              </a:ext>
            </a:extLst>
          </p:cNvPr>
          <p:cNvSpPr/>
          <p:nvPr/>
        </p:nvSpPr>
        <p:spPr>
          <a:xfrm>
            <a:off x="7086600" y="4243691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D798D0F9-F808-898F-1253-5064E932EFE3}"/>
              </a:ext>
            </a:extLst>
          </p:cNvPr>
          <p:cNvSpPr/>
          <p:nvPr/>
        </p:nvSpPr>
        <p:spPr>
          <a:xfrm>
            <a:off x="5469875" y="4816594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8E992-A5BC-8A40-50BC-AB638EC4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59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AD661-833A-069F-C658-D622EB32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C352B6-14FA-D1AA-51E2-D7053D6F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1" y="3040934"/>
            <a:ext cx="7344758" cy="297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8B8D-5425-FFED-802E-48A2DE44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 TAB – PROPOSAL (058 CSEA)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549C5-3316-2EA7-8ADC-E2571444787E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58589-A370-F721-63F8-0C931CF4517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4DE0F-BC71-D092-36A9-EDC17679875D}"/>
              </a:ext>
            </a:extLst>
          </p:cNvPr>
          <p:cNvSpPr txBox="1"/>
          <p:nvPr/>
        </p:nvSpPr>
        <p:spPr>
          <a:xfrm>
            <a:off x="425686" y="1623036"/>
            <a:ext cx="820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Proposal section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name of the file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FB4ED0E3-9C4D-96F6-26BF-2F7EC1C9D7AF}"/>
              </a:ext>
            </a:extLst>
          </p:cNvPr>
          <p:cNvSpPr/>
          <p:nvPr/>
        </p:nvSpPr>
        <p:spPr>
          <a:xfrm>
            <a:off x="464267" y="4371649"/>
            <a:ext cx="387641" cy="352061"/>
          </a:xfrm>
          <a:prstGeom prst="wedgeRoundRectCallout">
            <a:avLst>
              <a:gd name="adj1" fmla="val 113709"/>
              <a:gd name="adj2" fmla="val 593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C881CB70-27F8-A728-6512-F9736A1B65C4}"/>
              </a:ext>
            </a:extLst>
          </p:cNvPr>
          <p:cNvSpPr/>
          <p:nvPr/>
        </p:nvSpPr>
        <p:spPr>
          <a:xfrm>
            <a:off x="2616492" y="4342466"/>
            <a:ext cx="387641" cy="352061"/>
          </a:xfrm>
          <a:prstGeom prst="wedgeRoundRectCallout">
            <a:avLst>
              <a:gd name="adj1" fmla="val -79519"/>
              <a:gd name="adj2" fmla="val 428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AE639BD3-A4EC-C28E-867C-89A21DC9742D}"/>
              </a:ext>
            </a:extLst>
          </p:cNvPr>
          <p:cNvSpPr/>
          <p:nvPr/>
        </p:nvSpPr>
        <p:spPr>
          <a:xfrm>
            <a:off x="7086600" y="4243691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DC1DD9F4-416D-FF96-1BF2-FBDA87A7AE85}"/>
              </a:ext>
            </a:extLst>
          </p:cNvPr>
          <p:cNvSpPr/>
          <p:nvPr/>
        </p:nvSpPr>
        <p:spPr>
          <a:xfrm>
            <a:off x="5469875" y="4816594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38ABA-50E6-8E0C-3965-088AECAD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85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B786-2879-AE4D-E7E0-48EA8827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C41FE6-5AC4-80FE-E26F-BFE31043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08" y="3243700"/>
            <a:ext cx="7589528" cy="290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631E-C5AC-6DC7-47CF-E6FB77C45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 TAB – PORE SPACE UNIT AGREEMENT DOCUMENT (061 PSL)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F6BE3-E176-3089-03F0-5C40B774D431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377E3-F26A-1CFC-4744-6BC0D6A93FD1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5AD70-7237-51F7-A4F8-0476FBCF3E14}"/>
              </a:ext>
            </a:extLst>
          </p:cNvPr>
          <p:cNvSpPr txBox="1"/>
          <p:nvPr/>
        </p:nvSpPr>
        <p:spPr>
          <a:xfrm>
            <a:off x="425686" y="1623036"/>
            <a:ext cx="8205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Pore Space Unit Agreement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section,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name of the file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06564950-D780-87E6-15A7-74AB5EB097AA}"/>
              </a:ext>
            </a:extLst>
          </p:cNvPr>
          <p:cNvSpPr/>
          <p:nvPr/>
        </p:nvSpPr>
        <p:spPr>
          <a:xfrm>
            <a:off x="464267" y="4419721"/>
            <a:ext cx="387641" cy="352061"/>
          </a:xfrm>
          <a:prstGeom prst="wedgeRoundRectCallout">
            <a:avLst>
              <a:gd name="adj1" fmla="val 113709"/>
              <a:gd name="adj2" fmla="val 593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2AD8B79D-044D-EA9B-4463-563566AAA735}"/>
              </a:ext>
            </a:extLst>
          </p:cNvPr>
          <p:cNvSpPr/>
          <p:nvPr/>
        </p:nvSpPr>
        <p:spPr>
          <a:xfrm>
            <a:off x="2498314" y="4599115"/>
            <a:ext cx="387641" cy="352061"/>
          </a:xfrm>
          <a:prstGeom prst="wedgeRoundRectCallout">
            <a:avLst>
              <a:gd name="adj1" fmla="val -79519"/>
              <a:gd name="adj2" fmla="val 428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D319CCA3-9AAB-E056-CAEE-4144639706ED}"/>
              </a:ext>
            </a:extLst>
          </p:cNvPr>
          <p:cNvSpPr/>
          <p:nvPr/>
        </p:nvSpPr>
        <p:spPr>
          <a:xfrm>
            <a:off x="7382554" y="4464533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288FCA72-19CC-31C3-6807-4BEEAA7DD21B}"/>
              </a:ext>
            </a:extLst>
          </p:cNvPr>
          <p:cNvSpPr/>
          <p:nvPr/>
        </p:nvSpPr>
        <p:spPr>
          <a:xfrm>
            <a:off x="5469875" y="4951176"/>
            <a:ext cx="38764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873E6-8512-4D98-E15B-7EB615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89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248E6-D300-FF8E-D8D4-343A5E4C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4" y="2914351"/>
            <a:ext cx="7500032" cy="324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83356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 TAB – UPLOAD SUPPLEMENTARY DOCUMENT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84ACB-9E5E-BC50-12BE-A963AC22205D}"/>
              </a:ext>
            </a:extLst>
          </p:cNvPr>
          <p:cNvSpPr txBox="1"/>
          <p:nvPr/>
        </p:nvSpPr>
        <p:spPr>
          <a:xfrm>
            <a:off x="425686" y="1268814"/>
            <a:ext cx="8205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Document Uploads section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File Explorer folders opens. Locate the file to upload. Note:  up for 5 supplementary documents can be uploaded.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 to the ETS request application, the number of uploaded files is added on the ‘No file chosen’ field.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Save prompt appears,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document is added in the Uploaded Documents grid.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uploaded document, simply click the corresponding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 bin icon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above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A256A64D-4E92-F3CF-21F2-E611C2EEBE41}"/>
              </a:ext>
            </a:extLst>
          </p:cNvPr>
          <p:cNvSpPr/>
          <p:nvPr/>
        </p:nvSpPr>
        <p:spPr>
          <a:xfrm>
            <a:off x="527407" y="3493264"/>
            <a:ext cx="345720" cy="274780"/>
          </a:xfrm>
          <a:prstGeom prst="wedgeRoundRectCallout">
            <a:avLst>
              <a:gd name="adj1" fmla="val 80864"/>
              <a:gd name="adj2" fmla="val 742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9B2EA15-F7BB-1BFC-955B-22AF129EC407}"/>
              </a:ext>
            </a:extLst>
          </p:cNvPr>
          <p:cNvSpPr/>
          <p:nvPr/>
        </p:nvSpPr>
        <p:spPr>
          <a:xfrm>
            <a:off x="2885776" y="3781061"/>
            <a:ext cx="345721" cy="271955"/>
          </a:xfrm>
          <a:prstGeom prst="wedgeRoundRectCallout">
            <a:avLst>
              <a:gd name="adj1" fmla="val -102104"/>
              <a:gd name="adj2" fmla="val 124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61B0638-FE00-9493-D1B0-C3554F61C59F}"/>
              </a:ext>
            </a:extLst>
          </p:cNvPr>
          <p:cNvSpPr/>
          <p:nvPr/>
        </p:nvSpPr>
        <p:spPr>
          <a:xfrm>
            <a:off x="7243940" y="3429000"/>
            <a:ext cx="345721" cy="352061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E909C-3CB9-BE40-182A-FFF5858E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05" y="3588454"/>
            <a:ext cx="3393967" cy="1286423"/>
          </a:xfrm>
          <a:prstGeom prst="rect">
            <a:avLst/>
          </a:prstGeom>
        </p:spPr>
      </p:pic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D798D0F9-F808-898F-1253-5064E932EFE3}"/>
              </a:ext>
            </a:extLst>
          </p:cNvPr>
          <p:cNvSpPr/>
          <p:nvPr/>
        </p:nvSpPr>
        <p:spPr>
          <a:xfrm>
            <a:off x="6037715" y="4231665"/>
            <a:ext cx="359339" cy="296227"/>
          </a:xfrm>
          <a:prstGeom prst="wedgeRoundRectCallout">
            <a:avLst>
              <a:gd name="adj1" fmla="val 61010"/>
              <a:gd name="adj2" fmla="val 81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23BE0-6351-EFF9-0F9D-91563656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98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250114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DOCUMENTS TAB – SAVE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F8E28-E904-50B7-A336-93EE46BC33BC}"/>
              </a:ext>
            </a:extLst>
          </p:cNvPr>
          <p:cNvSpPr txBox="1"/>
          <p:nvPr/>
        </p:nvSpPr>
        <p:spPr>
          <a:xfrm>
            <a:off x="425686" y="1607920"/>
            <a:ext cx="79507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Once your documents have been uploaded and are displaying under the Uploaded Documents grid, click </a:t>
            </a:r>
            <a:r>
              <a:rPr lang="en-US" sz="1200" b="1" dirty="0">
                <a:latin typeface="Arial"/>
                <a:cs typeface="Arial"/>
              </a:rPr>
              <a:t>Save</a:t>
            </a:r>
            <a:r>
              <a:rPr lang="en-US" sz="1200" dirty="0">
                <a:latin typeface="Arial"/>
                <a:cs typeface="Arial"/>
              </a:rPr>
              <a:t>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/>
                <a:cs typeface="Arial"/>
              </a:rPr>
              <a:t>      Save your work frequently to avoid the loss of data.  The session will automatically time out after 60 minutes.</a:t>
            </a: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FBBC6-2051-A008-C4B7-D9F9145B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2315121"/>
            <a:ext cx="6488348" cy="394699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DE9277C-07C2-A8A4-7E18-B088E56F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1" y="1948225"/>
            <a:ext cx="361696" cy="3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A9AA-5200-CB41-2FD6-53912B00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92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E3FC-72AA-A042-724F-D35FAA77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389F-D24A-E189-324D-411A1836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69563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663A0-FE6D-92AA-5CE3-015988D132F4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096E0-1108-85DF-9394-4608EFC72FF0}"/>
              </a:ext>
            </a:extLst>
          </p:cNvPr>
          <p:cNvSpPr txBox="1"/>
          <p:nvPr/>
        </p:nvSpPr>
        <p:spPr>
          <a:xfrm>
            <a:off x="425686" y="1274160"/>
            <a:ext cx="795075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The Lands tab allows industry to specify lands for location amendment on the supplied CS Agreement.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     Creator must import existing lands from the supplied CS Agreement.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u="sng" dirty="0">
                <a:latin typeface="Arial"/>
                <a:cs typeface="Arial"/>
              </a:rPr>
              <a:t>Location Amendment request can be one of the following or a combination of the following</a:t>
            </a:r>
            <a:r>
              <a:rPr lang="en-US" sz="1200" dirty="0">
                <a:latin typeface="Arial"/>
                <a:cs typeface="Arial"/>
              </a:rPr>
              <a:t>:</a:t>
            </a: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Delete existing lands </a:t>
            </a:r>
            <a:r>
              <a:rPr lang="en-US" sz="1200" dirty="0">
                <a:latin typeface="Arial"/>
                <a:cs typeface="Arial"/>
              </a:rPr>
              <a:t>that will be removed from the agreement.</a:t>
            </a:r>
            <a:br>
              <a:rPr lang="en-US" sz="1200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Update the zone information</a:t>
            </a:r>
            <a:r>
              <a:rPr lang="en-US" sz="1200" dirty="0">
                <a:latin typeface="Arial"/>
                <a:cs typeface="Arial"/>
              </a:rPr>
              <a:t>, i.e. Qualifier 1, Zone 1, Qualifier 2, Zone 2, on existing lands. </a:t>
            </a:r>
            <a:br>
              <a:rPr lang="en-US" sz="1200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Add new lands and specify zones </a:t>
            </a:r>
            <a:r>
              <a:rPr lang="en-US" sz="1200" dirty="0">
                <a:latin typeface="Arial"/>
                <a:cs typeface="Arial"/>
              </a:rPr>
              <a:t>on those new lands to the agreement.</a:t>
            </a: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51D3C-6EB6-15B0-87B0-3D51B9AC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65" y="3360213"/>
            <a:ext cx="6399547" cy="298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E274C6-51D4-8383-7718-EE0DBDEC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3" y="1610621"/>
            <a:ext cx="361696" cy="3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F1E10-9926-D844-C116-AA92A13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5D5E6D-2570-AC68-45CA-FBE3402776E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34546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F872-D335-0E0F-C938-78781A565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4941745-3945-F158-238D-2397282B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02" y="1947082"/>
            <a:ext cx="7340449" cy="442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F529-F43D-A2F7-405A-74781323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69563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DELETE EXISTING LANDS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5B4A1-0E8F-BE33-7BA4-EC1C4A82BCB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2F03C-0F67-CD83-482B-55CF7E411F0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9CEBB-DDF1-3965-7027-150FE27206DD}"/>
              </a:ext>
            </a:extLst>
          </p:cNvPr>
          <p:cNvSpPr txBox="1"/>
          <p:nvPr/>
        </p:nvSpPr>
        <p:spPr>
          <a:xfrm>
            <a:off x="411095" y="1250114"/>
            <a:ext cx="79507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Delete existing lands that will be removed from the agreement.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     Creator </a:t>
            </a:r>
            <a:r>
              <a:rPr lang="en-US" sz="1200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import existing lands from the supplied CS Agreement.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851AC9A-C5AF-C447-7FC0-9CC2751C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" y="1610621"/>
            <a:ext cx="361696" cy="3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AD2C0698-61BE-0CB6-0976-337E9229E338}"/>
              </a:ext>
            </a:extLst>
          </p:cNvPr>
          <p:cNvSpPr/>
          <p:nvPr/>
        </p:nvSpPr>
        <p:spPr>
          <a:xfrm>
            <a:off x="334503" y="2880708"/>
            <a:ext cx="1291245" cy="470758"/>
          </a:xfrm>
          <a:prstGeom prst="wedgeRoundRectCallout">
            <a:avLst>
              <a:gd name="adj1" fmla="val 24075"/>
              <a:gd name="adj2" fmla="val -8292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 Land (+/-)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1B48FF05-8394-BFCF-BEE9-9D2ECD643233}"/>
              </a:ext>
            </a:extLst>
          </p:cNvPr>
          <p:cNvSpPr/>
          <p:nvPr/>
        </p:nvSpPr>
        <p:spPr>
          <a:xfrm>
            <a:off x="3476207" y="2602452"/>
            <a:ext cx="2079765" cy="629297"/>
          </a:xfrm>
          <a:prstGeom prst="wedgeRoundRectCallout">
            <a:avLst>
              <a:gd name="adj1" fmla="val 7221"/>
              <a:gd name="adj2" fmla="val 954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 Land from Agreement ##supplied CS Agreement##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A3147714-5C48-A8EA-0A6C-128B7063E514}"/>
              </a:ext>
            </a:extLst>
          </p:cNvPr>
          <p:cNvSpPr/>
          <p:nvPr/>
        </p:nvSpPr>
        <p:spPr>
          <a:xfrm>
            <a:off x="287748" y="4533750"/>
            <a:ext cx="1338000" cy="515306"/>
          </a:xfrm>
          <a:prstGeom prst="wedgeRoundRectCallout">
            <a:avLst>
              <a:gd name="adj1" fmla="val 59380"/>
              <a:gd name="adj2" fmla="val -404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Checkmark the lands to be deleted.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F4582C8D-9D1F-FD5D-1705-5C354E3759EE}"/>
              </a:ext>
            </a:extLst>
          </p:cNvPr>
          <p:cNvSpPr/>
          <p:nvPr/>
        </p:nvSpPr>
        <p:spPr>
          <a:xfrm>
            <a:off x="6922331" y="2426444"/>
            <a:ext cx="1887166" cy="1127348"/>
          </a:xfrm>
          <a:prstGeom prst="wedgeRoundRectCallout">
            <a:avLst>
              <a:gd name="adj1" fmla="val -581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trash bin icon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delete the selected lands. The selected lands are removed from the grid.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B3732938-ADE3-3C7A-AD62-5D18741CACF0}"/>
              </a:ext>
            </a:extLst>
          </p:cNvPr>
          <p:cNvSpPr/>
          <p:nvPr/>
        </p:nvSpPr>
        <p:spPr>
          <a:xfrm>
            <a:off x="4020481" y="5617903"/>
            <a:ext cx="969808" cy="421498"/>
          </a:xfrm>
          <a:prstGeom prst="wedgeRoundRectCallout">
            <a:avLst>
              <a:gd name="adj1" fmla="val -46869"/>
              <a:gd name="adj2" fmla="val 910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38E214-9DC9-C447-4B31-FC82968B8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86" y="3899125"/>
            <a:ext cx="2542915" cy="102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4EFFC7A3-6965-2045-1FEA-D75D9BA2B836}"/>
              </a:ext>
            </a:extLst>
          </p:cNvPr>
          <p:cNvSpPr/>
          <p:nvPr/>
        </p:nvSpPr>
        <p:spPr>
          <a:xfrm>
            <a:off x="5448967" y="4194392"/>
            <a:ext cx="1048943" cy="301928"/>
          </a:xfrm>
          <a:prstGeom prst="wedgeRoundRectCallout">
            <a:avLst>
              <a:gd name="adj1" fmla="val 28462"/>
              <a:gd name="adj2" fmla="val 1103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AA49F6DE-43A2-3D49-1CCD-B41EF2BD639B}"/>
              </a:ext>
            </a:extLst>
          </p:cNvPr>
          <p:cNvSpPr/>
          <p:nvPr/>
        </p:nvSpPr>
        <p:spPr>
          <a:xfrm>
            <a:off x="1633240" y="3353893"/>
            <a:ext cx="1290923" cy="545232"/>
          </a:xfrm>
          <a:prstGeom prst="wedgeRoundRectCallout">
            <a:avLst>
              <a:gd name="adj1" fmla="val -31743"/>
              <a:gd name="adj2" fmla="val 701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checkbox selects all landkeys.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ular Callout 8">
            <a:extLst>
              <a:ext uri="{FF2B5EF4-FFF2-40B4-BE49-F238E27FC236}">
                <a16:creationId xmlns:a16="http://schemas.microsoft.com/office/drawing/2014/main" id="{AAB4954A-4666-D46B-A73D-6BFB24729BF8}"/>
              </a:ext>
            </a:extLst>
          </p:cNvPr>
          <p:cNvSpPr/>
          <p:nvPr/>
        </p:nvSpPr>
        <p:spPr>
          <a:xfrm>
            <a:off x="1976976" y="5171907"/>
            <a:ext cx="1666673" cy="483084"/>
          </a:xfrm>
          <a:prstGeom prst="wedgeRoundRectCallout">
            <a:avLst>
              <a:gd name="adj1" fmla="val 21566"/>
              <a:gd name="adj2" fmla="val 781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can show up to 50 rows per page.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ular Callout 8">
            <a:extLst>
              <a:ext uri="{FF2B5EF4-FFF2-40B4-BE49-F238E27FC236}">
                <a16:creationId xmlns:a16="http://schemas.microsoft.com/office/drawing/2014/main" id="{48AAB534-FC06-D7E4-7C67-29FCF97B2ABA}"/>
              </a:ext>
            </a:extLst>
          </p:cNvPr>
          <p:cNvSpPr/>
          <p:nvPr/>
        </p:nvSpPr>
        <p:spPr>
          <a:xfrm>
            <a:off x="6209297" y="5155950"/>
            <a:ext cx="1507787" cy="483084"/>
          </a:xfrm>
          <a:prstGeom prst="wedgeRoundRectCallout">
            <a:avLst>
              <a:gd name="adj1" fmla="val 21566"/>
              <a:gd name="adj2" fmla="val 781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can navigate each page here.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274A4-58E3-A930-4E19-A756C39F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17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60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14E20-D0B9-09A7-23D2-95C2304D7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FA4E0-40AA-7B76-8A0F-ADF733EB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71" y="1939872"/>
            <a:ext cx="7499763" cy="449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58B28-F609-A27E-D4B2-74C50990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69563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UPDATE ZONE INFORMATION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DF445-A8F2-D032-0362-F3AD2BFA69A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DF273-A85E-85D4-B52F-075930BD8958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5DD88-3F0B-A051-FDAC-B5F5B3D42EB7}"/>
              </a:ext>
            </a:extLst>
          </p:cNvPr>
          <p:cNvSpPr txBox="1"/>
          <p:nvPr/>
        </p:nvSpPr>
        <p:spPr>
          <a:xfrm>
            <a:off x="411095" y="1250114"/>
            <a:ext cx="79507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Update the zone information on existing lands, i.e. Qualifier 1, Zone 1, Qualifier 2, Zone 2, on existing lands. 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     Creator </a:t>
            </a:r>
            <a:r>
              <a:rPr lang="en-US" sz="1200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import existing lands from the supplied CS Agreement.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959E91-8CD9-1065-DCBE-F43E8026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" y="1610621"/>
            <a:ext cx="361696" cy="3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D4E43EC-D326-6F1A-3319-BA990C4058DF}"/>
              </a:ext>
            </a:extLst>
          </p:cNvPr>
          <p:cNvSpPr/>
          <p:nvPr/>
        </p:nvSpPr>
        <p:spPr>
          <a:xfrm>
            <a:off x="311125" y="2983264"/>
            <a:ext cx="1291245" cy="470758"/>
          </a:xfrm>
          <a:prstGeom prst="wedgeRoundRectCallout">
            <a:avLst>
              <a:gd name="adj1" fmla="val 24075"/>
              <a:gd name="adj2" fmla="val -8292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 Land (+/-)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BB55C67B-355E-FBBE-A6C9-063917D15A6F}"/>
              </a:ext>
            </a:extLst>
          </p:cNvPr>
          <p:cNvSpPr/>
          <p:nvPr/>
        </p:nvSpPr>
        <p:spPr>
          <a:xfrm>
            <a:off x="3177317" y="2639948"/>
            <a:ext cx="2090927" cy="606746"/>
          </a:xfrm>
          <a:prstGeom prst="wedgeRoundRectCallout">
            <a:avLst>
              <a:gd name="adj1" fmla="val 7221"/>
              <a:gd name="adj2" fmla="val 954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 Land from Agreement ##supplied CS Agreement##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9F7EFC0A-EAB4-7918-1E6A-594FD2295597}"/>
              </a:ext>
            </a:extLst>
          </p:cNvPr>
          <p:cNvSpPr/>
          <p:nvPr/>
        </p:nvSpPr>
        <p:spPr>
          <a:xfrm>
            <a:off x="254508" y="3725713"/>
            <a:ext cx="1254115" cy="634114"/>
          </a:xfrm>
          <a:prstGeom prst="wedgeRoundRectCallout">
            <a:avLst>
              <a:gd name="adj1" fmla="val 50848"/>
              <a:gd name="adj2" fmla="val 6075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Checkmark the lands to be updated.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69372319-861D-8556-575C-CE8469613A8B}"/>
              </a:ext>
            </a:extLst>
          </p:cNvPr>
          <p:cNvSpPr/>
          <p:nvPr/>
        </p:nvSpPr>
        <p:spPr>
          <a:xfrm>
            <a:off x="6675564" y="2911341"/>
            <a:ext cx="1586871" cy="691300"/>
          </a:xfrm>
          <a:prstGeom prst="wedgeRoundRectCallout">
            <a:avLst>
              <a:gd name="adj1" fmla="val -29521"/>
              <a:gd name="adj2" fmla="val 709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 icon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update the selected lands.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6BC934-7232-9E3F-FBB9-DDBDB3A65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58" y="3943662"/>
            <a:ext cx="3747533" cy="147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ounded Rectangular Callout 8">
            <a:extLst>
              <a:ext uri="{FF2B5EF4-FFF2-40B4-BE49-F238E27FC236}">
                <a16:creationId xmlns:a16="http://schemas.microsoft.com/office/drawing/2014/main" id="{EDBFC582-5057-75A1-AD1E-A131677798CC}"/>
              </a:ext>
            </a:extLst>
          </p:cNvPr>
          <p:cNvSpPr/>
          <p:nvPr/>
        </p:nvSpPr>
        <p:spPr>
          <a:xfrm>
            <a:off x="1508623" y="4871359"/>
            <a:ext cx="1409675" cy="665532"/>
          </a:xfrm>
          <a:prstGeom prst="wedgeRoundRectCallout">
            <a:avLst>
              <a:gd name="adj1" fmla="val 41997"/>
              <a:gd name="adj2" fmla="val -770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 Selected Land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Input the amended zone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ular Callout 8">
            <a:extLst>
              <a:ext uri="{FF2B5EF4-FFF2-40B4-BE49-F238E27FC236}">
                <a16:creationId xmlns:a16="http://schemas.microsoft.com/office/drawing/2014/main" id="{D4115B4D-607E-3E60-CB5F-55CBB947F213}"/>
              </a:ext>
            </a:extLst>
          </p:cNvPr>
          <p:cNvSpPr/>
          <p:nvPr/>
        </p:nvSpPr>
        <p:spPr>
          <a:xfrm>
            <a:off x="6538391" y="5057035"/>
            <a:ext cx="1041336" cy="294181"/>
          </a:xfrm>
          <a:prstGeom prst="wedgeRoundRectCallout">
            <a:avLst>
              <a:gd name="adj1" fmla="val -60847"/>
              <a:gd name="adj2" fmla="val 316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6F5FB75C-BEAB-581F-FB18-C38C755C511A}"/>
              </a:ext>
            </a:extLst>
          </p:cNvPr>
          <p:cNvSpPr/>
          <p:nvPr/>
        </p:nvSpPr>
        <p:spPr>
          <a:xfrm>
            <a:off x="3471216" y="5758028"/>
            <a:ext cx="1275882" cy="294181"/>
          </a:xfrm>
          <a:prstGeom prst="wedgeRoundRectCallout">
            <a:avLst>
              <a:gd name="adj1" fmla="val -38737"/>
              <a:gd name="adj2" fmla="val 977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332590-2263-5D3C-B43B-7E951F85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216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0B74C-BF55-D15A-E499-56C24917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6" y="3287528"/>
            <a:ext cx="7556431" cy="259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78" y="1044730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A2EAC-F328-A6D6-97E3-244461183191}"/>
              </a:ext>
            </a:extLst>
          </p:cNvPr>
          <p:cNvSpPr txBox="1"/>
          <p:nvPr/>
        </p:nvSpPr>
        <p:spPr>
          <a:xfrm>
            <a:off x="473978" y="1348389"/>
            <a:ext cx="819604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Add new lands and specify zones on those new lands to the agreement.</a:t>
            </a:r>
            <a:endParaRPr lang="en-CA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Adding lands have 3 options:</a:t>
            </a:r>
          </a:p>
          <a:p>
            <a:endParaRPr lang="en-CA" sz="1200" dirty="0">
              <a:latin typeface="Arial"/>
              <a:cs typeface="Arial"/>
            </a:endParaRPr>
          </a:p>
          <a:p>
            <a:r>
              <a:rPr lang="en-US" sz="1200" b="1" dirty="0">
                <a:latin typeface="Arial"/>
                <a:cs typeface="Arial"/>
              </a:rPr>
              <a:t>1.  Add Land (+/-)</a:t>
            </a:r>
          </a:p>
          <a:p>
            <a:pPr marL="342900" indent="-342900">
              <a:buAutoNum type="arabicPeriod"/>
            </a:pPr>
            <a:endParaRPr lang="en-US" sz="1200" b="1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Import Land (+/-)</a:t>
            </a:r>
          </a:p>
          <a:p>
            <a:r>
              <a:rPr lang="en-US" sz="1200" b="1" dirty="0">
                <a:latin typeface="Arial"/>
                <a:cs typeface="Arial"/>
              </a:rPr>
              <a:t>2.  Import Land List from a CSV file (*.csv)</a:t>
            </a:r>
          </a:p>
          <a:p>
            <a:r>
              <a:rPr lang="en-US" sz="1200" b="1" dirty="0">
                <a:latin typeface="Arial"/>
                <a:cs typeface="Arial"/>
              </a:rPr>
              <a:t>3.  Import Land from Map </a:t>
            </a:r>
            <a:r>
              <a:rPr lang="en-US" sz="1200" dirty="0">
                <a:latin typeface="Arial"/>
                <a:cs typeface="Arial"/>
              </a:rPr>
              <a:t>(shapefile)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0D68D338-213D-2DC2-A2FA-2BE78E690EE7}"/>
              </a:ext>
            </a:extLst>
          </p:cNvPr>
          <p:cNvSpPr/>
          <p:nvPr/>
        </p:nvSpPr>
        <p:spPr>
          <a:xfrm>
            <a:off x="718253" y="3755286"/>
            <a:ext cx="383303" cy="336461"/>
          </a:xfrm>
          <a:prstGeom prst="wedgeRoundRectCallout">
            <a:avLst>
              <a:gd name="adj1" fmla="val 43319"/>
              <a:gd name="adj2" fmla="val 10348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172EE25D-CE3E-C6B4-B6DF-3FF6B7507A65}"/>
              </a:ext>
            </a:extLst>
          </p:cNvPr>
          <p:cNvSpPr/>
          <p:nvPr/>
        </p:nvSpPr>
        <p:spPr>
          <a:xfrm>
            <a:off x="2282220" y="4284090"/>
            <a:ext cx="383303" cy="336461"/>
          </a:xfrm>
          <a:prstGeom prst="wedgeRoundRectCallout">
            <a:avLst>
              <a:gd name="adj1" fmla="val 43319"/>
              <a:gd name="adj2" fmla="val 10348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E58AD8D-B0D4-3422-3972-28226C653F08}"/>
              </a:ext>
            </a:extLst>
          </p:cNvPr>
          <p:cNvSpPr/>
          <p:nvPr/>
        </p:nvSpPr>
        <p:spPr>
          <a:xfrm>
            <a:off x="4380348" y="4827420"/>
            <a:ext cx="383303" cy="336461"/>
          </a:xfrm>
          <a:prstGeom prst="wedgeRoundRectCallout">
            <a:avLst>
              <a:gd name="adj1" fmla="val -7438"/>
              <a:gd name="adj2" fmla="val 919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F52392-59AB-0D9E-D321-5838261D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97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50861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Revisions Type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 Number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October 28, 2024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Creation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October 14,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Page 5,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6815" y="59904"/>
            <a:ext cx="586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760F-A29D-2AA4-F9A5-90F9A7941697}"/>
              </a:ext>
            </a:extLst>
          </p:cNvPr>
          <p:cNvSpPr txBox="1"/>
          <p:nvPr/>
        </p:nvSpPr>
        <p:spPr>
          <a:xfrm>
            <a:off x="2852257" y="107774"/>
            <a:ext cx="6052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A068-1E27-D3C9-17E5-839D0C4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</a:t>
            </a:fld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E4AA9-1C91-72C2-E3C6-408AE7D9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50" y="2796480"/>
            <a:ext cx="6272163" cy="316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34437"/>
            <a:ext cx="7594190" cy="401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1:  ADD LAND (+/-)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47738-B29C-4956-DD1C-EC896CB34B42}"/>
              </a:ext>
            </a:extLst>
          </p:cNvPr>
          <p:cNvSpPr txBox="1"/>
          <p:nvPr/>
        </p:nvSpPr>
        <p:spPr>
          <a:xfrm>
            <a:off x="425686" y="1416761"/>
            <a:ext cx="785255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Use this option if prefer to enter lands one landkey at a time.</a:t>
            </a:r>
          </a:p>
          <a:p>
            <a:endParaRPr lang="en-US" sz="12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Add Land (+/-)</a:t>
            </a:r>
            <a:r>
              <a:rPr lang="en-US" sz="1200" dirty="0">
                <a:latin typeface="Arial"/>
                <a:cs typeface="Arial"/>
              </a:rPr>
              <a:t>. The screen below appears.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Input the required information (flagged with asterisk and outlined in red)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Add Land </a:t>
            </a:r>
            <a:r>
              <a:rPr lang="en-US" sz="1200" dirty="0">
                <a:latin typeface="Arial"/>
                <a:cs typeface="Arial"/>
              </a:rPr>
              <a:t>to add the land into the grid. Required information inputted and added into the land grid.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Repeat previous steps to add remaining lands.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Save</a:t>
            </a:r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ED94EE5-92EB-A62A-BA71-0C40607744C2}"/>
              </a:ext>
            </a:extLst>
          </p:cNvPr>
          <p:cNvSpPr/>
          <p:nvPr/>
        </p:nvSpPr>
        <p:spPr>
          <a:xfrm>
            <a:off x="1738142" y="3429000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0519CB96-8152-6ED7-85DD-7EF3AC1D7CEF}"/>
              </a:ext>
            </a:extLst>
          </p:cNvPr>
          <p:cNvSpPr/>
          <p:nvPr/>
        </p:nvSpPr>
        <p:spPr>
          <a:xfrm>
            <a:off x="4125469" y="4301608"/>
            <a:ext cx="369738" cy="363638"/>
          </a:xfrm>
          <a:prstGeom prst="wedgeRoundRectCallout">
            <a:avLst>
              <a:gd name="adj1" fmla="val -18025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791F51B2-D1B2-8A83-3A7A-662F10829A7A}"/>
              </a:ext>
            </a:extLst>
          </p:cNvPr>
          <p:cNvSpPr/>
          <p:nvPr/>
        </p:nvSpPr>
        <p:spPr>
          <a:xfrm>
            <a:off x="3542071" y="5710455"/>
            <a:ext cx="369737" cy="254397"/>
          </a:xfrm>
          <a:prstGeom prst="wedgeRoundRectCallout">
            <a:avLst>
              <a:gd name="adj1" fmla="val 104356"/>
              <a:gd name="adj2" fmla="val 348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C82C2-A2A9-C3A9-E306-479763B0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826" y="6123666"/>
            <a:ext cx="1538976" cy="29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023CEC-D816-B042-2F20-8C52AB7D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20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67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5A1E-8FE5-C34A-62EF-BF00943F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F9C4C-A9E0-3CD1-440C-580FA419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8" y="3159140"/>
            <a:ext cx="6592103" cy="289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22260F-DBE1-72A3-8148-9F70BE48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27" y="1858123"/>
            <a:ext cx="3019345" cy="110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E0BB-79E8-29E9-8DF4-3827E69E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89" y="920382"/>
            <a:ext cx="8476429" cy="273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2:  IMPORT LAND LIST FROM A CSV FILE (*.csv)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E3AEF-6D13-A557-4BC1-CDC30CD1A3C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1007F-802F-3DE0-3727-FB2D5B85238D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66CB4-0C66-A59F-8286-69799EFD2DC8}"/>
              </a:ext>
            </a:extLst>
          </p:cNvPr>
          <p:cNvSpPr txBox="1"/>
          <p:nvPr/>
        </p:nvSpPr>
        <p:spPr>
          <a:xfrm>
            <a:off x="382239" y="1404814"/>
            <a:ext cx="525856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Create a .</a:t>
            </a:r>
            <a:r>
              <a:rPr lang="en-US" sz="1200" b="1" dirty="0">
                <a:latin typeface="Arial"/>
                <a:cs typeface="Arial"/>
              </a:rPr>
              <a:t>csv file</a:t>
            </a:r>
            <a:r>
              <a:rPr lang="en-US" sz="1200" dirty="0">
                <a:latin typeface="Arial"/>
                <a:cs typeface="Arial"/>
              </a:rPr>
              <a:t>. The format must be as follows: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b="1" dirty="0">
                <a:latin typeface="Arial"/>
                <a:cs typeface="Arial"/>
              </a:rPr>
              <a:t>Tract, M, RGE, TWP and SEC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To import, </a:t>
            </a:r>
            <a:r>
              <a:rPr lang="en-US" sz="1200" b="1" dirty="0">
                <a:latin typeface="Arial"/>
                <a:cs typeface="Arial"/>
              </a:rPr>
              <a:t>navigate to the ETS request/ Lands tab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Import Land (+/-)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Choose File </a:t>
            </a:r>
            <a:r>
              <a:rPr lang="en-US" sz="1200" dirty="0">
                <a:latin typeface="Arial"/>
                <a:cs typeface="Arial"/>
              </a:rPr>
              <a:t>to browse the .csv file on your personal computer.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Navigate to the </a:t>
            </a:r>
            <a:r>
              <a:rPr lang="en-US" sz="1200" b="1" dirty="0">
                <a:latin typeface="Arial"/>
                <a:cs typeface="Arial"/>
              </a:rPr>
              <a:t>File Explorer </a:t>
            </a:r>
            <a:r>
              <a:rPr lang="en-US" sz="1200" dirty="0">
                <a:latin typeface="Arial"/>
                <a:cs typeface="Arial"/>
              </a:rPr>
              <a:t>and select the </a:t>
            </a:r>
            <a:r>
              <a:rPr lang="en-US" sz="1200" b="1" dirty="0">
                <a:latin typeface="Arial"/>
                <a:cs typeface="Arial"/>
              </a:rPr>
              <a:t>.csv file </a:t>
            </a:r>
            <a:r>
              <a:rPr lang="en-US" sz="1200" dirty="0">
                <a:latin typeface="Arial"/>
                <a:cs typeface="Arial"/>
              </a:rPr>
              <a:t>and click </a:t>
            </a:r>
            <a:r>
              <a:rPr lang="en-US" sz="1200" b="1" dirty="0">
                <a:latin typeface="Arial"/>
                <a:cs typeface="Arial"/>
              </a:rPr>
              <a:t>Open</a:t>
            </a:r>
            <a:r>
              <a:rPr lang="en-US" sz="1200" dirty="0">
                <a:latin typeface="Arial"/>
                <a:cs typeface="Arial"/>
              </a:rPr>
              <a:t>. The file is now chosen.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Import</a:t>
            </a:r>
            <a:r>
              <a:rPr lang="en-US" sz="1200" dirty="0">
                <a:latin typeface="Arial"/>
                <a:cs typeface="Arial"/>
              </a:rPr>
              <a:t> to add the lands into the grid.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Save</a:t>
            </a:r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A5ECEE20-53E7-8051-1898-E11D94F1DB16}"/>
              </a:ext>
            </a:extLst>
          </p:cNvPr>
          <p:cNvSpPr/>
          <p:nvPr/>
        </p:nvSpPr>
        <p:spPr>
          <a:xfrm>
            <a:off x="5007858" y="1645571"/>
            <a:ext cx="369737" cy="254397"/>
          </a:xfrm>
          <a:prstGeom prst="wedgeRoundRectCallout">
            <a:avLst>
              <a:gd name="adj1" fmla="val 94157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F6F09A71-D320-368E-669A-1EFCE5A53FBB}"/>
              </a:ext>
            </a:extLst>
          </p:cNvPr>
          <p:cNvSpPr/>
          <p:nvPr/>
        </p:nvSpPr>
        <p:spPr>
          <a:xfrm>
            <a:off x="3855647" y="3159140"/>
            <a:ext cx="369737" cy="254397"/>
          </a:xfrm>
          <a:prstGeom prst="wedgeRoundRectCallout">
            <a:avLst>
              <a:gd name="adj1" fmla="val -115642"/>
              <a:gd name="adj2" fmla="val 138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ular Callout 8">
            <a:extLst>
              <a:ext uri="{FF2B5EF4-FFF2-40B4-BE49-F238E27FC236}">
                <a16:creationId xmlns:a16="http://schemas.microsoft.com/office/drawing/2014/main" id="{AA680D77-C5E6-B62B-6927-E0553573E82B}"/>
              </a:ext>
            </a:extLst>
          </p:cNvPr>
          <p:cNvSpPr/>
          <p:nvPr/>
        </p:nvSpPr>
        <p:spPr>
          <a:xfrm>
            <a:off x="2037793" y="3474136"/>
            <a:ext cx="369737" cy="254397"/>
          </a:xfrm>
          <a:prstGeom prst="wedgeRoundRectCallout">
            <a:avLst>
              <a:gd name="adj1" fmla="val -91963"/>
              <a:gd name="adj2" fmla="val 941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8">
            <a:extLst>
              <a:ext uri="{FF2B5EF4-FFF2-40B4-BE49-F238E27FC236}">
                <a16:creationId xmlns:a16="http://schemas.microsoft.com/office/drawing/2014/main" id="{9E33E09E-8E53-41DB-BA12-9B56CA804C7A}"/>
              </a:ext>
            </a:extLst>
          </p:cNvPr>
          <p:cNvSpPr/>
          <p:nvPr/>
        </p:nvSpPr>
        <p:spPr>
          <a:xfrm>
            <a:off x="1013516" y="4099438"/>
            <a:ext cx="369737" cy="254397"/>
          </a:xfrm>
          <a:prstGeom prst="wedgeRoundRectCallout">
            <a:avLst>
              <a:gd name="adj1" fmla="val 103542"/>
              <a:gd name="adj2" fmla="val -180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ular Callout 8">
            <a:extLst>
              <a:ext uri="{FF2B5EF4-FFF2-40B4-BE49-F238E27FC236}">
                <a16:creationId xmlns:a16="http://schemas.microsoft.com/office/drawing/2014/main" id="{7EE6B563-4514-F732-0550-46B24598DFD0}"/>
              </a:ext>
            </a:extLst>
          </p:cNvPr>
          <p:cNvSpPr/>
          <p:nvPr/>
        </p:nvSpPr>
        <p:spPr>
          <a:xfrm>
            <a:off x="3101616" y="4107246"/>
            <a:ext cx="369737" cy="254397"/>
          </a:xfrm>
          <a:prstGeom prst="wedgeRoundRectCallout">
            <a:avLst>
              <a:gd name="adj1" fmla="val -109810"/>
              <a:gd name="adj2" fmla="val -3183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34D8A31B-3D98-05DD-B60A-3A86B43E1B04}"/>
              </a:ext>
            </a:extLst>
          </p:cNvPr>
          <p:cNvSpPr/>
          <p:nvPr/>
        </p:nvSpPr>
        <p:spPr>
          <a:xfrm>
            <a:off x="5857516" y="3968954"/>
            <a:ext cx="369737" cy="254397"/>
          </a:xfrm>
          <a:prstGeom prst="wedgeRoundRectCallout">
            <a:avLst>
              <a:gd name="adj1" fmla="val 99257"/>
              <a:gd name="adj2" fmla="val 4227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DBAA69-AD99-BADC-F9E3-A61B681AE14F}"/>
              </a:ext>
            </a:extLst>
          </p:cNvPr>
          <p:cNvSpPr/>
          <p:nvPr/>
        </p:nvSpPr>
        <p:spPr>
          <a:xfrm>
            <a:off x="4107902" y="5388731"/>
            <a:ext cx="369737" cy="254397"/>
          </a:xfrm>
          <a:prstGeom prst="wedgeRoundRectCallout">
            <a:avLst>
              <a:gd name="adj1" fmla="val -99612"/>
              <a:gd name="adj2" fmla="val -58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4BC083-7B78-67D7-CBC4-3408F15A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839" y="6154135"/>
            <a:ext cx="1413915" cy="275192"/>
          </a:xfrm>
          <a:prstGeom prst="rect">
            <a:avLst/>
          </a:prstGeom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F54B4F93-A727-4902-009B-10CE98D301F1}"/>
              </a:ext>
            </a:extLst>
          </p:cNvPr>
          <p:cNvSpPr/>
          <p:nvPr/>
        </p:nvSpPr>
        <p:spPr>
          <a:xfrm>
            <a:off x="3101616" y="6006140"/>
            <a:ext cx="369737" cy="254397"/>
          </a:xfrm>
          <a:prstGeom prst="wedgeRoundRectCallout">
            <a:avLst>
              <a:gd name="adj1" fmla="val 97710"/>
              <a:gd name="adj2" fmla="val 361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090B70-090A-32C7-0BDC-0CDC3D1F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21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65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B53CD-3EF7-AAB1-57BC-DA9FE5E7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44832-22F5-4D00-5E49-AE4B4A11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48" y="2682413"/>
            <a:ext cx="6628346" cy="338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DE7E-D7C5-276C-0F34-9514D6D4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5" y="954868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2:  IMPORT LAND LIST FROM A CSV FILE (*.csv) – EDIT LANDS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86EE23-8EBC-DBD1-67D1-090C73EA7BC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A8AFC-DA57-D912-EA95-FE923FD9D4B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E3D68-D55D-2B2D-B219-1ADF50A0F26A}"/>
              </a:ext>
            </a:extLst>
          </p:cNvPr>
          <p:cNvSpPr txBox="1"/>
          <p:nvPr/>
        </p:nvSpPr>
        <p:spPr>
          <a:xfrm>
            <a:off x="425686" y="1479091"/>
            <a:ext cx="84790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Lands are now added into the grid. </a:t>
            </a:r>
            <a:r>
              <a:rPr lang="en-US" sz="1200" b="1" dirty="0">
                <a:latin typeface="Arial"/>
                <a:cs typeface="Arial"/>
              </a:rPr>
              <a:t>Qualifiers and Zones are required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Select all landkeys. </a:t>
            </a:r>
            <a:r>
              <a:rPr lang="en-US" sz="1200" b="1" dirty="0">
                <a:latin typeface="Arial"/>
                <a:cs typeface="Arial"/>
              </a:rPr>
              <a:t>Checkmark the new added lands.</a:t>
            </a:r>
            <a:endParaRPr lang="en-US" sz="1200" dirty="0">
              <a:latin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the </a:t>
            </a:r>
            <a:r>
              <a:rPr lang="en-US" sz="1200" b="1" dirty="0">
                <a:latin typeface="Arial"/>
                <a:cs typeface="Arial"/>
              </a:rPr>
              <a:t>modify landkey icon</a:t>
            </a:r>
            <a:r>
              <a:rPr lang="en-US" sz="1200" dirty="0">
                <a:latin typeface="Arial"/>
                <a:cs typeface="Arial"/>
              </a:rPr>
              <a:t>. Edit Selected Land box appears.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“Edit Selected Land’ box appears. Add the </a:t>
            </a:r>
            <a:r>
              <a:rPr lang="en-US" sz="1200" b="1" dirty="0">
                <a:latin typeface="Arial"/>
                <a:cs typeface="Arial"/>
              </a:rPr>
              <a:t>Qualifiers and Zones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OK</a:t>
            </a:r>
            <a:r>
              <a:rPr lang="en-US" sz="1200" dirty="0">
                <a:latin typeface="Arial"/>
                <a:cs typeface="Arial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Save</a:t>
            </a:r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C307F62-AD7B-6552-78C2-3E672DB45E1A}"/>
              </a:ext>
            </a:extLst>
          </p:cNvPr>
          <p:cNvSpPr/>
          <p:nvPr/>
        </p:nvSpPr>
        <p:spPr>
          <a:xfrm>
            <a:off x="4009561" y="5351248"/>
            <a:ext cx="369737" cy="254397"/>
          </a:xfrm>
          <a:prstGeom prst="wedgeRoundRectCallout">
            <a:avLst>
              <a:gd name="adj1" fmla="val 94158"/>
              <a:gd name="adj2" fmla="val -191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2556278D-88AB-EDBD-2343-2FC819F3649F}"/>
              </a:ext>
            </a:extLst>
          </p:cNvPr>
          <p:cNvSpPr/>
          <p:nvPr/>
        </p:nvSpPr>
        <p:spPr>
          <a:xfrm>
            <a:off x="1100948" y="5205977"/>
            <a:ext cx="369737" cy="254397"/>
          </a:xfrm>
          <a:prstGeom prst="wedgeRoundRectCallout">
            <a:avLst>
              <a:gd name="adj1" fmla="val 94157"/>
              <a:gd name="adj2" fmla="val 4969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BAC400D4-5323-5C2E-1850-9657B7619211}"/>
              </a:ext>
            </a:extLst>
          </p:cNvPr>
          <p:cNvSpPr/>
          <p:nvPr/>
        </p:nvSpPr>
        <p:spPr>
          <a:xfrm>
            <a:off x="6762133" y="4205044"/>
            <a:ext cx="369737" cy="254397"/>
          </a:xfrm>
          <a:prstGeom prst="wedgeRoundRectCallout">
            <a:avLst>
              <a:gd name="adj1" fmla="val -13713"/>
              <a:gd name="adj2" fmla="val 1185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0B376F78-0B55-EE0E-E815-BF2333D57867}"/>
              </a:ext>
            </a:extLst>
          </p:cNvPr>
          <p:cNvSpPr/>
          <p:nvPr/>
        </p:nvSpPr>
        <p:spPr>
          <a:xfrm>
            <a:off x="3824692" y="3219615"/>
            <a:ext cx="369737" cy="254397"/>
          </a:xfrm>
          <a:prstGeom prst="wedgeRoundRectCallout">
            <a:avLst>
              <a:gd name="adj1" fmla="val -558"/>
              <a:gd name="adj2" fmla="val 17587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C9738E7B-4607-99FA-9099-42CAD0E8E39E}"/>
              </a:ext>
            </a:extLst>
          </p:cNvPr>
          <p:cNvSpPr/>
          <p:nvPr/>
        </p:nvSpPr>
        <p:spPr>
          <a:xfrm>
            <a:off x="5672647" y="4665014"/>
            <a:ext cx="369737" cy="254397"/>
          </a:xfrm>
          <a:prstGeom prst="wedgeRoundRectCallout">
            <a:avLst>
              <a:gd name="adj1" fmla="val 94157"/>
              <a:gd name="adj2" fmla="val 879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E2AF7-9648-7307-196A-5D962A8E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92" y="6156724"/>
            <a:ext cx="1358755" cy="26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5ED186AD-D820-4FB2-715A-67ECDB7A544A}"/>
              </a:ext>
            </a:extLst>
          </p:cNvPr>
          <p:cNvSpPr/>
          <p:nvPr/>
        </p:nvSpPr>
        <p:spPr>
          <a:xfrm>
            <a:off x="3305927" y="6198901"/>
            <a:ext cx="369737" cy="254397"/>
          </a:xfrm>
          <a:prstGeom prst="wedgeRoundRectCallout">
            <a:avLst>
              <a:gd name="adj1" fmla="val 94158"/>
              <a:gd name="adj2" fmla="val -191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C3E8F22-EB48-EC69-9820-7602773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694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44DC-BD23-30F5-5282-EFA18B3D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4E3E-F7BD-78E9-CE91-ACDC2A7D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3:  IMPORT LAND FROM MAP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9A1B3-D005-0C86-122D-D6CA56AC584C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C9C2-EDE6-E214-28E5-848BD187C0B6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E784-3500-7DF7-E1AE-72041C7A44E7}"/>
              </a:ext>
            </a:extLst>
          </p:cNvPr>
          <p:cNvSpPr txBox="1"/>
          <p:nvPr/>
        </p:nvSpPr>
        <p:spPr>
          <a:xfrm>
            <a:off x="425686" y="1568248"/>
            <a:ext cx="405876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Import Land (+/-)/ Import Land from Map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Geoview – Carbon Sequestration and Pore Space Query map is opened on a new browser page.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/>
                <a:cs typeface="Arial"/>
              </a:rPr>
              <a:t>Under Land Selection tab, there are 2 option to import land from Map:  selecting the lands directly from the map (Select by Point or Select by Rectangle) or shape file upload.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A74E41-1FEB-9266-C576-31930E80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9" y="3046728"/>
            <a:ext cx="6057752" cy="33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01A35-D671-00B0-5CD9-68C497FD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509"/>
          <a:stretch/>
        </p:blipFill>
        <p:spPr>
          <a:xfrm>
            <a:off x="4904096" y="1718399"/>
            <a:ext cx="4058765" cy="208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7D5093A5-096B-CE54-4C11-3869758B4D57}"/>
              </a:ext>
            </a:extLst>
          </p:cNvPr>
          <p:cNvSpPr/>
          <p:nvPr/>
        </p:nvSpPr>
        <p:spPr>
          <a:xfrm>
            <a:off x="6455758" y="2224016"/>
            <a:ext cx="369737" cy="254397"/>
          </a:xfrm>
          <a:prstGeom prst="wedgeRoundRectCallout">
            <a:avLst>
              <a:gd name="adj1" fmla="val 41538"/>
              <a:gd name="adj2" fmla="val -153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C8729584-6030-BC4E-84F2-AB17B34CE063}"/>
              </a:ext>
            </a:extLst>
          </p:cNvPr>
          <p:cNvSpPr/>
          <p:nvPr/>
        </p:nvSpPr>
        <p:spPr>
          <a:xfrm>
            <a:off x="2013664" y="3046728"/>
            <a:ext cx="369737" cy="254397"/>
          </a:xfrm>
          <a:prstGeom prst="wedgeRoundRectCallout">
            <a:avLst>
              <a:gd name="adj1" fmla="val 96788"/>
              <a:gd name="adj2" fmla="val -382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CEEACAB6-8CC0-C04A-B92C-18795EDC26AE}"/>
              </a:ext>
            </a:extLst>
          </p:cNvPr>
          <p:cNvSpPr/>
          <p:nvPr/>
        </p:nvSpPr>
        <p:spPr>
          <a:xfrm>
            <a:off x="4387131" y="3772266"/>
            <a:ext cx="369737" cy="254397"/>
          </a:xfrm>
          <a:prstGeom prst="wedgeRoundRectCallout">
            <a:avLst>
              <a:gd name="adj1" fmla="val -105796"/>
              <a:gd name="adj2" fmla="val 2674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30F2B86-EB6F-0377-5EA5-C61E72E5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73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8FCC-27F9-40CE-0670-31F845EE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74BF7-C1A2-7E04-310B-128DDAF7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7" y="1663574"/>
            <a:ext cx="6390616" cy="445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BCCA-7554-9A13-C887-68460AB7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3:  IMPORT LAND FROM MAP – NAVIGATE TO THE TARGET LOCATION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D983B-81A3-681F-4736-585B6DAF3429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E8384-8217-9EED-035F-0A995A9D20C2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412A07ED-5515-6E2E-93F1-68F71EAA07FA}"/>
              </a:ext>
            </a:extLst>
          </p:cNvPr>
          <p:cNvSpPr/>
          <p:nvPr/>
        </p:nvSpPr>
        <p:spPr>
          <a:xfrm>
            <a:off x="4119514" y="2444787"/>
            <a:ext cx="1546698" cy="419122"/>
          </a:xfrm>
          <a:prstGeom prst="wedgeRoundRectCallout">
            <a:avLst>
              <a:gd name="adj1" fmla="val -35767"/>
              <a:gd name="adj2" fmla="val -8227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Navigate to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Location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F04AF86-0FE4-2E33-672D-7E898E2791EF}"/>
              </a:ext>
            </a:extLst>
          </p:cNvPr>
          <p:cNvSpPr/>
          <p:nvPr/>
        </p:nvSpPr>
        <p:spPr>
          <a:xfrm>
            <a:off x="1807233" y="1869551"/>
            <a:ext cx="1116192" cy="535797"/>
          </a:xfrm>
          <a:prstGeom prst="wedgeRoundRectCallout">
            <a:avLst>
              <a:gd name="adj1" fmla="val -63655"/>
              <a:gd name="adj2" fmla="val 838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ATS.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516F783D-D59E-276F-5B51-586E94E5DB0D}"/>
              </a:ext>
            </a:extLst>
          </p:cNvPr>
          <p:cNvSpPr/>
          <p:nvPr/>
        </p:nvSpPr>
        <p:spPr>
          <a:xfrm>
            <a:off x="295116" y="2983276"/>
            <a:ext cx="1116192" cy="535797"/>
          </a:xfrm>
          <a:prstGeom prst="wedgeRoundRectCallout">
            <a:avLst>
              <a:gd name="adj1" fmla="val 46155"/>
              <a:gd name="adj2" fmla="val 8022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Input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landkey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E85A66F6-5166-12D5-31FE-ADD8AFC1BDCF}"/>
              </a:ext>
            </a:extLst>
          </p:cNvPr>
          <p:cNvSpPr/>
          <p:nvPr/>
        </p:nvSpPr>
        <p:spPr>
          <a:xfrm>
            <a:off x="3665113" y="4557619"/>
            <a:ext cx="1116192" cy="535797"/>
          </a:xfrm>
          <a:prstGeom prst="wedgeRoundRectCallout">
            <a:avLst>
              <a:gd name="adj1" fmla="val -44482"/>
              <a:gd name="adj2" fmla="val 9656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84AA51-DEBA-E124-09C9-8A6D6A5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17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35ED7-EADD-C1A5-3F3C-4CE43CAB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02DEF-8666-C1DE-0ADF-4351883F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4" y="1509272"/>
            <a:ext cx="2214251" cy="196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B9E38-9C19-44CF-E4C5-EABED1A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18" y="2434254"/>
            <a:ext cx="6747481" cy="393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B6F0BD-40DC-BA55-DAA0-73F2C23B1D11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3E44E-7AB6-520D-0475-81C3B69907E7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3C1FB34D-75EB-4C73-CD47-338EE1FDC5FA}"/>
              </a:ext>
            </a:extLst>
          </p:cNvPr>
          <p:cNvSpPr/>
          <p:nvPr/>
        </p:nvSpPr>
        <p:spPr>
          <a:xfrm>
            <a:off x="3434186" y="3705270"/>
            <a:ext cx="1488960" cy="419122"/>
          </a:xfrm>
          <a:prstGeom prst="wedgeRoundRectCallout">
            <a:avLst>
              <a:gd name="adj1" fmla="val -54755"/>
              <a:gd name="adj2" fmla="val -1008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hamburger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DA3B7289-05DE-C35D-3675-B1A575CD6514}"/>
              </a:ext>
            </a:extLst>
          </p:cNvPr>
          <p:cNvSpPr/>
          <p:nvPr/>
        </p:nvSpPr>
        <p:spPr>
          <a:xfrm>
            <a:off x="979054" y="4713588"/>
            <a:ext cx="1397833" cy="419122"/>
          </a:xfrm>
          <a:prstGeom prst="wedgeRoundRectCallout">
            <a:avLst>
              <a:gd name="adj1" fmla="val 40963"/>
              <a:gd name="adj2" fmla="val -13797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Zoom to Feature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CA3A4FB8-6D33-4424-C922-BF3059A6A894}"/>
              </a:ext>
            </a:extLst>
          </p:cNvPr>
          <p:cNvSpPr/>
          <p:nvPr/>
        </p:nvSpPr>
        <p:spPr>
          <a:xfrm>
            <a:off x="5843310" y="3705270"/>
            <a:ext cx="1925805" cy="752663"/>
          </a:xfrm>
          <a:prstGeom prst="wedgeRoundRectCallout">
            <a:avLst>
              <a:gd name="adj1" fmla="val -7465"/>
              <a:gd name="adj2" fmla="val -4746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Zoom in or Zoom out on the target location.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8">
            <a:extLst>
              <a:ext uri="{FF2B5EF4-FFF2-40B4-BE49-F238E27FC236}">
                <a16:creationId xmlns:a16="http://schemas.microsoft.com/office/drawing/2014/main" id="{BC4DD564-AEF1-E35C-BADE-EB26FB7BAFE6}"/>
              </a:ext>
            </a:extLst>
          </p:cNvPr>
          <p:cNvSpPr/>
          <p:nvPr/>
        </p:nvSpPr>
        <p:spPr>
          <a:xfrm>
            <a:off x="2842451" y="2847850"/>
            <a:ext cx="1214932" cy="419122"/>
          </a:xfrm>
          <a:prstGeom prst="wedgeRoundRectCallout">
            <a:avLst>
              <a:gd name="adj1" fmla="val -63304"/>
              <a:gd name="adj2" fmla="val -10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 Selection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193E5D4-4C09-EAC9-B25F-733006042CDE}"/>
              </a:ext>
            </a:extLst>
          </p:cNvPr>
          <p:cNvSpPr txBox="1">
            <a:spLocks/>
          </p:cNvSpPr>
          <p:nvPr/>
        </p:nvSpPr>
        <p:spPr>
          <a:xfrm>
            <a:off x="425686" y="1013097"/>
            <a:ext cx="8292628" cy="461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Arial"/>
                <a:cs typeface="Arial"/>
              </a:rPr>
              <a:t>LANDS TAB – ADD NEW LANDS</a:t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OPTION 3:  IMPORT LAND FROM MAP – NAVIGATE TO THE TARGET LOCATION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C46F417B-7F0E-411D-9B4C-9694C5F85F14}"/>
              </a:ext>
            </a:extLst>
          </p:cNvPr>
          <p:cNvSpPr/>
          <p:nvPr/>
        </p:nvSpPr>
        <p:spPr>
          <a:xfrm>
            <a:off x="513128" y="3465485"/>
            <a:ext cx="1164843" cy="419122"/>
          </a:xfrm>
          <a:prstGeom prst="wedgeRoundRectCallout">
            <a:avLst>
              <a:gd name="adj1" fmla="val -16340"/>
              <a:gd name="adj2" fmla="val -1129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the land result.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4077C-3BE9-0414-1B2F-78EE3FF70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47" y="1580675"/>
            <a:ext cx="3616710" cy="196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F9EF1B6-28F9-F39D-63C6-37F6C04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25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73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EAA8-537D-CA61-40D4-2B335D22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601F8-C21D-90CD-FBD3-2B9D344B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22" y="2195379"/>
            <a:ext cx="7288555" cy="421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F87A-7240-C6D1-BD09-B67ECAFF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LANDS TAB – ADD NEW LANDS</a:t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OPTION 3A:  IMPORT LAND FROM MAP – ADD LAND - SELECT BY POINT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07460-4FE2-449A-988F-5788E298376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8381B-1965-41EC-E589-22C8A3EB639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DF1380D3-E198-CBDD-9823-8563D4FC91A4}"/>
              </a:ext>
            </a:extLst>
          </p:cNvPr>
          <p:cNvSpPr/>
          <p:nvPr/>
        </p:nvSpPr>
        <p:spPr>
          <a:xfrm>
            <a:off x="1652056" y="2247394"/>
            <a:ext cx="1275348" cy="336477"/>
          </a:xfrm>
          <a:prstGeom prst="wedgeRoundRectCallout">
            <a:avLst>
              <a:gd name="adj1" fmla="val 8754"/>
              <a:gd name="adj2" fmla="val 14721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by Point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7E034343-3FBE-790B-0826-BCB312742532}"/>
              </a:ext>
            </a:extLst>
          </p:cNvPr>
          <p:cNvSpPr/>
          <p:nvPr/>
        </p:nvSpPr>
        <p:spPr>
          <a:xfrm>
            <a:off x="5857516" y="4553832"/>
            <a:ext cx="1357604" cy="686893"/>
          </a:xfrm>
          <a:prstGeom prst="wedgeRoundRectCallout">
            <a:avLst>
              <a:gd name="adj1" fmla="val -46204"/>
              <a:gd name="adj2" fmla="val 7088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 and click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section to add.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9963F665-BDC3-EBF1-DEEE-577D797E0F30}"/>
              </a:ext>
            </a:extLst>
          </p:cNvPr>
          <p:cNvSpPr/>
          <p:nvPr/>
        </p:nvSpPr>
        <p:spPr>
          <a:xfrm>
            <a:off x="893972" y="4301345"/>
            <a:ext cx="2117943" cy="1128448"/>
          </a:xfrm>
          <a:prstGeom prst="wedgeRoundRectCallout">
            <a:avLst>
              <a:gd name="adj1" fmla="val -8094"/>
              <a:gd name="adj2" fmla="val -451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As land is selected, the land node displays the selected landkeys here.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steps 1-4 to add remaining lands.</a:t>
            </a:r>
            <a:endParaRPr lang="en-CA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57C2F670-B952-4595-09AB-4D5E1F69BE5A}"/>
              </a:ext>
            </a:extLst>
          </p:cNvPr>
          <p:cNvSpPr/>
          <p:nvPr/>
        </p:nvSpPr>
        <p:spPr>
          <a:xfrm>
            <a:off x="5004212" y="1999717"/>
            <a:ext cx="1706608" cy="461666"/>
          </a:xfrm>
          <a:prstGeom prst="wedgeRoundRectCallout">
            <a:avLst>
              <a:gd name="adj1" fmla="val -67664"/>
              <a:gd name="adj2" fmla="val 884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Navigate to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F785B-C24A-835F-0896-12CD91923002}"/>
              </a:ext>
            </a:extLst>
          </p:cNvPr>
          <p:cNvSpPr txBox="1"/>
          <p:nvPr/>
        </p:nvSpPr>
        <p:spPr>
          <a:xfrm>
            <a:off x="425686" y="1458896"/>
            <a:ext cx="7979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Once a target location is searched, add the land. There are 2 options:</a:t>
            </a:r>
          </a:p>
          <a:p>
            <a:pPr marL="228600" indent="-228600">
              <a:buFontTx/>
              <a:buAutoNum type="arabicPeriod"/>
            </a:pPr>
            <a:r>
              <a:rPr lang="en-US" sz="1200" b="1" dirty="0">
                <a:latin typeface="Arial"/>
                <a:cs typeface="Arial"/>
              </a:rPr>
              <a:t>Select by Point </a:t>
            </a:r>
            <a:r>
              <a:rPr lang="en-US" sz="1200" dirty="0">
                <a:latin typeface="Arial"/>
                <a:cs typeface="Arial"/>
              </a:rPr>
              <a:t>(use this option if selecting lands not adjacent to each other.)</a:t>
            </a:r>
            <a:endParaRPr lang="en-US" sz="1200" b="1" dirty="0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Select by Rectangle</a:t>
            </a: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E9D93FF7-6B45-8372-40C3-926CF623F671}"/>
              </a:ext>
            </a:extLst>
          </p:cNvPr>
          <p:cNvSpPr/>
          <p:nvPr/>
        </p:nvSpPr>
        <p:spPr>
          <a:xfrm>
            <a:off x="106254" y="3257563"/>
            <a:ext cx="1896188" cy="646332"/>
          </a:xfrm>
          <a:prstGeom prst="wedgeRoundRectCallout">
            <a:avLst>
              <a:gd name="adj1" fmla="val -3718"/>
              <a:gd name="adj2" fmla="val -627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Change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Layer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if required before selecting land(s).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29E9EDBB-FB74-D97A-D2E5-2DAABF0BD2F1}"/>
              </a:ext>
            </a:extLst>
          </p:cNvPr>
          <p:cNvSpPr/>
          <p:nvPr/>
        </p:nvSpPr>
        <p:spPr>
          <a:xfrm>
            <a:off x="5748325" y="3009056"/>
            <a:ext cx="2467952" cy="972766"/>
          </a:xfrm>
          <a:prstGeom prst="wedgeRoundRectCallout">
            <a:avLst>
              <a:gd name="adj1" fmla="val -63854"/>
              <a:gd name="adj2" fmla="val -422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CA" sz="12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click this button once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Do not click repeatedly as the lands will be listed more than once on the ETS request.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932662-F674-89DC-99C8-F889E328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266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E8C78-73D0-9ADC-4E49-4123ECEC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D3EAEF-8B7B-0938-E46F-8B3458AD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45"/>
          <a:stretch/>
        </p:blipFill>
        <p:spPr>
          <a:xfrm>
            <a:off x="702237" y="2233495"/>
            <a:ext cx="7606735" cy="366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71DB0-C3B6-E7A5-762C-05770443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5814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3A:  IMPORT LAND FROM MAP – ADD LAND - SELECT BY RECTANGLE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95E6C-F5D2-C760-339B-E6FE9772E0BE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002F4-D73D-4C2E-0582-65ED38BB3855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E51F794F-EA8E-2070-055B-C6A37090EC76}"/>
              </a:ext>
            </a:extLst>
          </p:cNvPr>
          <p:cNvSpPr/>
          <p:nvPr/>
        </p:nvSpPr>
        <p:spPr>
          <a:xfrm>
            <a:off x="3063182" y="3042243"/>
            <a:ext cx="1175733" cy="621899"/>
          </a:xfrm>
          <a:prstGeom prst="wedgeRoundRectCallout">
            <a:avLst>
              <a:gd name="adj1" fmla="val -83050"/>
              <a:gd name="adj2" fmla="val -3430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by Rectangle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5F53E94F-C2A9-B77D-E733-88EF8E1E2D21}"/>
              </a:ext>
            </a:extLst>
          </p:cNvPr>
          <p:cNvSpPr/>
          <p:nvPr/>
        </p:nvSpPr>
        <p:spPr>
          <a:xfrm>
            <a:off x="6432985" y="4453093"/>
            <a:ext cx="1706608" cy="616653"/>
          </a:xfrm>
          <a:prstGeom prst="wedgeRoundRectCallout">
            <a:avLst>
              <a:gd name="adj1" fmla="val -65025"/>
              <a:gd name="adj2" fmla="val 5674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Draw a rectangle on multiple lands required to select.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EF06D035-7441-9126-9854-BE063A703598}"/>
              </a:ext>
            </a:extLst>
          </p:cNvPr>
          <p:cNvSpPr/>
          <p:nvPr/>
        </p:nvSpPr>
        <p:spPr>
          <a:xfrm>
            <a:off x="5096528" y="2907144"/>
            <a:ext cx="2467952" cy="972766"/>
          </a:xfrm>
          <a:prstGeom prst="wedgeRoundRectCallout">
            <a:avLst>
              <a:gd name="adj1" fmla="val -63122"/>
              <a:gd name="adj2" fmla="val -203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CA" sz="12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click this button once</a:t>
            </a:r>
            <a:r>
              <a:rPr lang="en-C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Do not click repeatedly as the lands will be listed more than once on the ETS request.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34227-16CA-C44F-E3DD-A825B4A89E5F}"/>
              </a:ext>
            </a:extLst>
          </p:cNvPr>
          <p:cNvSpPr txBox="1"/>
          <p:nvPr/>
        </p:nvSpPr>
        <p:spPr>
          <a:xfrm>
            <a:off x="425686" y="1438909"/>
            <a:ext cx="7979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Once a target location is searched, add the land. There are 2 options: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Arial"/>
                <a:cs typeface="Arial"/>
              </a:rPr>
              <a:t>Select by Point</a:t>
            </a:r>
          </a:p>
          <a:p>
            <a:pPr marL="228600" indent="-228600">
              <a:buAutoNum type="arabicPeriod"/>
            </a:pPr>
            <a:r>
              <a:rPr lang="en-US" sz="1200" b="1" dirty="0">
                <a:latin typeface="Arial"/>
                <a:cs typeface="Arial"/>
              </a:rPr>
              <a:t>Select by Rectangle </a:t>
            </a:r>
            <a:r>
              <a:rPr lang="en-US" sz="1200" dirty="0">
                <a:latin typeface="Arial"/>
                <a:cs typeface="Arial"/>
              </a:rPr>
              <a:t>(use this if selecting adjacent lands.)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C3CEFF2-FFA5-E5CD-5622-CD2601A29729}"/>
              </a:ext>
            </a:extLst>
          </p:cNvPr>
          <p:cNvSpPr/>
          <p:nvPr/>
        </p:nvSpPr>
        <p:spPr>
          <a:xfrm>
            <a:off x="692370" y="4647198"/>
            <a:ext cx="2117943" cy="1128448"/>
          </a:xfrm>
          <a:prstGeom prst="wedgeRoundRectCallout">
            <a:avLst>
              <a:gd name="adj1" fmla="val -8094"/>
              <a:gd name="adj2" fmla="val -451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 As land is selected, the land node displays the selected landkeys here.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steps 1-4 to add remaining lands.</a:t>
            </a:r>
            <a:endParaRPr lang="en-CA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D1A4DBF2-CA08-0F73-7AF4-F61200F89689}"/>
              </a:ext>
            </a:extLst>
          </p:cNvPr>
          <p:cNvSpPr/>
          <p:nvPr/>
        </p:nvSpPr>
        <p:spPr>
          <a:xfrm>
            <a:off x="4415192" y="2185156"/>
            <a:ext cx="1706608" cy="461666"/>
          </a:xfrm>
          <a:prstGeom prst="wedgeRoundRectCallout">
            <a:avLst>
              <a:gd name="adj1" fmla="val -58274"/>
              <a:gd name="adj2" fmla="val 843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Navigate to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705F91F4-0729-8F86-A900-EA828AA38B20}"/>
              </a:ext>
            </a:extLst>
          </p:cNvPr>
          <p:cNvSpPr/>
          <p:nvPr/>
        </p:nvSpPr>
        <p:spPr>
          <a:xfrm>
            <a:off x="910697" y="2176126"/>
            <a:ext cx="1899616" cy="724711"/>
          </a:xfrm>
          <a:prstGeom prst="wedgeRoundRectCallout">
            <a:avLst>
              <a:gd name="adj1" fmla="val -26337"/>
              <a:gd name="adj2" fmla="val 675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Change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Selection Layer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if required before selecting land(s).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5ABE1-2BE1-AC45-81C8-5D940165A627}"/>
              </a:ext>
            </a:extLst>
          </p:cNvPr>
          <p:cNvSpPr txBox="1"/>
          <p:nvPr/>
        </p:nvSpPr>
        <p:spPr>
          <a:xfrm>
            <a:off x="516098" y="6024009"/>
            <a:ext cx="79790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Once lands added are submitted from the Geoview map, the lands are loaded back into the ETS request land grid.</a:t>
            </a:r>
          </a:p>
          <a:p>
            <a:r>
              <a:rPr lang="en-US" sz="1200" b="1" dirty="0">
                <a:latin typeface="Arial"/>
                <a:cs typeface="Arial"/>
              </a:rPr>
              <a:t>Added new lands must edit the zones/qualifiers. Refer to Slide 22 Edit Rights.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35B7FB-AADE-FC30-3348-44C2023E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471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39A9-0106-E261-41BA-0B36AA463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C9798-C5E3-8144-3BE0-2E899BFF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6" y="1791879"/>
            <a:ext cx="7466667" cy="42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80EB-479B-49A4-92F4-504A213B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3B:  IMPORT LAND FROM MAP – SHAPE FILE UPLOAD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CF46F-B0E0-48FD-1116-C03B7D803B1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405C7-EE68-0018-830A-9ECD0515A510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CEF673E0-BBB0-3172-FDF5-F14DBCE6BF36}"/>
              </a:ext>
            </a:extLst>
          </p:cNvPr>
          <p:cNvSpPr/>
          <p:nvPr/>
        </p:nvSpPr>
        <p:spPr>
          <a:xfrm>
            <a:off x="6178992" y="1966291"/>
            <a:ext cx="1654433" cy="461666"/>
          </a:xfrm>
          <a:prstGeom prst="wedgeRoundRectCallout">
            <a:avLst>
              <a:gd name="adj1" fmla="val -55540"/>
              <a:gd name="adj2" fmla="val 8465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Navigate to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F460C557-30CA-80AB-9DD7-891FC9FAD9D2}"/>
              </a:ext>
            </a:extLst>
          </p:cNvPr>
          <p:cNvSpPr/>
          <p:nvPr/>
        </p:nvSpPr>
        <p:spPr>
          <a:xfrm>
            <a:off x="4715562" y="3432905"/>
            <a:ext cx="1463430" cy="349852"/>
          </a:xfrm>
          <a:prstGeom prst="wedgeRoundRectCallout">
            <a:avLst>
              <a:gd name="adj1" fmla="val -37593"/>
              <a:gd name="adj2" fmla="val -9885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 file upload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B6C8D5F-C151-B9BC-3A28-67C23075EE10}"/>
              </a:ext>
            </a:extLst>
          </p:cNvPr>
          <p:cNvSpPr/>
          <p:nvPr/>
        </p:nvSpPr>
        <p:spPr>
          <a:xfrm>
            <a:off x="838666" y="2903999"/>
            <a:ext cx="1982238" cy="1024304"/>
          </a:xfrm>
          <a:prstGeom prst="wedgeRoundRectCallout">
            <a:avLst>
              <a:gd name="adj1" fmla="val -33667"/>
              <a:gd name="adj2" fmla="val 977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File Explorer opens. Browse to the location of the shape file to upload.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81F2B4A-0328-4508-151B-DA6EE37D5126}"/>
              </a:ext>
            </a:extLst>
          </p:cNvPr>
          <p:cNvSpPr/>
          <p:nvPr/>
        </p:nvSpPr>
        <p:spPr>
          <a:xfrm>
            <a:off x="1163094" y="4887880"/>
            <a:ext cx="1724127" cy="674452"/>
          </a:xfrm>
          <a:prstGeom prst="wedgeRoundRectCallout">
            <a:avLst>
              <a:gd name="adj1" fmla="val 4159"/>
              <a:gd name="adj2" fmla="val -1002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Number of files to upload are indicated in this field.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2E61C27A-3F7B-D46C-3AAE-04A3E9CE0731}"/>
              </a:ext>
            </a:extLst>
          </p:cNvPr>
          <p:cNvSpPr/>
          <p:nvPr/>
        </p:nvSpPr>
        <p:spPr>
          <a:xfrm>
            <a:off x="3912478" y="5088153"/>
            <a:ext cx="1463431" cy="349852"/>
          </a:xfrm>
          <a:prstGeom prst="wedgeRoundRectCallout">
            <a:avLst>
              <a:gd name="adj1" fmla="val -52826"/>
              <a:gd name="adj2" fmla="val -685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Upload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66072E-1C3F-2A28-EDAD-074C9D5E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52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1F3F-DE85-859B-963B-F71921C0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32ACC-706D-B990-4AEA-DA02648B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09" y="1612264"/>
            <a:ext cx="7102990" cy="431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B248-2165-3FAA-E7EC-CA0D60DB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3097"/>
            <a:ext cx="8292628" cy="3385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LANDS TAB – ADD NEW LANDS</a:t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>
                <a:latin typeface="Arial"/>
                <a:cs typeface="Arial"/>
              </a:rPr>
              <a:t>OPTION 3B:  IMPORT LAND FROM MAP – SHAPE FILE UPLOAD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4AE3-B94E-163B-AF17-CDE152F9C260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3A35B4-90AC-46B7-C4AB-098E21E6C6AE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3EA38335-1D1E-7C41-D07F-F8876ED74744}"/>
              </a:ext>
            </a:extLst>
          </p:cNvPr>
          <p:cNvSpPr/>
          <p:nvPr/>
        </p:nvSpPr>
        <p:spPr>
          <a:xfrm>
            <a:off x="1645974" y="3263442"/>
            <a:ext cx="1563152" cy="826453"/>
          </a:xfrm>
          <a:prstGeom prst="wedgeRoundRectCallout">
            <a:avLst>
              <a:gd name="adj1" fmla="val -35164"/>
              <a:gd name="adj2" fmla="val -9865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Selection treenode list all landkeys uploaded via shape file.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07B194EE-C214-685C-8F14-C3840151E5FD}"/>
              </a:ext>
            </a:extLst>
          </p:cNvPr>
          <p:cNvSpPr/>
          <p:nvPr/>
        </p:nvSpPr>
        <p:spPr>
          <a:xfrm>
            <a:off x="6471312" y="3016234"/>
            <a:ext cx="1362113" cy="671596"/>
          </a:xfrm>
          <a:prstGeom prst="wedgeRoundRectCallout">
            <a:avLst>
              <a:gd name="adj1" fmla="val -53473"/>
              <a:gd name="adj2" fmla="val 9208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Landkeys uploaded via shape file.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6E8855FA-D871-E988-11E5-D572F4ECA07A}"/>
              </a:ext>
            </a:extLst>
          </p:cNvPr>
          <p:cNvSpPr/>
          <p:nvPr/>
        </p:nvSpPr>
        <p:spPr>
          <a:xfrm>
            <a:off x="4289197" y="2018609"/>
            <a:ext cx="1206630" cy="545481"/>
          </a:xfrm>
          <a:prstGeom prst="wedgeRoundRectCallout">
            <a:avLst>
              <a:gd name="adj1" fmla="val -69391"/>
              <a:gd name="adj2" fmla="val -103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Land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D18A7-C110-C4B2-24B7-4C72D2D01541}"/>
              </a:ext>
            </a:extLst>
          </p:cNvPr>
          <p:cNvSpPr txBox="1"/>
          <p:nvPr/>
        </p:nvSpPr>
        <p:spPr>
          <a:xfrm>
            <a:off x="516098" y="6024009"/>
            <a:ext cx="79790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Once lands added are submitted from the Geoview map, the lands are loaded back into the ETS request land grid.</a:t>
            </a:r>
          </a:p>
          <a:p>
            <a:r>
              <a:rPr lang="en-US" sz="1200" b="1" dirty="0">
                <a:latin typeface="Arial"/>
                <a:cs typeface="Arial"/>
              </a:rPr>
              <a:t>Added new lands must edit the zones/qualifiers. Refer to Slide 22 Edit Rights.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5535E2-513D-A65F-07F9-9C63F8AD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29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81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27689" y="1265954"/>
            <a:ext cx="199673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4537" y="59904"/>
            <a:ext cx="596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B1451-3C1C-7AB3-FAFF-6B42A619267D}"/>
              </a:ext>
            </a:extLst>
          </p:cNvPr>
          <p:cNvSpPr txBox="1"/>
          <p:nvPr/>
        </p:nvSpPr>
        <p:spPr>
          <a:xfrm>
            <a:off x="427689" y="1820410"/>
            <a:ext cx="841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Location Amendment ETS form allows industry to initiate an application to amend the location for Carbon Sequestration Evaluation Agreement, Carbon Sequestration Agreement and Pore Space Lease.</a:t>
            </a:r>
            <a:endParaRPr lang="en-CA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DC145-A6E5-8CA3-E33E-365CCB48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</a:t>
            </a:fld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5" name="Picture 4" descr="A factory with pipes and pipes&#10;&#10;AI-generated content may be incorrect.">
            <a:extLst>
              <a:ext uri="{FF2B5EF4-FFF2-40B4-BE49-F238E27FC236}">
                <a16:creationId xmlns:a16="http://schemas.microsoft.com/office/drawing/2014/main" id="{7195672F-6CDF-A38F-01FD-189BB042B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3" y="2580311"/>
            <a:ext cx="5850194" cy="343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5EC74-8890-EAD2-9787-922B32EB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94B49-743B-836F-9C1E-08C0759C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250115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VALIDATION ERRORS – ERRORS IN LAND GRID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F1FC1-34CC-7AAC-8F73-4975B1758FEB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F47D-7FD7-B9E4-C4EB-CD1473ACD658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FC7A7-3F3D-9D69-14A7-46765051A482}"/>
              </a:ext>
            </a:extLst>
          </p:cNvPr>
          <p:cNvSpPr txBox="1"/>
          <p:nvPr/>
        </p:nvSpPr>
        <p:spPr>
          <a:xfrm>
            <a:off x="425686" y="1552831"/>
            <a:ext cx="84790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Any validation errors are displayed at the top of the application in red. These require attention before proceeding to the next step of the application.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i="1" dirty="0">
                <a:latin typeface="Arial"/>
                <a:cs typeface="Arial"/>
              </a:rPr>
              <a:t>Validation error:  One or more Qualifier fields are empty</a:t>
            </a:r>
          </a:p>
          <a:p>
            <a:r>
              <a:rPr lang="en-US" sz="1200" i="1" dirty="0">
                <a:latin typeface="Arial"/>
                <a:cs typeface="Arial"/>
              </a:rPr>
              <a:t>Refer to Slide 22 ‘Edit Selected Lands’.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8CDCC-64EB-1B87-3441-B58D5A38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9" y="2577123"/>
            <a:ext cx="7878362" cy="333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2F3F-7052-6067-5014-EC551171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30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6412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74F4-29A7-DD1F-1923-23986D85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AEEAC9-BDFF-D534-EC14-7B5A03F7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04" y="1791369"/>
            <a:ext cx="2997501" cy="127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C971-B117-703E-5084-23F20FE9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15" y="1090704"/>
            <a:ext cx="7594190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APPLICATION SUMMARY REPORT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08831-807A-B5DB-95B7-C3B1DA28164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67359-23B9-496B-3D5E-AAD6DBC67582}"/>
              </a:ext>
            </a:extLst>
          </p:cNvPr>
          <p:cNvSpPr txBox="1"/>
          <p:nvPr/>
        </p:nvSpPr>
        <p:spPr>
          <a:xfrm>
            <a:off x="435115" y="1382138"/>
            <a:ext cx="847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The Original PDF Document link is the application summary report. It contains all data entered on the application.</a:t>
            </a:r>
          </a:p>
          <a:p>
            <a:r>
              <a:rPr lang="en-US" sz="1200" dirty="0">
                <a:latin typeface="Arial"/>
                <a:cs typeface="Arial"/>
              </a:rPr>
              <a:t>This tool is useful to review the entire application before submitting the application.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B92E4C-23F8-937D-2136-6E5C42BA67A6}"/>
              </a:ext>
            </a:extLst>
          </p:cNvPr>
          <p:cNvSpPr/>
          <p:nvPr/>
        </p:nvSpPr>
        <p:spPr>
          <a:xfrm>
            <a:off x="4572000" y="2401654"/>
            <a:ext cx="1781666" cy="801743"/>
          </a:xfrm>
          <a:prstGeom prst="wedgeRoundRectCallout">
            <a:avLst>
              <a:gd name="adj1" fmla="val 61577"/>
              <a:gd name="adj2" fmla="val -1270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PDF Document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 (top right of the form) to generate the report.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03772B-E005-770E-BA72-00CADCE5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" y="1818788"/>
            <a:ext cx="3845546" cy="463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971496-89BB-BFA4-BF81-DBA3C848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00" y="3203397"/>
            <a:ext cx="3845546" cy="326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8F514BB-C4A9-D528-6F80-8BC958CD1822}"/>
              </a:ext>
            </a:extLst>
          </p:cNvPr>
          <p:cNvSpPr/>
          <p:nvPr/>
        </p:nvSpPr>
        <p:spPr>
          <a:xfrm>
            <a:off x="5967167" y="4423424"/>
            <a:ext cx="2130458" cy="733037"/>
          </a:xfrm>
          <a:prstGeom prst="wedgeRoundRectCallout">
            <a:avLst>
              <a:gd name="adj1" fmla="val 49408"/>
              <a:gd name="adj2" fmla="val -138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report also contains Land information pertaining to the location amendment.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48ACEC-7C92-5BC4-46E9-FCECDF59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31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06D6C-4BB2-495E-2378-3D1FEBC04186}"/>
              </a:ext>
            </a:extLst>
          </p:cNvPr>
          <p:cNvSpPr/>
          <p:nvPr/>
        </p:nvSpPr>
        <p:spPr>
          <a:xfrm>
            <a:off x="1828800" y="2477386"/>
            <a:ext cx="981513" cy="6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A022D-00F1-BBC2-5854-AED77E99D37B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87872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1DB9C-A671-EE46-BA0F-FEB227F5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4BFA95-9C41-BCD9-F594-CB0B01F8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91" y="1394025"/>
            <a:ext cx="8139151" cy="444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121E-ACE4-CDA1-02E0-D3A539E0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9281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SUBMIT APPLICATION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CA851-7041-D5E9-5821-E15C18D34ED9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C13F5-109F-B6CC-5EDF-5A6056B01C6D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7674-5366-FDF5-84BF-AA33EBE6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615" y="3090292"/>
            <a:ext cx="1441969" cy="939464"/>
          </a:xfrm>
          <a:prstGeom prst="rect">
            <a:avLst/>
          </a:prstGeom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26CF8D0-4B88-72E6-3A1A-61997DC4AE22}"/>
              </a:ext>
            </a:extLst>
          </p:cNvPr>
          <p:cNvSpPr/>
          <p:nvPr/>
        </p:nvSpPr>
        <p:spPr>
          <a:xfrm>
            <a:off x="3068735" y="4981918"/>
            <a:ext cx="1384812" cy="357145"/>
          </a:xfrm>
          <a:prstGeom prst="wedgeRoundRectCallout">
            <a:avLst>
              <a:gd name="adj1" fmla="val 43704"/>
              <a:gd name="adj2" fmla="val 1258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481FF7F-0AE0-B216-66C9-495807997E4F}"/>
              </a:ext>
            </a:extLst>
          </p:cNvPr>
          <p:cNvSpPr/>
          <p:nvPr/>
        </p:nvSpPr>
        <p:spPr>
          <a:xfrm>
            <a:off x="5377321" y="4396856"/>
            <a:ext cx="1384812" cy="357145"/>
          </a:xfrm>
          <a:prstGeom prst="wedgeRoundRectCallout">
            <a:avLst>
              <a:gd name="adj1" fmla="val -42843"/>
              <a:gd name="adj2" fmla="val -1070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69403-77A2-0E5A-465A-05ED2ADAAE95}"/>
              </a:ext>
            </a:extLst>
          </p:cNvPr>
          <p:cNvSpPr txBox="1"/>
          <p:nvPr/>
        </p:nvSpPr>
        <p:spPr>
          <a:xfrm>
            <a:off x="425686" y="5954153"/>
            <a:ext cx="8076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Delete </a:t>
            </a:r>
            <a:r>
              <a:rPr lang="en-US" sz="1200" dirty="0">
                <a:latin typeface="Arial"/>
                <a:cs typeface="Arial"/>
              </a:rPr>
              <a:t>(deletes entire application) is available when the request Status is at Work in Progress. </a:t>
            </a:r>
          </a:p>
          <a:p>
            <a:r>
              <a:rPr lang="en-US" sz="1200" b="1" dirty="0">
                <a:latin typeface="Arial"/>
                <a:cs typeface="Arial"/>
              </a:rPr>
              <a:t>Close </a:t>
            </a:r>
            <a:r>
              <a:rPr lang="en-US" sz="1200" dirty="0">
                <a:latin typeface="Arial"/>
                <a:cs typeface="Arial"/>
              </a:rPr>
              <a:t>(closes application).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7F7261-65A4-B878-FE35-7B8E91B04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62" y="2268840"/>
            <a:ext cx="2316526" cy="878683"/>
          </a:xfrm>
          <a:prstGeom prst="rect">
            <a:avLst/>
          </a:prstGeom>
        </p:spPr>
      </p:pic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82022A0E-5DB8-DD13-752A-D9A60BC40A76}"/>
              </a:ext>
            </a:extLst>
          </p:cNvPr>
          <p:cNvSpPr/>
          <p:nvPr/>
        </p:nvSpPr>
        <p:spPr>
          <a:xfrm>
            <a:off x="4614490" y="2469399"/>
            <a:ext cx="1153083" cy="357145"/>
          </a:xfrm>
          <a:prstGeom prst="wedgeRoundRectCallout">
            <a:avLst>
              <a:gd name="adj1" fmla="val -43761"/>
              <a:gd name="adj2" fmla="val 885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6F57D7-755B-1BF0-C923-1C67DCC3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81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3F87-D7A2-B91D-B4F8-7CFBC0D4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6772-3A73-2499-BEFF-D8AB9DF8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9281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WITHDRAW APPLICATION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30CB5-487D-8862-2EC0-F103831A14B3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EFCA9-E7FF-39A7-0D36-2C60A8DACA0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78D57-F3DA-C50C-75D2-E88D881B4C8C}"/>
              </a:ext>
            </a:extLst>
          </p:cNvPr>
          <p:cNvSpPr txBox="1"/>
          <p:nvPr/>
        </p:nvSpPr>
        <p:spPr>
          <a:xfrm>
            <a:off x="425686" y="1282451"/>
            <a:ext cx="80762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The Withdraw button is only available when the Status is at Submitted.</a:t>
            </a:r>
          </a:p>
          <a:p>
            <a:r>
              <a:rPr lang="en-US" sz="1200" dirty="0">
                <a:latin typeface="Arial"/>
                <a:cs typeface="Arial"/>
              </a:rPr>
              <a:t>The creator or submitter has the option to withdraw the application during the duration of the status of Submitted.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When the request status is changed from Submitted to Processing, the Withdraw button is no longer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AA4F7-15A1-C842-0F7D-35282197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6" y="2310512"/>
            <a:ext cx="8292628" cy="341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553205-DD39-A0F6-D0DE-C775FCAE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5255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81140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C6949-C150-4BA8-2446-E51850B58662}"/>
              </a:ext>
            </a:extLst>
          </p:cNvPr>
          <p:cNvSpPr txBox="1"/>
          <p:nvPr/>
        </p:nvSpPr>
        <p:spPr>
          <a:xfrm>
            <a:off x="425686" y="1321216"/>
            <a:ext cx="78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Work in Progress screen contains all different status depending on the state of each ETS Request. </a:t>
            </a: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To search all ETS requests, select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icon on the Work in Progress screen.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User can also narrow the search by the following search parameters: 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Start Date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End Date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6A55B60-12E2-506E-2B3C-956956C7B2E8}"/>
              </a:ext>
            </a:extLst>
          </p:cNvPr>
          <p:cNvSpPr/>
          <p:nvPr/>
        </p:nvSpPr>
        <p:spPr>
          <a:xfrm>
            <a:off x="1712068" y="4161536"/>
            <a:ext cx="1614792" cy="867664"/>
          </a:xfrm>
          <a:prstGeom prst="wedgeRoundRectCallout">
            <a:avLst>
              <a:gd name="adj1" fmla="val 58146"/>
              <a:gd name="adj2" fmla="val 772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Request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view the application.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EE60B-678F-0281-FDA2-1933713A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6" y="2458679"/>
            <a:ext cx="8121777" cy="365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7D9AC6C-0574-65A6-8A0E-9F750250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86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13" y="1075322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continued…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  <a:p>
            <a:pPr algn="r"/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915BE-506B-267C-CF0B-DA2FD22E0EFE}"/>
              </a:ext>
            </a:extLst>
          </p:cNvPr>
          <p:cNvSpPr txBox="1"/>
          <p:nvPr/>
        </p:nvSpPr>
        <p:spPr>
          <a:xfrm>
            <a:off x="438150" y="1500252"/>
            <a:ext cx="8267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creator can modify and save the form.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creator or submitter has Submitted the form.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The request has been submitted to Alberta Energy and Minerals. Only the contact information can be modified at this point. The rest of the application is read-only.</a:t>
            </a: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Application has been completed and agreements documents have been issued.</a:t>
            </a: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Client has withdrawn the ETS application. This notifies Alberta Energy and Minerals they no longer want to proceed with the application.</a:t>
            </a: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Department Rejected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Alberta Energy and Minerals has rejected the client’s requested application.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6CF8-A614-A507-2D27-DE88422E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35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924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C0B73-786F-3E58-7B70-532228AC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6" y="1901824"/>
            <a:ext cx="7628082" cy="44162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View Documents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A4B57-F753-DEDC-DB1C-542245DFBDE4}"/>
              </a:ext>
            </a:extLst>
          </p:cNvPr>
          <p:cNvSpPr txBox="1"/>
          <p:nvPr/>
        </p:nvSpPr>
        <p:spPr>
          <a:xfrm>
            <a:off x="521110" y="1440159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User has the option to view all documents for the corresponding ETS request. The Application Documents box list all attached documents from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E3EC2661-EA16-AA95-E220-36FEFBE2E14E}"/>
              </a:ext>
            </a:extLst>
          </p:cNvPr>
          <p:cNvSpPr/>
          <p:nvPr/>
        </p:nvSpPr>
        <p:spPr>
          <a:xfrm>
            <a:off x="7422894" y="4841165"/>
            <a:ext cx="1254178" cy="357145"/>
          </a:xfrm>
          <a:prstGeom prst="wedgeRoundRectCallout">
            <a:avLst>
              <a:gd name="adj1" fmla="val -4224"/>
              <a:gd name="adj2" fmla="val 1196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411AA0-30D4-6564-4DF0-DAA4133A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21" y="2943153"/>
            <a:ext cx="5024868" cy="167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DB4D8EF-0018-1C7A-9C5A-C581562BC5BB}"/>
              </a:ext>
            </a:extLst>
          </p:cNvPr>
          <p:cNvSpPr/>
          <p:nvPr/>
        </p:nvSpPr>
        <p:spPr>
          <a:xfrm>
            <a:off x="5799688" y="2887124"/>
            <a:ext cx="1386191" cy="592371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View/Download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AB9D8-E38F-9835-26D7-B1F6D775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525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82872" y="1649871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Location Amendment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189190"/>
            <a:ext cx="5451475" cy="132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energy.sequestrationhelpdesk@gov.ab.ca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2AC20-FBB7-BD7E-7C63-0AA13A7D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37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2599D-1394-45BF-7950-7D9D95DC4FD4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51" y="943072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856F0-2DE0-47B5-67EC-9E28CCB034AC}"/>
              </a:ext>
            </a:extLst>
          </p:cNvPr>
          <p:cNvSpPr txBox="1"/>
          <p:nvPr/>
        </p:nvSpPr>
        <p:spPr>
          <a:xfrm>
            <a:off x="444251" y="1230217"/>
            <a:ext cx="81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 to ETS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https://ets.energy.gov.ab.ca/logon.aspx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your login credentials: User Name (EN account) and Password.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1EB34-8C61-558D-E618-BCFC3235CDFD}"/>
              </a:ext>
            </a:extLst>
          </p:cNvPr>
          <p:cNvSpPr txBox="1"/>
          <p:nvPr/>
        </p:nvSpPr>
        <p:spPr>
          <a:xfrm>
            <a:off x="570451" y="3429000"/>
            <a:ext cx="81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logged in, the screen below is displayed.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1825A-6AD3-9570-3B7F-82DD4372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35" y="3719712"/>
            <a:ext cx="5690507" cy="262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F4A26-082A-18D8-EF0F-E898CCE9E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27" y="1661964"/>
            <a:ext cx="4231533" cy="163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A62AB-BDC4-241F-8EE6-C2B1A95E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FCA247-D563-A3A0-7D3A-6DF3E91A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57" y="2534912"/>
            <a:ext cx="2451305" cy="368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140596"/>
            <a:ext cx="8291024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NAVIGATION TO LOCATION AMENDMENT APPLICATION FORM</a:t>
            </a:r>
          </a:p>
          <a:p>
            <a:pPr marL="0" indent="0">
              <a:buNone/>
            </a:pP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DF70-0558-7295-3916-9FFA80B85113}"/>
              </a:ext>
            </a:extLst>
          </p:cNvPr>
          <p:cNvSpPr txBox="1"/>
          <p:nvPr/>
        </p:nvSpPr>
        <p:spPr>
          <a:xfrm>
            <a:off x="425686" y="1603518"/>
            <a:ext cx="84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treenode (left-hand side of the screen), navigate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Carbon Sequestration Tenure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Carbon Sequestration Tenure node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display its subnodes.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Location Amendment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subnode.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2650E386-9EF1-A998-E366-B8F5DF8D9423}"/>
              </a:ext>
            </a:extLst>
          </p:cNvPr>
          <p:cNvSpPr/>
          <p:nvPr/>
        </p:nvSpPr>
        <p:spPr>
          <a:xfrm>
            <a:off x="4083119" y="3568383"/>
            <a:ext cx="425029" cy="312556"/>
          </a:xfrm>
          <a:prstGeom prst="wedgeRoundRectCallout">
            <a:avLst>
              <a:gd name="adj1" fmla="val 67672"/>
              <a:gd name="adj2" fmla="val 802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FF921E6-479D-8412-F5E2-D80CF43060F0}"/>
              </a:ext>
            </a:extLst>
          </p:cNvPr>
          <p:cNvSpPr/>
          <p:nvPr/>
        </p:nvSpPr>
        <p:spPr>
          <a:xfrm>
            <a:off x="6035074" y="4379644"/>
            <a:ext cx="425029" cy="312556"/>
          </a:xfrm>
          <a:prstGeom prst="wedgeRoundRectCallout">
            <a:avLst>
              <a:gd name="adj1" fmla="val -136118"/>
              <a:gd name="adj2" fmla="val -5444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29B59-684B-5DD1-AE46-193EAB4B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30" y="2529560"/>
            <a:ext cx="2288930" cy="366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AAA4E4C4-F04D-AA2C-E6E8-1BAA6AB20A47}"/>
              </a:ext>
            </a:extLst>
          </p:cNvPr>
          <p:cNvSpPr/>
          <p:nvPr/>
        </p:nvSpPr>
        <p:spPr>
          <a:xfrm>
            <a:off x="803717" y="4101651"/>
            <a:ext cx="425029" cy="312556"/>
          </a:xfrm>
          <a:prstGeom prst="wedgeRoundRectCallout">
            <a:avLst>
              <a:gd name="adj1" fmla="val 109446"/>
              <a:gd name="adj2" fmla="val 433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3DF3FD-3B59-789F-0E81-D1FCCF41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769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7A9F8-D2D3-B068-CB61-B415E5E2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66" y="2697692"/>
            <a:ext cx="6527270" cy="367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47" y="1081883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APPLICATION INFORMATION TAB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0E279-52C4-401D-83BF-93F7E2BB5150}"/>
              </a:ext>
            </a:extLst>
          </p:cNvPr>
          <p:cNvSpPr txBox="1"/>
          <p:nvPr/>
        </p:nvSpPr>
        <p:spPr>
          <a:xfrm>
            <a:off x="427447" y="1336195"/>
            <a:ext cx="8477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the main screen, a blank application form is displayed. ETS auto populates the Company and Creator fields. These information are generated from the login account information.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the creation stage, the status of the request is set to Work in Progress.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CS Agreement Number field is the existing CS agreement number on which industry would like to add or modify the lands. This field is required on this tab.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C17EC64-9B7C-4D8D-1085-06E747E968FB}"/>
              </a:ext>
            </a:extLst>
          </p:cNvPr>
          <p:cNvSpPr/>
          <p:nvPr/>
        </p:nvSpPr>
        <p:spPr>
          <a:xfrm>
            <a:off x="5797685" y="4280170"/>
            <a:ext cx="1857983" cy="680935"/>
          </a:xfrm>
          <a:prstGeom prst="wedgeRoundRectCallout">
            <a:avLst>
              <a:gd name="adj1" fmla="val 27152"/>
              <a:gd name="adj2" fmla="val 746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the magnifying glass to search the agreement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554A7-6A11-00FC-8A94-355CC538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1AE86-6B6C-01DF-E411-9734CBFCCBA5}"/>
              </a:ext>
            </a:extLst>
          </p:cNvPr>
          <p:cNvSpPr/>
          <p:nvPr/>
        </p:nvSpPr>
        <p:spPr>
          <a:xfrm>
            <a:off x="1392865" y="4380614"/>
            <a:ext cx="1116419" cy="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3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76F5DB-66F2-971B-08F0-6F2963B2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0284"/>
            <a:ext cx="4170038" cy="198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68F59-2701-7C1B-B20B-6B1AA52944B4}"/>
              </a:ext>
            </a:extLst>
          </p:cNvPr>
          <p:cNvSpPr txBox="1"/>
          <p:nvPr/>
        </p:nvSpPr>
        <p:spPr>
          <a:xfrm>
            <a:off x="2797728" y="71199"/>
            <a:ext cx="6111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CBA86-5545-A389-C342-A236DF88634B}"/>
              </a:ext>
            </a:extLst>
          </p:cNvPr>
          <p:cNvSpPr txBox="1"/>
          <p:nvPr/>
        </p:nvSpPr>
        <p:spPr>
          <a:xfrm>
            <a:off x="6547607" y="465753"/>
            <a:ext cx="2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EF9659-1691-F299-9E40-70F03A52431E}"/>
              </a:ext>
            </a:extLst>
          </p:cNvPr>
          <p:cNvSpPr txBox="1">
            <a:spLocks/>
          </p:cNvSpPr>
          <p:nvPr/>
        </p:nvSpPr>
        <p:spPr>
          <a:xfrm>
            <a:off x="425686" y="1052688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APPLICATION INFORMATION TAB – SEARCH AND ADD CS AGREEMENT 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CF0F-3A62-3CE8-5D0A-B9005369E022}"/>
              </a:ext>
            </a:extLst>
          </p:cNvPr>
          <p:cNvSpPr txBox="1"/>
          <p:nvPr/>
        </p:nvSpPr>
        <p:spPr>
          <a:xfrm>
            <a:off x="384896" y="1389149"/>
            <a:ext cx="4282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Search Agreement box,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field and type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CS Agreement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magnifying glass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search the agreement.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Search result appears and displays the Agreement, Designated Representative, Expiry Date and Status.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if the information is correct.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Cancel if you need to restart the search.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88C8630-2AED-B698-6778-E08C4A68E30C}"/>
              </a:ext>
            </a:extLst>
          </p:cNvPr>
          <p:cNvSpPr/>
          <p:nvPr/>
        </p:nvSpPr>
        <p:spPr>
          <a:xfrm>
            <a:off x="5285509" y="1606752"/>
            <a:ext cx="383303" cy="336461"/>
          </a:xfrm>
          <a:prstGeom prst="wedgeRoundRectCallout">
            <a:avLst>
              <a:gd name="adj1" fmla="val -83801"/>
              <a:gd name="adj2" fmla="val 702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2056386C-5489-FB6D-421E-BA578BD64B45}"/>
              </a:ext>
            </a:extLst>
          </p:cNvPr>
          <p:cNvSpPr/>
          <p:nvPr/>
        </p:nvSpPr>
        <p:spPr>
          <a:xfrm>
            <a:off x="7923648" y="1456938"/>
            <a:ext cx="383303" cy="336461"/>
          </a:xfrm>
          <a:prstGeom prst="wedgeRoundRectCallout">
            <a:avLst>
              <a:gd name="adj1" fmla="val 80796"/>
              <a:gd name="adj2" fmla="val 12695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A1A12636-5A2D-6444-88FD-B357739FC327}"/>
              </a:ext>
            </a:extLst>
          </p:cNvPr>
          <p:cNvSpPr/>
          <p:nvPr/>
        </p:nvSpPr>
        <p:spPr>
          <a:xfrm>
            <a:off x="7731996" y="2966212"/>
            <a:ext cx="383303" cy="336461"/>
          </a:xfrm>
          <a:prstGeom prst="wedgeRoundRectCallout">
            <a:avLst>
              <a:gd name="adj1" fmla="val 108524"/>
              <a:gd name="adj2" fmla="val -899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40B561-C49A-22D4-AC44-2EA43DA53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85" y="3569460"/>
            <a:ext cx="4739701" cy="285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7523AD-E490-30ED-3A68-A68E3E060B58}"/>
              </a:ext>
            </a:extLst>
          </p:cNvPr>
          <p:cNvSpPr txBox="1"/>
          <p:nvPr/>
        </p:nvSpPr>
        <p:spPr>
          <a:xfrm>
            <a:off x="5369668" y="4165348"/>
            <a:ext cx="337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 startAt="4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 to the main screen, the selected CS Agreement Number is now added.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The ETS request is generated at the header.</a:t>
            </a:r>
          </a:p>
          <a:p>
            <a:pPr marL="228600" indent="-228600">
              <a:buAutoNum type="arabicPeriod" startAt="4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4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945A2771-2703-C52B-BE80-7193481B5C9B}"/>
              </a:ext>
            </a:extLst>
          </p:cNvPr>
          <p:cNvSpPr/>
          <p:nvPr/>
        </p:nvSpPr>
        <p:spPr>
          <a:xfrm>
            <a:off x="1556573" y="5468851"/>
            <a:ext cx="383303" cy="336461"/>
          </a:xfrm>
          <a:prstGeom prst="wedgeRoundRectCallout">
            <a:avLst>
              <a:gd name="adj1" fmla="val -111717"/>
              <a:gd name="adj2" fmla="val -1939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262FF406-6ABE-76E4-05B2-CDF2E3A75BDD}"/>
              </a:ext>
            </a:extLst>
          </p:cNvPr>
          <p:cNvSpPr/>
          <p:nvPr/>
        </p:nvSpPr>
        <p:spPr>
          <a:xfrm>
            <a:off x="2334494" y="5805312"/>
            <a:ext cx="383303" cy="336461"/>
          </a:xfrm>
          <a:prstGeom prst="wedgeRoundRectCallout">
            <a:avLst>
              <a:gd name="adj1" fmla="val -53346"/>
              <a:gd name="adj2" fmla="val 817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C4CEB-FB84-71AD-7A3D-FFC01677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9CE9-232F-CDA9-0888-939665A07220}"/>
              </a:ext>
            </a:extLst>
          </p:cNvPr>
          <p:cNvSpPr/>
          <p:nvPr/>
        </p:nvSpPr>
        <p:spPr>
          <a:xfrm>
            <a:off x="5477160" y="2604977"/>
            <a:ext cx="1285147" cy="159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D2F3F-DBF3-13AF-53CF-E51C63674042}"/>
              </a:ext>
            </a:extLst>
          </p:cNvPr>
          <p:cNvSpPr/>
          <p:nvPr/>
        </p:nvSpPr>
        <p:spPr>
          <a:xfrm>
            <a:off x="493848" y="5082363"/>
            <a:ext cx="1116419" cy="63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8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5" y="1250114"/>
            <a:ext cx="8073335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CONTACTS TAB – CONTACT INFORMATION AND PROPER SIGNING AUTHORITY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ED2CA-1616-916D-2772-8DD61E36FCB2}"/>
              </a:ext>
            </a:extLst>
          </p:cNvPr>
          <p:cNvSpPr txBox="1"/>
          <p:nvPr/>
        </p:nvSpPr>
        <p:spPr>
          <a:xfrm>
            <a:off x="421534" y="4689699"/>
            <a:ext cx="82952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Note:  Enter the required information indicated with asterisk (or outlined in red). Once information is entered, the outline turns in green)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>
                <a:latin typeface="Arial"/>
                <a:cs typeface="Arial"/>
              </a:rPr>
              <a:t>Contact Information</a:t>
            </a:r>
            <a:r>
              <a:rPr lang="en-US" sz="1200" dirty="0">
                <a:latin typeface="Arial"/>
                <a:cs typeface="Arial"/>
              </a:rPr>
              <a:t> section – ETS auto populates the Name and Contact information. These information are generated from the login account information. Update the Job Title.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CA" sz="1200" b="1" dirty="0">
                <a:latin typeface="Arial"/>
                <a:cs typeface="Arial"/>
              </a:rPr>
              <a:t>Proper Signing Authority</a:t>
            </a:r>
            <a:r>
              <a:rPr lang="en-CA" sz="1200" dirty="0">
                <a:latin typeface="Arial"/>
                <a:cs typeface="Arial"/>
              </a:rPr>
              <a:t> – Enter the required information indicated with asterisk.  The Signing Authority is a person who has the authority to sign documents on behalf of the company.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BD8AA-F7B5-ADCB-F5E3-F8821BA7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55" y="1670500"/>
            <a:ext cx="6243908" cy="293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211C7-3A2F-D42F-A5C2-B2372579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1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65163A-92B9-3DFD-C77C-6E02E636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862" y="4677137"/>
            <a:ext cx="5633305" cy="170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E08BB-8290-6291-7F07-BBFEF38D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83" y="3484296"/>
            <a:ext cx="2339055" cy="27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D8373-CB3D-F548-756D-EFFF55892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83" y="1361869"/>
            <a:ext cx="7938397" cy="127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83" y="1032477"/>
            <a:ext cx="7594190" cy="336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CONTACTS TAB – TECHNICAL CONTACTS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Amendment 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8FEEC-6D68-136E-B492-2CA12B924AB9}"/>
              </a:ext>
            </a:extLst>
          </p:cNvPr>
          <p:cNvSpPr txBox="1"/>
          <p:nvPr/>
        </p:nvSpPr>
        <p:spPr>
          <a:xfrm>
            <a:off x="3040863" y="2868405"/>
            <a:ext cx="563330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Add Technical Contact... </a:t>
            </a:r>
            <a:r>
              <a:rPr lang="en-US" sz="1200" dirty="0">
                <a:latin typeface="Arial"/>
                <a:cs typeface="Arial"/>
              </a:rPr>
              <a:t>A new window appears.</a:t>
            </a:r>
          </a:p>
          <a:p>
            <a:pPr marL="342900" indent="-342900"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Enter the required information indicated with asterisk (or outlined in red). Once information is entered, the outline turns in green)</a:t>
            </a:r>
          </a:p>
          <a:p>
            <a:pPr marL="342900" indent="-342900">
              <a:buAutoNum type="arabicPeriod"/>
            </a:pPr>
            <a:endParaRPr lang="en-US" sz="12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Click </a:t>
            </a:r>
            <a:r>
              <a:rPr lang="en-US" sz="1200" b="1" dirty="0">
                <a:latin typeface="Arial"/>
                <a:cs typeface="Arial"/>
              </a:rPr>
              <a:t>OK</a:t>
            </a:r>
            <a:r>
              <a:rPr lang="en-US" sz="1200" dirty="0">
                <a:latin typeface="Arial"/>
                <a:cs typeface="Arial"/>
              </a:rPr>
              <a:t> to add the Technical Contact in the main grid.</a:t>
            </a:r>
          </a:p>
          <a:p>
            <a:pPr marL="342900" indent="-342900">
              <a:buAutoNum type="arabicPeriod"/>
            </a:pPr>
            <a:endParaRPr lang="en-US" sz="12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Arial"/>
                <a:cs typeface="Arial"/>
              </a:rPr>
              <a:t>Back to the application form, scroll down and click </a:t>
            </a:r>
            <a:r>
              <a:rPr lang="en-US" sz="1200" b="1" dirty="0">
                <a:latin typeface="Arial"/>
                <a:cs typeface="Arial"/>
              </a:rPr>
              <a:t>Save</a:t>
            </a:r>
            <a:r>
              <a:rPr lang="en-US" sz="1200" dirty="0">
                <a:latin typeface="Arial"/>
                <a:cs typeface="Arial"/>
              </a:rPr>
              <a:t> to save all added information.</a:t>
            </a: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E89434C9-06D8-7182-C49D-B2972FCAE81F}"/>
              </a:ext>
            </a:extLst>
          </p:cNvPr>
          <p:cNvSpPr/>
          <p:nvPr/>
        </p:nvSpPr>
        <p:spPr>
          <a:xfrm>
            <a:off x="1905995" y="2154068"/>
            <a:ext cx="383303" cy="336461"/>
          </a:xfrm>
          <a:prstGeom prst="wedgeRoundRectCallout">
            <a:avLst>
              <a:gd name="adj1" fmla="val -109179"/>
              <a:gd name="adj2" fmla="val 2397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C188788-7C82-BD95-1031-325AC9EC966E}"/>
              </a:ext>
            </a:extLst>
          </p:cNvPr>
          <p:cNvSpPr/>
          <p:nvPr/>
        </p:nvSpPr>
        <p:spPr>
          <a:xfrm>
            <a:off x="792535" y="2976271"/>
            <a:ext cx="383303" cy="336461"/>
          </a:xfrm>
          <a:prstGeom prst="wedgeRoundRectCallout">
            <a:avLst>
              <a:gd name="adj1" fmla="val 18801"/>
              <a:gd name="adj2" fmla="val 1157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C378F9A7-F838-B257-5F31-E452AE31A5AF}"/>
              </a:ext>
            </a:extLst>
          </p:cNvPr>
          <p:cNvSpPr/>
          <p:nvPr/>
        </p:nvSpPr>
        <p:spPr>
          <a:xfrm>
            <a:off x="2097646" y="5501916"/>
            <a:ext cx="383303" cy="336461"/>
          </a:xfrm>
          <a:prstGeom prst="wedgeRoundRectCallout">
            <a:avLst>
              <a:gd name="adj1" fmla="val 104000"/>
              <a:gd name="adj2" fmla="val 817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7BFCA6DC-5DF3-2D24-172D-0B5E265350C0}"/>
              </a:ext>
            </a:extLst>
          </p:cNvPr>
          <p:cNvSpPr/>
          <p:nvPr/>
        </p:nvSpPr>
        <p:spPr>
          <a:xfrm>
            <a:off x="4572000" y="5657292"/>
            <a:ext cx="383303" cy="336461"/>
          </a:xfrm>
          <a:prstGeom prst="wedgeRoundRectCallout">
            <a:avLst>
              <a:gd name="adj1" fmla="val 59406"/>
              <a:gd name="adj2" fmla="val 6951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2DDEA-37EF-0D6F-CE26-9D57C5CA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55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dedacd1-8ed8-4364-83a4-3ca25ad2d993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 xsi:nil="true"/>
    <Order1 xmlns="d317fc56-cd2a-4fee-83bf-2acf5d88d7a0">01</Order1>
    <Course_x0020_Description xmlns="d317fc56-cd2a-4fee-83bf-2acf5d88d7a0">This course highlights the different roles required to create, submit, concur, and view various Carbon Sequestration Tenure form types.</Course_x0020_Description>
    <Area_x0020_2 xmlns="1509703c-35a2-4cc5-bc03-45b4c99b43c1">Main Page</Area_x0020_2>
    <Module xmlns="d317fc56-cd2a-4fee-83bf-2acf5d88d7a0">Module</Module>
    <Course_x0020_Description2 xmlns="1509703c-35a2-4cc5-bc03-45b4c99b43c1" xsi:nil="true"/>
    <Area xmlns="d317fc56-cd2a-4fee-83bf-2acf5d88d7a0">Carbon Sequestration Tenure​​​​</Area>
  </documentManagement>
</p:properties>
</file>

<file path=customXml/itemProps1.xml><?xml version="1.0" encoding="utf-8"?>
<ds:datastoreItem xmlns:ds="http://schemas.openxmlformats.org/officeDocument/2006/customXml" ds:itemID="{96BF0CE1-6BE5-4563-9EE4-28890A783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BC446-4391-4DBA-9D34-DD61EE7DA9D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5B6AD22-29A2-4DFB-B613-1ABB8CAD32B5}">
  <ds:schemaRefs>
    <ds:schemaRef ds:uri="http://schemas.microsoft.com/office/2006/metadata/properties"/>
    <ds:schemaRef ds:uri="http://purl.org/dc/elements/1.1/"/>
    <ds:schemaRef ds:uri="d5927893-c91b-45a8-81bb-b7f5cfa094c8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77c1a7a-1360-4818-9490-47cc72e3855c"/>
    <ds:schemaRef ds:uri="350c7f2d-22b5-4c05-88ab-16906deb3555"/>
    <ds:schemaRef ds:uri="http://schemas.microsoft.com/sharepoint/v3"/>
    <ds:schemaRef ds:uri="cd3b5d7d-85b8-485a-94e1-bd5df7614905"/>
    <ds:schemaRef ds:uri="d317fc56-cd2a-4fee-83bf-2acf5d88d7a0"/>
    <ds:schemaRef ds:uri="1509703c-35a2-4cc5-bc03-45b4c99b43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9074</TotalTime>
  <Words>3343</Words>
  <Application>Microsoft Office PowerPoint</Application>
  <PresentationFormat>On-screen Show (4:3)</PresentationFormat>
  <Paragraphs>456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Sequestration Tenure Roles</dc:title>
  <dc:creator>John Davies</dc:creator>
  <cp:lastModifiedBy>Lynn McIntosh</cp:lastModifiedBy>
  <cp:revision>4</cp:revision>
  <dcterms:created xsi:type="dcterms:W3CDTF">2018-11-02T20:16:17Z</dcterms:created>
  <dcterms:modified xsi:type="dcterms:W3CDTF">2025-10-17T15:34:16Z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dlc_DocIdItemGuid">
    <vt:lpwstr>9782d58f-bd24-4675-8e5a-aa853a74b366</vt:lpwstr>
  </property>
  <property fmtid="{D5CDD505-2E9C-101B-9397-08002B2CF9AE}" pid="4" name="MSIP_Label_60c3ebf9-3c2f-4745-a75f-55836bdb736f_Enabled">
    <vt:lpwstr>true</vt:lpwstr>
  </property>
  <property fmtid="{D5CDD505-2E9C-101B-9397-08002B2CF9AE}" pid="5" name="MSIP_Label_60c3ebf9-3c2f-4745-a75f-55836bdb736f_SetDate">
    <vt:lpwstr>2024-10-08T21:32:37Z</vt:lpwstr>
  </property>
  <property fmtid="{D5CDD505-2E9C-101B-9397-08002B2CF9AE}" pid="6" name="MSIP_Label_60c3ebf9-3c2f-4745-a75f-55836bdb736f_Method">
    <vt:lpwstr>Privileged</vt:lpwstr>
  </property>
  <property fmtid="{D5CDD505-2E9C-101B-9397-08002B2CF9AE}" pid="7" name="MSIP_Label_60c3ebf9-3c2f-4745-a75f-55836bdb736f_Name">
    <vt:lpwstr>Public</vt:lpwstr>
  </property>
  <property fmtid="{D5CDD505-2E9C-101B-9397-08002B2CF9AE}" pid="8" name="MSIP_Label_60c3ebf9-3c2f-4745-a75f-55836bdb736f_SiteId">
    <vt:lpwstr>2bb51c06-af9b-42c5-8bf5-3c3b7b10850b</vt:lpwstr>
  </property>
  <property fmtid="{D5CDD505-2E9C-101B-9397-08002B2CF9AE}" pid="9" name="MSIP_Label_60c3ebf9-3c2f-4745-a75f-55836bdb736f_ActionId">
    <vt:lpwstr>e7300911-369f-4d7a-bd6f-c1b4f9670bec</vt:lpwstr>
  </property>
  <property fmtid="{D5CDD505-2E9C-101B-9397-08002B2CF9AE}" pid="10" name="MSIP_Label_60c3ebf9-3c2f-4745-a75f-55836bdb736f_ContentBits">
    <vt:lpwstr>2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Classification: Public</vt:lpwstr>
  </property>
  <property fmtid="{D5CDD505-2E9C-101B-9397-08002B2CF9AE}" pid="13" name="Closure Criteria Met">
    <vt:lpwstr>1;#No|7a3957b4-6333-4b3f-aca5-11043f0480fb</vt:lpwstr>
  </property>
  <property fmtid="{D5CDD505-2E9C-101B-9397-08002B2CF9AE}" pid="14" name="MediaServiceImageTags">
    <vt:lpwstr/>
  </property>
  <property fmtid="{D5CDD505-2E9C-101B-9397-08002B2CF9AE}" pid="15" name="Document Type GoA">
    <vt:lpwstr/>
  </property>
  <property fmtid="{D5CDD505-2E9C-101B-9397-08002B2CF9AE}" pid="16" name="Status GoA">
    <vt:lpwstr/>
  </property>
  <property fmtid="{D5CDD505-2E9C-101B-9397-08002B2CF9AE}" pid="17" name="lcf76f155ced4ddcb4097134ff3c332f">
    <vt:lpwstr/>
  </property>
  <property fmtid="{D5CDD505-2E9C-101B-9397-08002B2CF9AE}" pid="18" name="Function GoA">
    <vt:lpwstr/>
  </property>
  <property fmtid="{D5CDD505-2E9C-101B-9397-08002B2CF9AE}" pid="19" name="Organization GoA">
    <vt:lpwstr/>
  </property>
  <property fmtid="{D5CDD505-2E9C-101B-9397-08002B2CF9AE}" pid="20" name="Closure_x0020_Criteria_x0020_Met">
    <vt:lpwstr>1;#No|7a3957b4-6333-4b3f-aca5-11043f0480fb</vt:lpwstr>
  </property>
  <property fmtid="{D5CDD505-2E9C-101B-9397-08002B2CF9AE}" pid="21" name="Status_x0020_GoA">
    <vt:lpwstr/>
  </property>
  <property fmtid="{D5CDD505-2E9C-101B-9397-08002B2CF9AE}" pid="22" name="Organization_x0020_GoA">
    <vt:lpwstr/>
  </property>
  <property fmtid="{D5CDD505-2E9C-101B-9397-08002B2CF9AE}" pid="23" name="Function_x0020_GoA">
    <vt:lpwstr/>
  </property>
  <property fmtid="{D5CDD505-2E9C-101B-9397-08002B2CF9AE}" pid="24" name="Document_x0020_Type_x0020_GoA">
    <vt:lpwstr/>
  </property>
</Properties>
</file>