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notesMasterIdLst>
    <p:notesMasterId r:id="rId20"/>
  </p:notesMasterIdLst>
  <p:handoutMasterIdLst>
    <p:handoutMasterId r:id="rId21"/>
  </p:handoutMasterIdLst>
  <p:sldIdLst>
    <p:sldId id="265" r:id="rId6"/>
    <p:sldId id="266" r:id="rId7"/>
    <p:sldId id="267" r:id="rId8"/>
    <p:sldId id="273" r:id="rId9"/>
    <p:sldId id="283" r:id="rId10"/>
    <p:sldId id="285" r:id="rId11"/>
    <p:sldId id="291" r:id="rId12"/>
    <p:sldId id="292" r:id="rId13"/>
    <p:sldId id="288" r:id="rId14"/>
    <p:sldId id="290" r:id="rId15"/>
    <p:sldId id="293" r:id="rId16"/>
    <p:sldId id="294" r:id="rId17"/>
    <p:sldId id="295" r:id="rId18"/>
    <p:sldId id="268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79D14C1-64E5-48A6-B025-4FD4470499EC}" v="3" dt="2025-03-27T20:23:27.6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3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2025-10-17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2025-10-17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B73192-75DD-4825-9AB7-3578074B0378}" type="datetime1">
              <a:rPr lang="en-CA" smtClean="0"/>
              <a:t>2025-10-17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31E08-E379-4EEA-AE02-01CF09CF17FB}" type="datetime1">
              <a:rPr lang="en-CA" smtClean="0"/>
              <a:t>2025-10-17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8975A-BB23-4CC6-A13E-9B74D00A6C91}" type="datetime1">
              <a:rPr lang="en-CA" smtClean="0"/>
              <a:t>2025-10-17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8B1B49-A1D5-4FDB-BCB4-72EFB1212E85}" type="datetime1">
              <a:rPr lang="en-CA" smtClean="0"/>
              <a:t>2025-10-17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AE54B-FE9B-4B6D-85D6-5AAD1D6AD4CE}" type="datetime1">
              <a:rPr lang="en-CA" smtClean="0"/>
              <a:t>2025-10-17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B73E2-29C9-44A1-A0FE-C8FC9ABD64C1}" type="datetime1">
              <a:rPr lang="en-CA" smtClean="0"/>
              <a:t>2025-10-17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850D87-545D-4654-AB3B-104DE282D4D7}" type="datetime1">
              <a:rPr lang="en-CA" smtClean="0"/>
              <a:t>2025-10-17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0C980-FDF3-4D39-8785-D8BA4D830A73}" type="datetime1">
              <a:rPr lang="en-CA" smtClean="0"/>
              <a:t>2025-10-17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D4CCAA-9202-4C91-B587-A2CDEFAAFCD3}" type="datetime1">
              <a:rPr lang="en-CA" smtClean="0"/>
              <a:t>2025-10-17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C2A71-08D2-4C06-A55F-12E3C4E01D72}" type="datetime1">
              <a:rPr lang="en-CA" smtClean="0"/>
              <a:t>2025-10-17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4950-B17B-4D51-A7A1-509CEACEAC82}" type="datetime1">
              <a:rPr lang="en-CA" smtClean="0"/>
              <a:t>2025-10-17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CA"/>
              <a:t>Page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8E994-4470-4014-A163-3A54509B3A60}" type="datetime1">
              <a:rPr lang="en-CA" smtClean="0"/>
              <a:t>2025-10-17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/>
              <a:t>Page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E5CAC-8735-419D-83EE-D1B096ACB115}" type="slidenum">
              <a:rPr lang="en-CA" smtClean="0"/>
              <a:t>‹#›</a:t>
            </a:fld>
            <a:endParaRPr lang="en-CA"/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.sequestrationhelpdesk@gov.ab.ca" TargetMode="External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477328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Carbon Sequestration (CS) -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Crown Mineral Activity (CMA)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b="1">
              <a:solidFill>
                <a:srgbClr val="0070C0"/>
              </a:solidFill>
              <a:latin typeface="Arial"/>
              <a:cs typeface="Arial"/>
            </a:endParaRPr>
          </a:p>
          <a:p>
            <a:pPr lvl="0" algn="ctr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0070C0"/>
                </a:solidFill>
                <a:latin typeface="Arial"/>
                <a:cs typeface="Arial"/>
              </a:rPr>
              <a:t>Online Training Course</a:t>
            </a:r>
            <a:endParaRPr lang="en-US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FB64A3E-CF1A-4222-1479-E077AF5DDC3C}"/>
              </a:ext>
            </a:extLst>
          </p:cNvPr>
          <p:cNvSpPr>
            <a:spLocks/>
          </p:cNvSpPr>
          <p:nvPr/>
        </p:nvSpPr>
        <p:spPr>
          <a:xfrm>
            <a:off x="4755797" y="2979003"/>
            <a:ext cx="3822660" cy="1477328"/>
          </a:xfrm>
          <a:prstGeom prst="rect">
            <a:avLst/>
          </a:prstGeom>
        </p:spPr>
        <p:txBody>
          <a:bodyPr wrap="square" lIns="0" tIns="0" rIns="0" bIns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>
                <a:latin typeface="Arial"/>
                <a:cs typeface="Arial"/>
              </a:rPr>
              <a:t>In this module, you will learn how 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CA" sz="1200">
                <a:latin typeface="Arial"/>
                <a:cs typeface="Arial"/>
              </a:rPr>
              <a:t>Create and submit CS CMA application</a:t>
            </a:r>
          </a:p>
          <a:p>
            <a:pPr>
              <a:defRPr/>
            </a:pPr>
            <a:endParaRPr lang="en-US" sz="1200">
              <a:latin typeface="Arial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>
                <a:latin typeface="Arial"/>
                <a:cs typeface="Arial"/>
              </a:rPr>
              <a:t>Upload required geological information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US" sz="1200">
              <a:latin typeface="Arial"/>
              <a:cs typeface="Arial"/>
            </a:endParaRP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r>
              <a:rPr lang="en-US" sz="1200">
                <a:latin typeface="Arial"/>
                <a:cs typeface="Arial"/>
              </a:rPr>
              <a:t>Review and retrieve documents</a:t>
            </a:r>
          </a:p>
          <a:p>
            <a:pPr marL="171450" indent="-171450">
              <a:buFont typeface="Arial" panose="020B0604020202020204" pitchFamily="34" charset="0"/>
              <a:buChar char="•"/>
              <a:defRPr/>
            </a:pPr>
            <a:endParaRPr lang="en-CA" sz="1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Crown Mineral Activity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10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320113" y="1124870"/>
            <a:ext cx="8498259" cy="336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600" b="1">
                <a:latin typeface="Arial" panose="020B0604020202020204" pitchFamily="34" charset="0"/>
                <a:cs typeface="Arial" panose="020B0604020202020204" pitchFamily="34" charset="0"/>
              </a:rPr>
              <a:t>INDEMNIFICATION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320113" y="1620644"/>
            <a:ext cx="808990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latin typeface="Arial" charset="0"/>
              </a:rPr>
              <a:t>In order to continue to submit the application, click Yes on the Indemnification box.</a:t>
            </a:r>
            <a:endParaRPr lang="en-CA" altLang="en-US" sz="1200"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59718" y="1913185"/>
            <a:ext cx="6019048" cy="1819048"/>
          </a:xfrm>
          <a:prstGeom prst="rect">
            <a:avLst/>
          </a:prstGeom>
        </p:spPr>
      </p:pic>
      <p:sp>
        <p:nvSpPr>
          <p:cNvPr id="9" name="Rounded Rectangular Callout 8"/>
          <p:cNvSpPr/>
          <p:nvPr/>
        </p:nvSpPr>
        <p:spPr>
          <a:xfrm>
            <a:off x="2544792" y="3614128"/>
            <a:ext cx="956633" cy="379902"/>
          </a:xfrm>
          <a:prstGeom prst="wedgeRoundRectCallout">
            <a:avLst>
              <a:gd name="adj1" fmla="val 84208"/>
              <a:gd name="adj2" fmla="val -8253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Yes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6570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0DFF03-1B27-104B-E24A-C672E5F1CA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C590A3F-03EE-2AC9-ABD8-724B4D2C7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047" y="2095410"/>
            <a:ext cx="5233218" cy="2558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4F8BEBE8-29C2-2484-BFA1-84B34C9DC4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3010" y="2095410"/>
            <a:ext cx="1975094" cy="42879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0D2C531A-2B9B-20A8-74A6-957D4A7AD063}"/>
              </a:ext>
            </a:extLst>
          </p:cNvPr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11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F9F31BD2-9446-43E6-3678-D5398B33F3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0113" y="1124870"/>
            <a:ext cx="8498259" cy="3364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CA" sz="1600" b="1">
                <a:latin typeface="Arial" panose="020B0604020202020204" pitchFamily="34" charset="0"/>
                <a:cs typeface="Arial" panose="020B0604020202020204" pitchFamily="34" charset="0"/>
              </a:rPr>
              <a:t>WORK IN PROGRESS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B98A702-202D-56D9-0C98-82FACCF58C27}"/>
              </a:ext>
            </a:extLst>
          </p:cNvPr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Rounded Rectangular Callout 8">
            <a:extLst>
              <a:ext uri="{FF2B5EF4-FFF2-40B4-BE49-F238E27FC236}">
                <a16:creationId xmlns:a16="http://schemas.microsoft.com/office/drawing/2014/main" id="{41BDB6BE-2483-368F-75D3-B1DB97E8A453}"/>
              </a:ext>
            </a:extLst>
          </p:cNvPr>
          <p:cNvSpPr/>
          <p:nvPr/>
        </p:nvSpPr>
        <p:spPr>
          <a:xfrm>
            <a:off x="2385219" y="3429000"/>
            <a:ext cx="2328824" cy="610340"/>
          </a:xfrm>
          <a:prstGeom prst="wedgeRoundRectCallout">
            <a:avLst>
              <a:gd name="adj1" fmla="val -56003"/>
              <a:gd name="adj2" fmla="val -1688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Expand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Crown Mineral Activity 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node and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Work in Progress 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subnode.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ED15BAF-0F21-8508-FD8D-23A5EAE2E25D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4187CF-C916-F90C-2126-48E509DAB125}"/>
              </a:ext>
            </a:extLst>
          </p:cNvPr>
          <p:cNvSpPr/>
          <p:nvPr/>
        </p:nvSpPr>
        <p:spPr>
          <a:xfrm>
            <a:off x="320113" y="1461331"/>
            <a:ext cx="7628152" cy="46166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2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CA" sz="1200" b="1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Work In Progress</a:t>
            </a:r>
            <a:r>
              <a:rPr lang="en-CA" sz="120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functionality of CMA enables you to retrieve a request/documents and view the request status.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337326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665E0B7-3582-ABF9-1D3B-10F481ED43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5730" y="1334249"/>
            <a:ext cx="5292827" cy="434921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WORK IN PROGRESS – RETRIEVE and VIEW REQUESTS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12</a:t>
            </a:r>
          </a:p>
        </p:txBody>
      </p:sp>
      <p:sp>
        <p:nvSpPr>
          <p:cNvPr id="8" name="Rectangle 7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6602978" y="1347712"/>
            <a:ext cx="2315216" cy="1328468"/>
          </a:xfrm>
          <a:prstGeom prst="wedgeRoundRectCallout">
            <a:avLst>
              <a:gd name="adj1" fmla="val -81912"/>
              <a:gd name="adj2" fmla="val -1310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Retrieve Requests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Choose the request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Type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the drop down arrow.  Enter other request parameters to narrow your search, if needed.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1865730" y="2860366"/>
            <a:ext cx="1779858" cy="648488"/>
          </a:xfrm>
          <a:prstGeom prst="wedgeRoundRectCallout">
            <a:avLst>
              <a:gd name="adj1" fmla="val 70036"/>
              <a:gd name="adj2" fmla="val 27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Find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Search result is displayed in the grid below.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17414" y="5833688"/>
            <a:ext cx="741527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>
                <a:latin typeface="Arial" pitchFamily="34" charset="0"/>
                <a:cs typeface="Arial" pitchFamily="34" charset="0"/>
              </a:rPr>
              <a:t>All parameters are searchable. The Start and End dates default depending on the range of days chosen in your Account Preferences. To see all available requests remove the Start Date.</a:t>
            </a: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27" y="5876178"/>
            <a:ext cx="376687" cy="376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Rounded Rectangular Callout 12"/>
          <p:cNvSpPr/>
          <p:nvPr/>
        </p:nvSpPr>
        <p:spPr>
          <a:xfrm>
            <a:off x="436854" y="4448714"/>
            <a:ext cx="1779858" cy="797387"/>
          </a:xfrm>
          <a:prstGeom prst="wedgeRoundRectCallout">
            <a:avLst>
              <a:gd name="adj1" fmla="val 36602"/>
              <a:gd name="adj2" fmla="val -7156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Click on the ETS request number link to view each request.</a:t>
            </a:r>
            <a:endParaRPr lang="en-CA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AC75AE8-A2BF-FC20-8B50-1564ECB9EE01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Rounded Rectangular Callout 20">
            <a:extLst>
              <a:ext uri="{FF2B5EF4-FFF2-40B4-BE49-F238E27FC236}">
                <a16:creationId xmlns:a16="http://schemas.microsoft.com/office/drawing/2014/main" id="{D64C9208-3BBB-B27D-4608-BC5081C5A9FD}"/>
              </a:ext>
            </a:extLst>
          </p:cNvPr>
          <p:cNvSpPr/>
          <p:nvPr/>
        </p:nvSpPr>
        <p:spPr>
          <a:xfrm>
            <a:off x="5970607" y="3014178"/>
            <a:ext cx="1977657" cy="685800"/>
          </a:xfrm>
          <a:prstGeom prst="wedgeRoundRectCallout">
            <a:avLst>
              <a:gd name="adj1" fmla="val -64265"/>
              <a:gd name="adj2" fmla="val 13840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 the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Report: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Pdf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link to see the details of your request.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750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13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0644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2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WORK IN PROGRESS – SEARCH RESULTS and EMAIL NOTIFICATION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>
            <a:spLocks/>
          </p:cNvSpPr>
          <p:nvPr/>
        </p:nvSpPr>
        <p:spPr>
          <a:xfrm>
            <a:off x="4626704" y="1323307"/>
            <a:ext cx="4007031" cy="258532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CA" sz="1200">
                <a:latin typeface="Arial" pitchFamily="34" charset="0"/>
                <a:cs typeface="Arial" pitchFamily="34" charset="0"/>
              </a:rPr>
              <a:t>The information on the screen can be re-sorted by clicking on the column headers. </a:t>
            </a:r>
            <a:br>
              <a:rPr lang="en-CA" sz="1200">
                <a:latin typeface="Arial" pitchFamily="34" charset="0"/>
                <a:cs typeface="Arial" pitchFamily="34" charset="0"/>
              </a:rPr>
            </a:br>
            <a:br>
              <a:rPr lang="en-CA" sz="1200">
                <a:latin typeface="Arial" pitchFamily="34" charset="0"/>
                <a:cs typeface="Arial" pitchFamily="34" charset="0"/>
              </a:rPr>
            </a:br>
            <a:r>
              <a:rPr lang="en-CA" sz="1200">
                <a:latin typeface="Arial" pitchFamily="34" charset="0"/>
                <a:cs typeface="Arial" pitchFamily="34" charset="0"/>
              </a:rPr>
              <a:t>For each request, there will be two PDF documents available in the Files column: </a:t>
            </a:r>
            <a:r>
              <a:rPr lang="en-CA" sz="1200" b="1">
                <a:latin typeface="Arial" pitchFamily="34" charset="0"/>
                <a:cs typeface="Arial" pitchFamily="34" charset="0"/>
              </a:rPr>
              <a:t>Report </a:t>
            </a:r>
            <a:r>
              <a:rPr lang="en-CA" sz="1200">
                <a:latin typeface="Arial" pitchFamily="34" charset="0"/>
                <a:cs typeface="Arial" pitchFamily="34" charset="0"/>
              </a:rPr>
              <a:t>and</a:t>
            </a:r>
            <a:r>
              <a:rPr lang="en-CA" sz="1200" b="1">
                <a:latin typeface="Arial" pitchFamily="34" charset="0"/>
                <a:cs typeface="Arial" pitchFamily="34" charset="0"/>
              </a:rPr>
              <a:t> Final</a:t>
            </a:r>
            <a:r>
              <a:rPr lang="en-CA" sz="120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r>
              <a:rPr lang="en-CA" sz="1200" b="1">
                <a:latin typeface="Arial" pitchFamily="34" charset="0"/>
                <a:cs typeface="Arial" pitchFamily="34" charset="0"/>
              </a:rPr>
              <a:t>Report Pdf </a:t>
            </a:r>
            <a:r>
              <a:rPr lang="en-CA" sz="1200">
                <a:latin typeface="Arial" pitchFamily="34" charset="0"/>
                <a:cs typeface="Arial" pitchFamily="34" charset="0"/>
              </a:rPr>
              <a:t>is the application summary report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r>
              <a:rPr lang="en-CA" sz="1200" b="1">
                <a:latin typeface="Arial" pitchFamily="34" charset="0"/>
                <a:cs typeface="Arial" pitchFamily="34" charset="0"/>
              </a:rPr>
              <a:t>Final Pdf </a:t>
            </a:r>
            <a:r>
              <a:rPr lang="en-CA" sz="1200">
                <a:latin typeface="Arial" pitchFamily="34" charset="0"/>
                <a:cs typeface="Arial" pitchFamily="34" charset="0"/>
              </a:rPr>
              <a:t>is the Final letter in .PDF format uploaded from the department. 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r>
              <a:rPr lang="en-CA" sz="1200">
                <a:latin typeface="Arial" pitchFamily="34" charset="0"/>
                <a:cs typeface="Arial" pitchFamily="34" charset="0"/>
              </a:rPr>
              <a:t>The request will remain at Processing until the Final Letter has been received from the department. Then, the Status changes to Complete.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158CEF5-966D-09D8-358D-F39BDF6CBC5B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E75CB4F-F010-B98C-B3B4-9A15E77C8F33}"/>
              </a:ext>
            </a:extLst>
          </p:cNvPr>
          <p:cNvSpPr/>
          <p:nvPr/>
        </p:nvSpPr>
        <p:spPr>
          <a:xfrm>
            <a:off x="333649" y="4565197"/>
            <a:ext cx="289570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>
                <a:latin typeface="Arial" pitchFamily="34" charset="0"/>
                <a:cs typeface="Arial" pitchFamily="34" charset="0"/>
              </a:rPr>
              <a:t>When Final letter is uploaded, an email notification is sent to the client stating that the request has been completed.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r>
              <a:rPr lang="en-CA" sz="1200">
                <a:latin typeface="Arial" pitchFamily="34" charset="0"/>
                <a:cs typeface="Arial" pitchFamily="34" charset="0"/>
              </a:rPr>
              <a:t>Login to </a:t>
            </a:r>
            <a:r>
              <a:rPr lang="en-CA" sz="1200" b="1">
                <a:latin typeface="Arial" pitchFamily="34" charset="0"/>
                <a:cs typeface="Arial" pitchFamily="34" charset="0"/>
              </a:rPr>
              <a:t>ETS/CS Tenure Sequestration/Work in Progress</a:t>
            </a:r>
            <a:r>
              <a:rPr lang="en-CA" sz="120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CA" sz="1200">
              <a:latin typeface="Arial" pitchFamily="34" charset="0"/>
              <a:cs typeface="Arial" pitchFamily="34" charset="0"/>
            </a:endParaRPr>
          </a:p>
          <a:p>
            <a:r>
              <a:rPr lang="en-CA" sz="1200">
                <a:latin typeface="Arial" pitchFamily="34" charset="0"/>
                <a:cs typeface="Arial" pitchFamily="34" charset="0"/>
              </a:rPr>
              <a:t>Enter the quoted Request Number  from the email notification under the Request Number field.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6CF46FF-E752-CD76-B4CB-E1A34BB731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05973" y="4507570"/>
            <a:ext cx="5404378" cy="183255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B1EE0D16-F749-ED5B-736E-27FB8E006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649" y="1323307"/>
            <a:ext cx="4183649" cy="315991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4971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325" y="1445387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2160AD"/>
                </a:solidFill>
                <a:latin typeface="Arial"/>
                <a:cs typeface="Arial"/>
              </a:rPr>
              <a:t>CS CMA – </a:t>
            </a:r>
          </a:p>
          <a:p>
            <a:pPr algn="ctr" defTabSz="914400">
              <a:spcBef>
                <a:spcPct val="0"/>
              </a:spcBef>
              <a:spcAft>
                <a:spcPct val="0"/>
              </a:spcAft>
            </a:pPr>
            <a:r>
              <a:rPr lang="en-US" b="1">
                <a:solidFill>
                  <a:srgbClr val="2160AD"/>
                </a:solidFill>
                <a:latin typeface="Arial"/>
                <a:cs typeface="Arial"/>
              </a:rPr>
              <a:t>Overhole / Corehole </a:t>
            </a:r>
            <a:endParaRPr lang="en-US"/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18219" y="1343819"/>
            <a:ext cx="3393443" cy="386549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3"/>
            <a:ext cx="5451475" cy="21931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400" dirty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3"/>
              </a:rPr>
              <a:t>e</a:t>
            </a:r>
            <a:r>
              <a:rPr lang="en-US" sz="1400" dirty="0">
                <a:solidFill>
                  <a:srgbClr val="0070C0"/>
                </a:solidFill>
                <a:latin typeface="Arial"/>
                <a:cs typeface="Arial"/>
                <a:hlinkClick r:id="rId3"/>
              </a:rPr>
              <a:t>nergy.Sequestrationhelpdesk@gov.ab.ca</a:t>
            </a:r>
            <a:endParaRPr lang="en-US" sz="1400" dirty="0">
              <a:solidFill>
                <a:srgbClr val="0070C0"/>
              </a:solidFill>
              <a:latin typeface="Arial"/>
              <a:cs typeface="Arial"/>
            </a:endParaRP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14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92449DC-2129-3FC9-45F4-93AF8BACCA7C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/>
          </a:p>
          <a:p>
            <a:pPr marL="0" indent="0" algn="ctr">
              <a:buFont typeface="Arial" panose="020B0604020202020204" pitchFamily="34" charset="0"/>
              <a:buNone/>
            </a:pPr>
            <a:endParaRPr lang="en-CA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948265" y="6658275"/>
            <a:ext cx="956453" cy="199725"/>
          </a:xfrm>
        </p:spPr>
        <p:txBody>
          <a:bodyPr/>
          <a:lstStyle/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2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636317"/>
              </p:ext>
            </p:extLst>
          </p:nvPr>
        </p:nvGraphicFramePr>
        <p:xfrm>
          <a:off x="1524000" y="2391911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Date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Revisions Type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Page Number</a:t>
                      </a:r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December 16, 2024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Initial Creation</a:t>
                      </a:r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7502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6248809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E66286C-BE08-FABB-D41B-7784360C0D8C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3</a:t>
            </a:r>
          </a:p>
        </p:txBody>
      </p:sp>
      <p:sp>
        <p:nvSpPr>
          <p:cNvPr id="10" name="Rectangle 9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3ED754F-9DEA-4BD8-9053-BB8FC4AE6AE5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DA004B-C59C-9BE3-4EB2-B2190B303FFE}"/>
              </a:ext>
            </a:extLst>
          </p:cNvPr>
          <p:cNvSpPr>
            <a:spLocks/>
          </p:cNvSpPr>
          <p:nvPr/>
        </p:nvSpPr>
        <p:spPr>
          <a:xfrm>
            <a:off x="398732" y="1464029"/>
            <a:ext cx="8052541" cy="166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latin typeface="Arial" pitchFamily="34" charset="0"/>
                <a:cs typeface="Arial" pitchFamily="34" charset="0"/>
              </a:rPr>
              <a:t>The Crown Mineral Activity (CMA) form was modified to include the submission of CMA relating to Carbon Sequestration agreement.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>
              <a:latin typeface="Arial" pitchFamily="34" charset="0"/>
              <a:cs typeface="Arial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latin typeface="Arial" pitchFamily="34" charset="0"/>
                <a:cs typeface="Arial" pitchFamily="34" charset="0"/>
              </a:rPr>
              <a:t>CS CMA includes the following sequestration-related activities: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>
              <a:latin typeface="Arial" pitchFamily="34" charset="0"/>
              <a:cs typeface="Arial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b="1">
                <a:latin typeface="Arial" pitchFamily="34" charset="0"/>
                <a:cs typeface="Arial" pitchFamily="34" charset="0"/>
              </a:rPr>
              <a:t>Sequestration Overhole (SOH)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US" sz="1200" b="1">
              <a:latin typeface="Arial" pitchFamily="34" charset="0"/>
              <a:cs typeface="Arial" pitchFamily="34" charset="0"/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b="1">
                <a:latin typeface="Arial" pitchFamily="34" charset="0"/>
                <a:cs typeface="Arial" pitchFamily="34" charset="0"/>
              </a:rPr>
              <a:t>Sequestration Corehole (SCH)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lang="en-CA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6FD80AD-4B45-4E26-A5D0-843EAF895D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7887" y="1788898"/>
            <a:ext cx="1676507" cy="43933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1612E4F-BBD3-0653-6312-D7E28B3564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915" y="1298960"/>
            <a:ext cx="4630037" cy="196468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8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LOGIN TO ETS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4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6818353" y="2391270"/>
            <a:ext cx="1608138" cy="495300"/>
          </a:xfrm>
          <a:prstGeom prst="wedgeRoundRectCallout">
            <a:avLst>
              <a:gd name="adj1" fmla="val -51648"/>
              <a:gd name="adj2" fmla="val 9787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Expand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Crown Mineral Activity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ounded Rectangular Callout 17"/>
          <p:cNvSpPr/>
          <p:nvPr/>
        </p:nvSpPr>
        <p:spPr>
          <a:xfrm>
            <a:off x="5911250" y="3946263"/>
            <a:ext cx="1711172" cy="588144"/>
          </a:xfrm>
          <a:prstGeom prst="wedgeRoundRectCallout">
            <a:avLst>
              <a:gd name="adj1" fmla="val -13471"/>
              <a:gd name="adj2" fmla="val -10742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Overhole/Coring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4" name="Rounded Rectangular Callout 13"/>
          <p:cNvSpPr/>
          <p:nvPr/>
        </p:nvSpPr>
        <p:spPr>
          <a:xfrm>
            <a:off x="3429458" y="2357339"/>
            <a:ext cx="1676400" cy="688942"/>
          </a:xfrm>
          <a:prstGeom prst="wedgeRoundRectCallout">
            <a:avLst>
              <a:gd name="adj1" fmla="val -62877"/>
              <a:gd name="adj2" fmla="val -1423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Login to ETS with your user name and password</a:t>
            </a:r>
            <a:endParaRPr lang="en-CA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B06E518-436F-320B-6BFC-EAA87FAA21AE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1">
            <a:extLst>
              <a:ext uri="{FF2B5EF4-FFF2-40B4-BE49-F238E27FC236}">
                <a16:creationId xmlns:a16="http://schemas.microsoft.com/office/drawing/2014/main" id="{A42913C3-4382-52CA-52F9-792CCE67DB40}"/>
              </a:ext>
            </a:extLst>
          </p:cNvPr>
          <p:cNvSpPr>
            <a:spLocks/>
          </p:cNvSpPr>
          <p:nvPr/>
        </p:nvSpPr>
        <p:spPr bwMode="auto">
          <a:xfrm>
            <a:off x="345915" y="3811719"/>
            <a:ext cx="4886078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r>
              <a:rPr lang="en-CA" sz="1200" b="1" err="1">
                <a:latin typeface="Arial" charset="0"/>
              </a:rPr>
              <a:t>Overhole</a:t>
            </a:r>
            <a:r>
              <a:rPr lang="en-CA" sz="1200" b="1">
                <a:latin typeface="Arial" charset="0"/>
              </a:rPr>
              <a:t>/Coring </a:t>
            </a:r>
            <a:r>
              <a:rPr lang="en-CA" sz="1200">
                <a:latin typeface="Arial" charset="0"/>
              </a:rPr>
              <a:t>form</a:t>
            </a:r>
          </a:p>
          <a:p>
            <a:pPr>
              <a:defRPr/>
            </a:pPr>
            <a:r>
              <a:rPr lang="en-CA" sz="1200" i="1">
                <a:latin typeface="Arial" charset="0"/>
              </a:rPr>
              <a:t>Use this form to submit request on </a:t>
            </a:r>
            <a:r>
              <a:rPr lang="en-CA" sz="1200" b="1" i="1">
                <a:latin typeface="Arial" charset="0"/>
              </a:rPr>
              <a:t>Sequestration </a:t>
            </a:r>
            <a:r>
              <a:rPr lang="en-CA" sz="1200" b="1" i="1" err="1">
                <a:latin typeface="Arial" charset="0"/>
              </a:rPr>
              <a:t>Overhole</a:t>
            </a:r>
            <a:r>
              <a:rPr lang="en-CA" sz="1200" b="1" i="1">
                <a:latin typeface="Arial" charset="0"/>
              </a:rPr>
              <a:t> </a:t>
            </a:r>
            <a:r>
              <a:rPr lang="en-CA" sz="1200" i="1">
                <a:latin typeface="Arial" charset="0"/>
              </a:rPr>
              <a:t>OR </a:t>
            </a:r>
            <a:r>
              <a:rPr lang="en-CA" sz="1200" b="1" i="1">
                <a:latin typeface="Arial" charset="0"/>
              </a:rPr>
              <a:t>Sequestration </a:t>
            </a:r>
            <a:r>
              <a:rPr lang="en-CA" sz="1200" b="1" i="1" err="1">
                <a:latin typeface="Arial" charset="0"/>
              </a:rPr>
              <a:t>Corehole</a:t>
            </a:r>
            <a:r>
              <a:rPr lang="en-CA" sz="1200" i="1">
                <a:latin typeface="Arial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3702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832694D-E740-C65D-416A-0CB8F2D384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5783" y="1848800"/>
            <a:ext cx="4460038" cy="44600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Content Placeholder 1"/>
          <p:cNvSpPr txBox="1">
            <a:spLocks/>
          </p:cNvSpPr>
          <p:nvPr/>
        </p:nvSpPr>
        <p:spPr>
          <a:xfrm>
            <a:off x="251520" y="87013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>
                <a:latin typeface="Arial" panose="020B0604020202020204" pitchFamily="34" charset="0"/>
                <a:cs typeface="Arial" panose="020B0604020202020204" pitchFamily="34" charset="0"/>
              </a:rPr>
              <a:t>ADMIN TAB </a:t>
            </a:r>
            <a:endParaRPr lang="en-CA" sz="16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5</a:t>
            </a:r>
          </a:p>
        </p:txBody>
      </p:sp>
      <p:sp>
        <p:nvSpPr>
          <p:cNvPr id="15" name="Rectangle 1"/>
          <p:cNvSpPr>
            <a:spLocks/>
          </p:cNvSpPr>
          <p:nvPr/>
        </p:nvSpPr>
        <p:spPr bwMode="auto">
          <a:xfrm>
            <a:off x="325114" y="1081489"/>
            <a:ext cx="8101377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en-CA" sz="1200" b="1">
              <a:latin typeface="Arial" charset="0"/>
            </a:endParaRPr>
          </a:p>
          <a:p>
            <a:pPr>
              <a:defRPr/>
            </a:pPr>
            <a:r>
              <a:rPr lang="en-CA" sz="1200">
                <a:latin typeface="Arial" charset="0"/>
              </a:rPr>
              <a:t>     This tab is required for all requests.</a:t>
            </a:r>
          </a:p>
          <a:p>
            <a:pPr>
              <a:defRPr/>
            </a:pPr>
            <a:endParaRPr lang="en-CA" sz="1200">
              <a:latin typeface="Arial" charset="0"/>
            </a:endParaRPr>
          </a:p>
          <a:p>
            <a:pPr>
              <a:defRPr/>
            </a:pPr>
            <a:r>
              <a:rPr lang="en-CA" sz="1200">
                <a:latin typeface="Arial" charset="0"/>
              </a:rPr>
              <a:t>The Company Name and Creator is </a:t>
            </a:r>
            <a:r>
              <a:rPr lang="en-CA" sz="1200" err="1">
                <a:latin typeface="Arial" charset="0"/>
              </a:rPr>
              <a:t>autopopulated</a:t>
            </a:r>
            <a:r>
              <a:rPr lang="en-CA" sz="1200">
                <a:latin typeface="Arial" charset="0"/>
              </a:rPr>
              <a:t> based on the login information of the creator.</a:t>
            </a:r>
          </a:p>
          <a:p>
            <a:pPr>
              <a:defRPr/>
            </a:pPr>
            <a:endParaRPr lang="en-CA" sz="1200"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E73303E-80BA-F5FE-4C38-C4A7ACE4D634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ounded Rectangular Callout 13">
            <a:extLst>
              <a:ext uri="{FF2B5EF4-FFF2-40B4-BE49-F238E27FC236}">
                <a16:creationId xmlns:a16="http://schemas.microsoft.com/office/drawing/2014/main" id="{2A8026AC-AD7D-9021-8BA6-A2CCCA1DAEBF}"/>
              </a:ext>
            </a:extLst>
          </p:cNvPr>
          <p:cNvSpPr/>
          <p:nvPr/>
        </p:nvSpPr>
        <p:spPr>
          <a:xfrm>
            <a:off x="1828799" y="3678457"/>
            <a:ext cx="1780937" cy="948802"/>
          </a:xfrm>
          <a:prstGeom prst="wedgeRoundRectCallout">
            <a:avLst>
              <a:gd name="adj1" fmla="val 64531"/>
              <a:gd name="adj2" fmla="val -872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Add the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Contact Information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either by selecting from the dropdown list or entering it manually.</a:t>
            </a:r>
            <a:endParaRPr lang="en-CA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ular Callout 13">
            <a:extLst>
              <a:ext uri="{FF2B5EF4-FFF2-40B4-BE49-F238E27FC236}">
                <a16:creationId xmlns:a16="http://schemas.microsoft.com/office/drawing/2014/main" id="{8C5DA4EB-0E72-BE15-F708-46757CA32A67}"/>
              </a:ext>
            </a:extLst>
          </p:cNvPr>
          <p:cNvSpPr/>
          <p:nvPr/>
        </p:nvSpPr>
        <p:spPr>
          <a:xfrm>
            <a:off x="5184657" y="5776511"/>
            <a:ext cx="1927361" cy="738664"/>
          </a:xfrm>
          <a:prstGeom prst="wedgeRoundRectCallout">
            <a:avLst>
              <a:gd name="adj1" fmla="val -67023"/>
              <a:gd name="adj2" fmla="val -3466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Technical Contact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Input the Technical Contact info on the grid.</a:t>
            </a:r>
            <a:endParaRPr lang="en-CA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ounded Rectangular Callout 13">
            <a:extLst>
              <a:ext uri="{FF2B5EF4-FFF2-40B4-BE49-F238E27FC236}">
                <a16:creationId xmlns:a16="http://schemas.microsoft.com/office/drawing/2014/main" id="{9A71FADA-BD89-BAC8-B940-F1033B122C2B}"/>
              </a:ext>
            </a:extLst>
          </p:cNvPr>
          <p:cNvSpPr/>
          <p:nvPr/>
        </p:nvSpPr>
        <p:spPr>
          <a:xfrm>
            <a:off x="1023611" y="5666886"/>
            <a:ext cx="1927361" cy="641952"/>
          </a:xfrm>
          <a:prstGeom prst="wedgeRoundRectCallout">
            <a:avLst>
              <a:gd name="adj1" fmla="val 97416"/>
              <a:gd name="adj2" fmla="val -455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ETS request number is generated at the header.</a:t>
            </a:r>
            <a:endParaRPr lang="en-CA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ounded Rectangular Callout 13">
            <a:extLst>
              <a:ext uri="{FF2B5EF4-FFF2-40B4-BE49-F238E27FC236}">
                <a16:creationId xmlns:a16="http://schemas.microsoft.com/office/drawing/2014/main" id="{345F402B-0EB8-A3F3-1A7F-FB2A02ACB3D6}"/>
              </a:ext>
            </a:extLst>
          </p:cNvPr>
          <p:cNvSpPr/>
          <p:nvPr/>
        </p:nvSpPr>
        <p:spPr>
          <a:xfrm>
            <a:off x="6048351" y="4346704"/>
            <a:ext cx="1569865" cy="561110"/>
          </a:xfrm>
          <a:prstGeom prst="wedgeRoundRectCallout">
            <a:avLst>
              <a:gd name="adj1" fmla="val -22989"/>
              <a:gd name="adj2" fmla="val 16723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delete a contact entry, click the X.</a:t>
            </a:r>
            <a:endParaRPr lang="en-CA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3" name="Picture 3">
            <a:extLst>
              <a:ext uri="{FF2B5EF4-FFF2-40B4-BE49-F238E27FC236}">
                <a16:creationId xmlns:a16="http://schemas.microsoft.com/office/drawing/2014/main" id="{4638201A-40DD-2602-3A28-3DB67C6E79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03726"/>
            <a:ext cx="283902" cy="2799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BEDC218-27E7-A54E-9F62-AE841FBCC4DE}"/>
              </a:ext>
            </a:extLst>
          </p:cNvPr>
          <p:cNvSpPr/>
          <p:nvPr/>
        </p:nvSpPr>
        <p:spPr>
          <a:xfrm>
            <a:off x="4429125" y="3678457"/>
            <a:ext cx="1181100" cy="83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0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A42DE1D8-9988-0C09-F242-C3049E286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6467" y="1489263"/>
            <a:ext cx="5423404" cy="4809937"/>
          </a:xfrm>
          <a:prstGeom prst="rect">
            <a:avLst/>
          </a:prstGeom>
        </p:spPr>
      </p:pic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6</a:t>
            </a:r>
          </a:p>
        </p:txBody>
      </p:sp>
      <p:sp>
        <p:nvSpPr>
          <p:cNvPr id="13" name="Content Placeholder 1"/>
          <p:cNvSpPr txBox="1">
            <a:spLocks/>
          </p:cNvSpPr>
          <p:nvPr/>
        </p:nvSpPr>
        <p:spPr>
          <a:xfrm>
            <a:off x="251520" y="980728"/>
            <a:ext cx="8640960" cy="56945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WELLS DETAILS TAB - WELL TYPE, RIGHTS, SUBSTANCE, METERAGE and AER ORDER</a:t>
            </a:r>
            <a:b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(SEQUESTRATION OVERHOLE or COREHOLE)</a:t>
            </a:r>
            <a:endParaRPr lang="en-CA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662494" y="2244944"/>
            <a:ext cx="1456810" cy="569452"/>
          </a:xfrm>
          <a:prstGeom prst="wedgeRoundRectCallout">
            <a:avLst>
              <a:gd name="adj1" fmla="val 81332"/>
              <a:gd name="adj2" fmla="val 3695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 Type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Checkmark that applies.</a:t>
            </a:r>
            <a:endParaRPr lang="en-US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ounded Rectangular Callout 14"/>
          <p:cNvSpPr/>
          <p:nvPr/>
        </p:nvSpPr>
        <p:spPr>
          <a:xfrm>
            <a:off x="375959" y="2960456"/>
            <a:ext cx="1743345" cy="765175"/>
          </a:xfrm>
          <a:prstGeom prst="wedgeRoundRectCallout">
            <a:avLst>
              <a:gd name="adj1" fmla="val 75391"/>
              <a:gd name="adj2" fmla="val -7709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Rights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Input by using the dropdown selection.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3683044" y="5473711"/>
            <a:ext cx="1143000" cy="403561"/>
          </a:xfrm>
          <a:prstGeom prst="wedgeRoundRectCallout">
            <a:avLst>
              <a:gd name="adj1" fmla="val -14243"/>
              <a:gd name="adj2" fmla="val 10002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6.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489770-56D7-BF36-00F8-DC7B37F29286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ounded Rectangular Callout 14">
            <a:extLst>
              <a:ext uri="{FF2B5EF4-FFF2-40B4-BE49-F238E27FC236}">
                <a16:creationId xmlns:a16="http://schemas.microsoft.com/office/drawing/2014/main" id="{E1F8B266-804E-EAF0-5F85-1A6F462E8B5B}"/>
              </a:ext>
            </a:extLst>
          </p:cNvPr>
          <p:cNvSpPr/>
          <p:nvPr/>
        </p:nvSpPr>
        <p:spPr>
          <a:xfrm>
            <a:off x="5275849" y="3529130"/>
            <a:ext cx="1743345" cy="497925"/>
          </a:xfrm>
          <a:prstGeom prst="wedgeRoundRectCallout">
            <a:avLst>
              <a:gd name="adj1" fmla="val -65538"/>
              <a:gd name="adj2" fmla="val 2382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Substance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Checkmark that apply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ounded Rectangular Callout 14">
            <a:extLst>
              <a:ext uri="{FF2B5EF4-FFF2-40B4-BE49-F238E27FC236}">
                <a16:creationId xmlns:a16="http://schemas.microsoft.com/office/drawing/2014/main" id="{DB194E1E-CBFE-E257-4101-BDBD6026DD81}"/>
              </a:ext>
            </a:extLst>
          </p:cNvPr>
          <p:cNvSpPr/>
          <p:nvPr/>
        </p:nvSpPr>
        <p:spPr>
          <a:xfrm>
            <a:off x="803564" y="4065454"/>
            <a:ext cx="1537412" cy="497925"/>
          </a:xfrm>
          <a:prstGeom prst="wedgeRoundRectCallout">
            <a:avLst>
              <a:gd name="adj1" fmla="val 62249"/>
              <a:gd name="adj2" fmla="val 527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Meterage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the meterage.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ounded Rectangular Callout 14">
            <a:extLst>
              <a:ext uri="{FF2B5EF4-FFF2-40B4-BE49-F238E27FC236}">
                <a16:creationId xmlns:a16="http://schemas.microsoft.com/office/drawing/2014/main" id="{1C562AB2-0E38-DA78-4A28-F458DBC7273F}"/>
              </a:ext>
            </a:extLst>
          </p:cNvPr>
          <p:cNvSpPr/>
          <p:nvPr/>
        </p:nvSpPr>
        <p:spPr>
          <a:xfrm>
            <a:off x="4610109" y="4119368"/>
            <a:ext cx="1537412" cy="497925"/>
          </a:xfrm>
          <a:prstGeom prst="wedgeRoundRectCallout">
            <a:avLst>
              <a:gd name="adj1" fmla="val -107737"/>
              <a:gd name="adj2" fmla="val 3226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AER order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Choose File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7065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D74E4-51EE-C7AD-1754-FBC0157500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07D08C7C-678E-F86D-DD1C-ECA03A72E4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73783" y="3837112"/>
            <a:ext cx="2419048" cy="19047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47EBC72-D996-3FB7-7181-82FA6D5B6C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6125" y="1431374"/>
            <a:ext cx="4894412" cy="461844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90B3B57F-2490-C51B-76DA-865FC83BFFFB}"/>
              </a:ext>
            </a:extLst>
          </p:cNvPr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7</a:t>
            </a:r>
          </a:p>
        </p:txBody>
      </p:sp>
      <p:sp>
        <p:nvSpPr>
          <p:cNvPr id="20" name="Rounded Rectangular Callout 19">
            <a:extLst>
              <a:ext uri="{FF2B5EF4-FFF2-40B4-BE49-F238E27FC236}">
                <a16:creationId xmlns:a16="http://schemas.microsoft.com/office/drawing/2014/main" id="{CAB618BD-B3DB-81F6-C80A-0B0B2A9702D8}"/>
              </a:ext>
            </a:extLst>
          </p:cNvPr>
          <p:cNvSpPr/>
          <p:nvPr/>
        </p:nvSpPr>
        <p:spPr>
          <a:xfrm>
            <a:off x="2447671" y="3984353"/>
            <a:ext cx="1394566" cy="575048"/>
          </a:xfrm>
          <a:prstGeom prst="wedgeRoundRectCallout">
            <a:avLst>
              <a:gd name="adj1" fmla="val 37069"/>
              <a:gd name="adj2" fmla="val 11141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Add CS Agreement. Click the (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…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E341DF4-490B-45AC-EE16-377A594F1F72}"/>
              </a:ext>
            </a:extLst>
          </p:cNvPr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E52D47-3AA7-24A2-6385-2A58A8BAD55E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Rounded Rectangular Callout 19">
            <a:extLst>
              <a:ext uri="{FF2B5EF4-FFF2-40B4-BE49-F238E27FC236}">
                <a16:creationId xmlns:a16="http://schemas.microsoft.com/office/drawing/2014/main" id="{7E2C151B-EE22-E064-D503-B72C0EC045E8}"/>
              </a:ext>
            </a:extLst>
          </p:cNvPr>
          <p:cNvSpPr/>
          <p:nvPr/>
        </p:nvSpPr>
        <p:spPr>
          <a:xfrm>
            <a:off x="4823470" y="4667736"/>
            <a:ext cx="1394566" cy="575048"/>
          </a:xfrm>
          <a:prstGeom prst="wedgeRoundRectCallout">
            <a:avLst>
              <a:gd name="adj1" fmla="val 84987"/>
              <a:gd name="adj2" fmla="val 2995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Enter the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CS Agreement number</a:t>
            </a:r>
          </a:p>
        </p:txBody>
      </p:sp>
      <p:sp>
        <p:nvSpPr>
          <p:cNvPr id="23" name="Rounded Rectangular Callout 19">
            <a:extLst>
              <a:ext uri="{FF2B5EF4-FFF2-40B4-BE49-F238E27FC236}">
                <a16:creationId xmlns:a16="http://schemas.microsoft.com/office/drawing/2014/main" id="{D975413C-2F53-9BF0-89E3-CFCD3F2E2327}"/>
              </a:ext>
            </a:extLst>
          </p:cNvPr>
          <p:cNvSpPr/>
          <p:nvPr/>
        </p:nvSpPr>
        <p:spPr>
          <a:xfrm>
            <a:off x="5735310" y="5839424"/>
            <a:ext cx="1062747" cy="423977"/>
          </a:xfrm>
          <a:prstGeom prst="wedgeRoundRectCallout">
            <a:avLst>
              <a:gd name="adj1" fmla="val 32586"/>
              <a:gd name="adj2" fmla="val -7982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Search</a:t>
            </a:r>
          </a:p>
        </p:txBody>
      </p:sp>
      <p:sp>
        <p:nvSpPr>
          <p:cNvPr id="26" name="Content Placeholder 1">
            <a:extLst>
              <a:ext uri="{FF2B5EF4-FFF2-40B4-BE49-F238E27FC236}">
                <a16:creationId xmlns:a16="http://schemas.microsoft.com/office/drawing/2014/main" id="{9C3F5025-78DE-E416-9376-09B29A85867B}"/>
              </a:ext>
            </a:extLst>
          </p:cNvPr>
          <p:cNvSpPr txBox="1">
            <a:spLocks/>
          </p:cNvSpPr>
          <p:nvPr/>
        </p:nvSpPr>
        <p:spPr>
          <a:xfrm>
            <a:off x="251520" y="980728"/>
            <a:ext cx="8640960" cy="56945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WELLS DETAILS TAB – SEARCH and ADD CS AGREEMENT</a:t>
            </a:r>
            <a:b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(SEQUESTRATION OVERHOLE or COREHOLE)</a:t>
            </a:r>
            <a:b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5AADEEF-D0B1-A487-0602-8CDA059B8C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55570" y="1777566"/>
            <a:ext cx="5172305" cy="14656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4" name="Rounded Rectangular Callout 19">
            <a:extLst>
              <a:ext uri="{FF2B5EF4-FFF2-40B4-BE49-F238E27FC236}">
                <a16:creationId xmlns:a16="http://schemas.microsoft.com/office/drawing/2014/main" id="{BB8CDA2C-F464-9430-62DD-0839FCB84145}"/>
              </a:ext>
            </a:extLst>
          </p:cNvPr>
          <p:cNvSpPr/>
          <p:nvPr/>
        </p:nvSpPr>
        <p:spPr>
          <a:xfrm>
            <a:off x="3081067" y="2970197"/>
            <a:ext cx="1394566" cy="575048"/>
          </a:xfrm>
          <a:prstGeom prst="wedgeRoundRectCallout">
            <a:avLst>
              <a:gd name="adj1" fmla="val -1570"/>
              <a:gd name="adj2" fmla="val -7559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Checkmark the agreement</a:t>
            </a:r>
            <a:endParaRPr lang="en-US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Rounded Rectangular Callout 19">
            <a:extLst>
              <a:ext uri="{FF2B5EF4-FFF2-40B4-BE49-F238E27FC236}">
                <a16:creationId xmlns:a16="http://schemas.microsoft.com/office/drawing/2014/main" id="{F20FD2AF-CECC-D78B-3C78-C4EF505ABF37}"/>
              </a:ext>
            </a:extLst>
          </p:cNvPr>
          <p:cNvSpPr/>
          <p:nvPr/>
        </p:nvSpPr>
        <p:spPr>
          <a:xfrm>
            <a:off x="5372388" y="3240472"/>
            <a:ext cx="1002790" cy="424994"/>
          </a:xfrm>
          <a:prstGeom prst="wedgeRoundRectCallout">
            <a:avLst>
              <a:gd name="adj1" fmla="val 2311"/>
              <a:gd name="adj2" fmla="val -8357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2791085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76C792-FDA0-A1D6-BD46-2C927D00B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0CFC7B2-2858-99FD-79F3-DF53CDC23C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0341" y="1505618"/>
            <a:ext cx="5491114" cy="4928476"/>
          </a:xfrm>
          <a:prstGeom prst="rect">
            <a:avLst/>
          </a:prstGeom>
        </p:spPr>
      </p:pic>
      <p:sp>
        <p:nvSpPr>
          <p:cNvPr id="18" name="Footer Placeholder 4">
            <a:extLst>
              <a:ext uri="{FF2B5EF4-FFF2-40B4-BE49-F238E27FC236}">
                <a16:creationId xmlns:a16="http://schemas.microsoft.com/office/drawing/2014/main" id="{D6CD075B-A7C1-A1CF-E9E5-BA8570815931}"/>
              </a:ext>
            </a:extLst>
          </p:cNvPr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8</a:t>
            </a:r>
          </a:p>
        </p:txBody>
      </p:sp>
      <p:sp>
        <p:nvSpPr>
          <p:cNvPr id="20" name="Rounded Rectangular Callout 19">
            <a:extLst>
              <a:ext uri="{FF2B5EF4-FFF2-40B4-BE49-F238E27FC236}">
                <a16:creationId xmlns:a16="http://schemas.microsoft.com/office/drawing/2014/main" id="{7677ED37-6AE5-86CD-DD84-D97E63BFC72D}"/>
              </a:ext>
            </a:extLst>
          </p:cNvPr>
          <p:cNvSpPr/>
          <p:nvPr/>
        </p:nvSpPr>
        <p:spPr>
          <a:xfrm>
            <a:off x="1313190" y="4317537"/>
            <a:ext cx="1354302" cy="641866"/>
          </a:xfrm>
          <a:prstGeom prst="wedgeRoundRectCallout">
            <a:avLst>
              <a:gd name="adj1" fmla="val 69058"/>
              <a:gd name="adj2" fmla="val 4632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Well ID 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button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93624A7-5891-4F39-B38C-7334953F92C7}"/>
              </a:ext>
            </a:extLst>
          </p:cNvPr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AD3AB94-BD4E-ADC2-3C5F-99B23091142F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ounded Rectangular Callout 19">
            <a:extLst>
              <a:ext uri="{FF2B5EF4-FFF2-40B4-BE49-F238E27FC236}">
                <a16:creationId xmlns:a16="http://schemas.microsoft.com/office/drawing/2014/main" id="{7004CA07-F7B0-866C-64AA-FB7DC5CA1159}"/>
              </a:ext>
            </a:extLst>
          </p:cNvPr>
          <p:cNvSpPr/>
          <p:nvPr/>
        </p:nvSpPr>
        <p:spPr>
          <a:xfrm>
            <a:off x="5554318" y="4249859"/>
            <a:ext cx="1079282" cy="455435"/>
          </a:xfrm>
          <a:prstGeom prst="wedgeRoundRectCallout">
            <a:avLst>
              <a:gd name="adj1" fmla="val -53524"/>
              <a:gd name="adj2" fmla="val 7122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Enter the Well ID</a:t>
            </a:r>
          </a:p>
        </p:txBody>
      </p:sp>
      <p:sp>
        <p:nvSpPr>
          <p:cNvPr id="7" name="Rounded Rectangular Callout 19">
            <a:extLst>
              <a:ext uri="{FF2B5EF4-FFF2-40B4-BE49-F238E27FC236}">
                <a16:creationId xmlns:a16="http://schemas.microsoft.com/office/drawing/2014/main" id="{BD5F4E6C-BDF2-1DEC-41F1-D80E0327252A}"/>
              </a:ext>
            </a:extLst>
          </p:cNvPr>
          <p:cNvSpPr/>
          <p:nvPr/>
        </p:nvSpPr>
        <p:spPr>
          <a:xfrm>
            <a:off x="2792692" y="5196069"/>
            <a:ext cx="1140004" cy="455435"/>
          </a:xfrm>
          <a:prstGeom prst="wedgeRoundRectCallout">
            <a:avLst>
              <a:gd name="adj1" fmla="val 90423"/>
              <a:gd name="adj2" fmla="val 689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Add Well(s)</a:t>
            </a:r>
          </a:p>
        </p:txBody>
      </p:sp>
      <p:sp>
        <p:nvSpPr>
          <p:cNvPr id="8" name="Rounded Rectangular Callout 19">
            <a:extLst>
              <a:ext uri="{FF2B5EF4-FFF2-40B4-BE49-F238E27FC236}">
                <a16:creationId xmlns:a16="http://schemas.microsoft.com/office/drawing/2014/main" id="{D373D681-2332-0288-1041-B7CC47D674B8}"/>
              </a:ext>
            </a:extLst>
          </p:cNvPr>
          <p:cNvSpPr/>
          <p:nvPr/>
        </p:nvSpPr>
        <p:spPr>
          <a:xfrm>
            <a:off x="5534842" y="5056208"/>
            <a:ext cx="2197516" cy="551148"/>
          </a:xfrm>
          <a:prstGeom prst="wedgeRoundRectCallout">
            <a:avLst>
              <a:gd name="adj1" fmla="val -59178"/>
              <a:gd name="adj2" fmla="val 4766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Well is added on the well grid. If adding more than one wells, repeat steps 1 to 3.</a:t>
            </a:r>
            <a:endParaRPr lang="en-US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ounded Rectangular Callout 19">
            <a:extLst>
              <a:ext uri="{FF2B5EF4-FFF2-40B4-BE49-F238E27FC236}">
                <a16:creationId xmlns:a16="http://schemas.microsoft.com/office/drawing/2014/main" id="{10347087-63F8-44AC-EF76-239503F5DC6E}"/>
              </a:ext>
            </a:extLst>
          </p:cNvPr>
          <p:cNvSpPr/>
          <p:nvPr/>
        </p:nvSpPr>
        <p:spPr>
          <a:xfrm>
            <a:off x="6336771" y="5877272"/>
            <a:ext cx="1395587" cy="455435"/>
          </a:xfrm>
          <a:prstGeom prst="wedgeRoundRectCallout">
            <a:avLst>
              <a:gd name="adj1" fmla="val -60450"/>
              <a:gd name="adj2" fmla="val -47475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To delete a well, click the X.</a:t>
            </a:r>
          </a:p>
        </p:txBody>
      </p:sp>
      <p:sp>
        <p:nvSpPr>
          <p:cNvPr id="10" name="Rounded Rectangular Callout 19">
            <a:extLst>
              <a:ext uri="{FF2B5EF4-FFF2-40B4-BE49-F238E27FC236}">
                <a16:creationId xmlns:a16="http://schemas.microsoft.com/office/drawing/2014/main" id="{9A19F196-A733-8D10-775D-EA3D672A83C9}"/>
              </a:ext>
            </a:extLst>
          </p:cNvPr>
          <p:cNvSpPr/>
          <p:nvPr/>
        </p:nvSpPr>
        <p:spPr>
          <a:xfrm>
            <a:off x="2222690" y="5978659"/>
            <a:ext cx="1140004" cy="455435"/>
          </a:xfrm>
          <a:prstGeom prst="wedgeRoundRectCallout">
            <a:avLst>
              <a:gd name="adj1" fmla="val 105817"/>
              <a:gd name="adj2" fmla="val 892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5.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</a:p>
        </p:txBody>
      </p:sp>
      <p:sp>
        <p:nvSpPr>
          <p:cNvPr id="11" name="Content Placeholder 1">
            <a:extLst>
              <a:ext uri="{FF2B5EF4-FFF2-40B4-BE49-F238E27FC236}">
                <a16:creationId xmlns:a16="http://schemas.microsoft.com/office/drawing/2014/main" id="{85FA17A2-B596-0D2C-0E2E-D5B8D47445E5}"/>
              </a:ext>
            </a:extLst>
          </p:cNvPr>
          <p:cNvSpPr txBox="1">
            <a:spLocks/>
          </p:cNvSpPr>
          <p:nvPr/>
        </p:nvSpPr>
        <p:spPr>
          <a:xfrm>
            <a:off x="251520" y="980728"/>
            <a:ext cx="8640960" cy="56945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WELLS DETAILS TAB – ADD WELL(S)</a:t>
            </a:r>
            <a:b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(SEQUESTRATION OVERHOLE or COREHOLE)</a:t>
            </a:r>
            <a:b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CA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55020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8DCD93-5925-C137-E065-3825213E37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2952" y="1537928"/>
            <a:ext cx="5838095" cy="2838095"/>
          </a:xfrm>
          <a:prstGeom prst="rect">
            <a:avLst/>
          </a:prstGeom>
        </p:spPr>
      </p:pic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Page 9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3665022" y="4427511"/>
            <a:ext cx="1195430" cy="377825"/>
          </a:xfrm>
          <a:prstGeom prst="wedgeRoundRectCallout">
            <a:avLst>
              <a:gd name="adj1" fmla="val -24662"/>
              <a:gd name="adj2" fmla="val -8477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ounded Rectangular Callout 13"/>
          <p:cNvSpPr/>
          <p:nvPr/>
        </p:nvSpPr>
        <p:spPr>
          <a:xfrm>
            <a:off x="476189" y="3232336"/>
            <a:ext cx="1297194" cy="461963"/>
          </a:xfrm>
          <a:prstGeom prst="wedgeRoundRectCallout">
            <a:avLst>
              <a:gd name="adj1" fmla="val 54499"/>
              <a:gd name="adj2" fmla="val 8264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2. Check the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appropriate box</a:t>
            </a:r>
          </a:p>
        </p:txBody>
      </p:sp>
      <p:sp>
        <p:nvSpPr>
          <p:cNvPr id="15" name="Rounded Rectangular Callout 14"/>
          <p:cNvSpPr/>
          <p:nvPr/>
        </p:nvSpPr>
        <p:spPr>
          <a:xfrm>
            <a:off x="5765304" y="3463318"/>
            <a:ext cx="2118306" cy="621236"/>
          </a:xfrm>
          <a:prstGeom prst="wedgeRoundRectCallout">
            <a:avLst>
              <a:gd name="adj1" fmla="val -52015"/>
              <a:gd name="adj2" fmla="val -8209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Browse</a:t>
            </a: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and upload document. Once document is uploaded,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Save.</a:t>
            </a:r>
            <a:endParaRPr lang="en-US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694099" y="477106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600" b="1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D39402E-7351-51A4-D676-CA9F5DA0145A}"/>
              </a:ext>
            </a:extLst>
          </p:cNvPr>
          <p:cNvSpPr txBox="1">
            <a:spLocks/>
          </p:cNvSpPr>
          <p:nvPr/>
        </p:nvSpPr>
        <p:spPr>
          <a:xfrm>
            <a:off x="305740" y="992542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>
                <a:latin typeface="Arial" panose="020B0604020202020204" pitchFamily="34" charset="0"/>
                <a:cs typeface="Arial" panose="020B0604020202020204" pitchFamily="34" charset="0"/>
              </a:rPr>
              <a:t>GEOLOGICAL DATA TAB</a:t>
            </a:r>
            <a:endParaRPr lang="en-CA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CB4AA2A-8D49-8EF8-EEC0-02462A5EBCCF}"/>
              </a:ext>
            </a:extLst>
          </p:cNvPr>
          <p:cNvSpPr/>
          <p:nvPr/>
        </p:nvSpPr>
        <p:spPr>
          <a:xfrm>
            <a:off x="2927927" y="59904"/>
            <a:ext cx="5976791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200" b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Carbon Sequestration - Crown Mineral Activity</a:t>
            </a:r>
            <a:endParaRPr lang="en-CA" sz="2200" b="1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Rounded Rectangular Callout 12">
            <a:extLst>
              <a:ext uri="{FF2B5EF4-FFF2-40B4-BE49-F238E27FC236}">
                <a16:creationId xmlns:a16="http://schemas.microsoft.com/office/drawing/2014/main" id="{40F3C0B1-C6FC-56C1-0832-A38F7DB40C6F}"/>
              </a:ext>
            </a:extLst>
          </p:cNvPr>
          <p:cNvSpPr/>
          <p:nvPr/>
        </p:nvSpPr>
        <p:spPr>
          <a:xfrm>
            <a:off x="1652952" y="4376023"/>
            <a:ext cx="1297194" cy="377825"/>
          </a:xfrm>
          <a:prstGeom prst="wedgeRoundRectCallout">
            <a:avLst>
              <a:gd name="adj1" fmla="val 47511"/>
              <a:gd name="adj2" fmla="val -7499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4. Click </a:t>
            </a:r>
            <a:r>
              <a:rPr lang="en-US" sz="1200" b="1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  <a:endParaRPr lang="en-CA" sz="1200" b="1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903065" y="5408069"/>
            <a:ext cx="5791034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CA" altLang="en-US" sz="1200">
                <a:latin typeface="Arial" charset="0"/>
              </a:rPr>
              <a:t>You may click on the </a:t>
            </a:r>
            <a:r>
              <a:rPr lang="en-CA" altLang="en-US" sz="1200" b="1">
                <a:latin typeface="Arial" charset="0"/>
              </a:rPr>
              <a:t>View Report </a:t>
            </a:r>
            <a:r>
              <a:rPr lang="en-CA" altLang="en-US" sz="1200">
                <a:latin typeface="Arial" charset="0"/>
              </a:rPr>
              <a:t>link to review the details of this CMA Application.  </a:t>
            </a:r>
            <a:endParaRPr lang="en-CA" altLang="en-US" sz="1200" b="1">
              <a:latin typeface="Arial" charset="0"/>
            </a:endParaRPr>
          </a:p>
        </p:txBody>
      </p:sp>
      <p:pic>
        <p:nvPicPr>
          <p:cNvPr id="20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891" y="5356581"/>
            <a:ext cx="366011" cy="366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4DA9811-9F47-0353-CE9D-3D0FB47FEF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891" y="5817107"/>
            <a:ext cx="579103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charset="0"/>
              </a:rPr>
              <a:t>Delete</a:t>
            </a:r>
            <a:r>
              <a:rPr lang="en-US" altLang="en-US" sz="1200">
                <a:latin typeface="Arial" charset="0"/>
              </a:rPr>
              <a:t> – This deletes the entire application. The Status changes to Client Deleted.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Arial" charset="0"/>
              </a:rPr>
              <a:t>Close </a:t>
            </a:r>
            <a:r>
              <a:rPr lang="en-US" altLang="en-US" sz="1200">
                <a:latin typeface="Arial" charset="0"/>
              </a:rPr>
              <a:t>– This closes the application form.</a:t>
            </a:r>
            <a:endParaRPr lang="en-CA" altLang="en-US" sz="1200" b="1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213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haredContentType xmlns="Microsoft.SharePoint.Taxonomy.ContentTypeSync" SourceId="8dedacd1-8ed8-4364-83a4-3ca25ad2d993" ContentTypeId="0x0101" PreviousValue="false"/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_x0020_Me xmlns="cd3b5d7d-85b8-485a-94e1-bd5df7614905">false</Hide_x0020_Me>
    <Audience1 xmlns="d317fc56-cd2a-4fee-83bf-2acf5d88d7a0"/>
    <EOL_x0020_Thumbnail xmlns="d317fc56-cd2a-4fee-83bf-2acf5d88d7a0" xsi:nil="true"/>
    <Order1 xmlns="d317fc56-cd2a-4fee-83bf-2acf5d88d7a0">09</Order1>
    <Course_x0020_Description xmlns="d317fc56-cd2a-4fee-83bf-2acf5d88d7a0">This course provides guidance and information to create and submit Carbon Sequestration (CS) Crown Mineral Activity (CMA) application on overhole and corehole.</Course_x0020_Description>
    <Area_x0020_2 xmlns="1509703c-35a2-4cc5-bc03-45b4c99b43c1">Main Page</Area_x0020_2>
    <Module xmlns="d317fc56-cd2a-4fee-83bf-2acf5d88d7a0">Module</Module>
    <Course_x0020_Description2 xmlns="1509703c-35a2-4cc5-bc03-45b4c99b43c1" xsi:nil="true"/>
    <Area xmlns="d317fc56-cd2a-4fee-83bf-2acf5d88d7a0">Carbon Sequestration Tenure​​​​</Area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General Course" ma:contentTypeID="0x0101004CF9B3243FA46A47A5D45CADF07EB49500869333630F2EE44D93EB5262DF3C44F2" ma:contentTypeVersion="11" ma:contentTypeDescription="This is the base content type for all of the courses." ma:contentTypeScope="" ma:versionID="c604288cd4f6bd19e3eda76a8a050d32">
  <xsd:schema xmlns:xsd="http://www.w3.org/2001/XMLSchema" xmlns:xs="http://www.w3.org/2001/XMLSchema" xmlns:p="http://schemas.microsoft.com/office/2006/metadata/properties" xmlns:ns2="d317fc56-cd2a-4fee-83bf-2acf5d88d7a0" xmlns:ns3="cd3b5d7d-85b8-485a-94e1-bd5df7614905" xmlns:ns4="e6d83808-03cb-4f3c-af89-207626cead88" xmlns:ns5="1509703c-35a2-4cc5-bc03-45b4c99b43c1" targetNamespace="http://schemas.microsoft.com/office/2006/metadata/properties" ma:root="true" ma:fieldsID="b1f7dacc3d924f099186cce2e07bebea" ns2:_="" ns3:_="" ns4:_="" ns5:_="">
    <xsd:import namespace="d317fc56-cd2a-4fee-83bf-2acf5d88d7a0"/>
    <xsd:import namespace="cd3b5d7d-85b8-485a-94e1-bd5df7614905"/>
    <xsd:import namespace="e6d83808-03cb-4f3c-af89-207626cead88"/>
    <xsd:import namespace="1509703c-35a2-4cc5-bc03-45b4c99b43c1"/>
    <xsd:element name="properties">
      <xsd:complexType>
        <xsd:sequence>
          <xsd:element name="documentManagement">
            <xsd:complexType>
              <xsd:all>
                <xsd:element ref="ns2:Area"/>
                <xsd:element ref="ns2:Module"/>
                <xsd:element ref="ns2:Course_x0020_Description" minOccurs="0"/>
                <xsd:element ref="ns2:Order1" minOccurs="0"/>
                <xsd:element ref="ns2:Audience1" minOccurs="0"/>
                <xsd:element ref="ns3:Hide_x0020_Me" minOccurs="0"/>
                <xsd:element ref="ns2:EOL_x0020_Thumbnail" minOccurs="0"/>
                <xsd:element ref="ns4:SharedWithUsers" minOccurs="0"/>
                <xsd:element ref="ns5:Area_x0020_2" minOccurs="0"/>
                <xsd:element ref="ns5:Course_x0020_Description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317fc56-cd2a-4fee-83bf-2acf5d88d7a0" elementFormDefault="qualified">
    <xsd:import namespace="http://schemas.microsoft.com/office/2006/documentManagement/types"/>
    <xsd:import namespace="http://schemas.microsoft.com/office/infopath/2007/PartnerControls"/>
    <xsd:element name="Area" ma:index="8" ma:displayName="Area" ma:description="This will define the area of the Learning material." ma:format="Dropdown" ma:internalName="Area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arbon Sequestration Tenure​​​​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Module" ma:index="9" ma:displayName="Module" ma:description="Select the module type" ma:format="Dropdown" ma:internalName="Module">
      <xsd:simpleType>
        <xsd:restriction base="dms:Choice">
          <xsd:enumeration value="Industry Module"/>
          <xsd:enumeration value="DoE Module"/>
          <xsd:enumeration value="CARE Reporting"/>
          <xsd:enumeration value="Royalty Reporting"/>
          <xsd:enumeration value="Royalty Reporting Process and Royalty Reports"/>
          <xsd:enumeration value="Royalty Business"/>
          <xsd:enumeration value="OSR Projects"/>
          <xsd:enumeration value="OASIS"/>
          <xsd:enumeration value="Module"/>
          <xsd:enumeration value="Acts And Regulations"/>
          <xsd:enumeration value="Project Application"/>
          <xsd:enumeration value="AMD Reporting Forms - Version 2.0 Changes - October 31, 2018"/>
          <xsd:enumeration value="Supplemental Reporting"/>
          <xsd:enumeration value="Supplemental Reporting Submission and Audit Processes"/>
        </xsd:restriction>
      </xsd:simpleType>
    </xsd:element>
    <xsd:element name="Course_x0020_Description" ma:index="10" nillable="true" ma:displayName="Course Description" ma:description="Description of what the course is about." ma:internalName="Course_x0020_Description" ma:readOnly="false">
      <xsd:simpleType>
        <xsd:restriction base="dms:Note"/>
      </xsd:simpleType>
    </xsd:element>
    <xsd:element name="Order1" ma:index="11" nillable="true" ma:displayName="Order" ma:description="To define the order of the file on the page." ma:format="Dropdown" ma:internalName="Order1">
      <xsd:simpleType>
        <xsd:restriction base="dms:Choice">
          <xsd:enumeration value="00"/>
          <xsd:enumeration value="01"/>
          <xsd:enumeration value="02"/>
          <xsd:enumeration value="03"/>
          <xsd:enumeration value="04"/>
          <xsd:enumeration value="05"/>
          <xsd:enumeration value="06"/>
          <xsd:enumeration value="07"/>
          <xsd:enumeration value="08"/>
          <xsd:enumeration value="09"/>
          <xsd:enumeration value="10"/>
          <xsd:enumeration value="11"/>
          <xsd:enumeration value="12"/>
          <xsd:enumeration value="13"/>
          <xsd:enumeration value="14"/>
          <xsd:enumeration value="15"/>
          <xsd:enumeration value="16"/>
          <xsd:enumeration value="17"/>
          <xsd:enumeration value="18"/>
          <xsd:enumeration value="19"/>
          <xsd:enumeration value="20"/>
          <xsd:enumeration value="21"/>
          <xsd:enumeration value="22"/>
          <xsd:enumeration value="23"/>
          <xsd:enumeration value="24"/>
          <xsd:enumeration value="25"/>
          <xsd:enumeration value="26"/>
          <xsd:enumeration value="27"/>
          <xsd:enumeration value="28"/>
          <xsd:enumeration value="29"/>
          <xsd:enumeration value="30"/>
        </xsd:restriction>
      </xsd:simpleType>
    </xsd:element>
    <xsd:element name="Audience1" ma:index="12" nillable="true" ma:displayName="Audience" ma:description="Defines the target audience." ma:internalName="Audience1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ontractor"/>
                    <xsd:enumeration value="Employee"/>
                    <xsd:enumeration value="Manager"/>
                  </xsd:restriction>
                </xsd:simpleType>
              </xsd:element>
            </xsd:sequence>
          </xsd:extension>
        </xsd:complexContent>
      </xsd:complexType>
    </xsd:element>
    <xsd:element name="EOL_x0020_Thumbnail" ma:index="14" nillable="true" ma:displayName="EOL Thumbnail" ma:internalName="EOL_x0020_Thumbnail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3b5d7d-85b8-485a-94e1-bd5df7614905" elementFormDefault="qualified">
    <xsd:import namespace="http://schemas.microsoft.com/office/2006/documentManagement/types"/>
    <xsd:import namespace="http://schemas.microsoft.com/office/infopath/2007/PartnerControls"/>
    <xsd:element name="Hide_x0020_Me" ma:index="13" nillable="true" ma:displayName="Hide Me" ma:default="0" ma:description="Use this option to hide the file from showing on other lists." ma:internalName="Hide_x0020_M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83808-03cb-4f3c-af89-207626cead8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09703c-35a2-4cc5-bc03-45b4c99b43c1" elementFormDefault="qualified">
    <xsd:import namespace="http://schemas.microsoft.com/office/2006/documentManagement/types"/>
    <xsd:import namespace="http://schemas.microsoft.com/office/infopath/2007/PartnerControls"/>
    <xsd:element name="Area_x0020_2" ma:index="16" nillable="true" ma:displayName="Area 2" ma:default="Main Page" ma:format="Dropdown" ma:internalName="Area_x0020_2">
      <xsd:simpleType>
        <xsd:restriction base="dms:Choice">
          <xsd:enumeration value="Main Page"/>
          <xsd:enumeration value="Accounts (ETS) Administration"/>
          <xsd:enumeration value="Agreement Management"/>
          <xsd:enumeration value="Air"/>
          <xsd:enumeration value="Assignments"/>
          <xsd:enumeration value="Bidding"/>
          <xsd:enumeration value="Crown Mineral Activity"/>
          <xsd:enumeration value="Freehold Mintax"/>
          <xsd:enumeration value="Geothermal"/>
          <xsd:enumeration value="Interactive Map"/>
          <xsd:enumeration value="Land Searches"/>
          <xsd:enumeration value="Mineral Direct Purchase"/>
          <xsd:enumeration value="Mineral Royalty Form"/>
          <xsd:enumeration value="Offsets"/>
          <xsd:enumeration value="Oil Sands"/>
          <xsd:enumeration value="Oil Sands 1"/>
          <xsd:enumeration value="PNG Continuation"/>
          <xsd:enumeration value="Registration of Encumbrances"/>
          <xsd:enumeration value="Sales"/>
          <xsd:enumeration value="Technology Innovation and Emissions Reduction"/>
          <xsd:enumeration value="Transfers"/>
          <xsd:enumeration value="Unit Agreement Exhibit A"/>
          <xsd:enumeration value="Postings"/>
          <xsd:enumeration value="Unassigned"/>
          <xsd:enumeration value="Unit Agreements and Trespass"/>
          <xsd:enumeration value="MIMSales"/>
        </xsd:restriction>
      </xsd:simpleType>
    </xsd:element>
    <xsd:element name="Course_x0020_Description2" ma:index="17" nillable="true" ma:displayName="Course Description2" ma:internalName="Course_x0020_Description2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710589-E8D4-4984-A2BF-ABA189EDE2CD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BE7D6255-A390-4389-9745-D915CB347A2E}">
  <ds:schemaRefs>
    <ds:schemaRef ds:uri="350c7f2d-22b5-4c05-88ab-16906deb3555"/>
    <ds:schemaRef ds:uri="777c1a7a-1360-4818-9490-47cc72e3855c"/>
    <ds:schemaRef ds:uri="d5927893-c91b-45a8-81bb-b7f5cfa094c8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cd3b5d7d-85b8-485a-94e1-bd5df7614905"/>
    <ds:schemaRef ds:uri="d317fc56-cd2a-4fee-83bf-2acf5d88d7a0"/>
    <ds:schemaRef ds:uri="1509703c-35a2-4cc5-bc03-45b4c99b43c1"/>
  </ds:schemaRefs>
</ds:datastoreItem>
</file>

<file path=customXml/itemProps3.xml><?xml version="1.0" encoding="utf-8"?>
<ds:datastoreItem xmlns:ds="http://schemas.openxmlformats.org/officeDocument/2006/customXml" ds:itemID="{5EA37984-5CDA-42A7-86AA-FBCFFE3A77B0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64C0F68-003F-4C65-949B-8DCF3BDA1D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317fc56-cd2a-4fee-83bf-2acf5d88d7a0"/>
    <ds:schemaRef ds:uri="cd3b5d7d-85b8-485a-94e1-bd5df7614905"/>
    <ds:schemaRef ds:uri="e6d83808-03cb-4f3c-af89-207626cead88"/>
    <ds:schemaRef ds:uri="1509703c-35a2-4cc5-bc03-45b4c99b43c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982</Words>
  <Application>Microsoft Office PowerPoint</Application>
  <PresentationFormat>On-screen Show (4:3)</PresentationFormat>
  <Paragraphs>151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Freestyle Script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CMA - Overhole and Corehole</dc:title>
  <dc:creator>John Davies</dc:creator>
  <cp:lastModifiedBy>Lynn McIntosh</cp:lastModifiedBy>
  <cp:revision>2</cp:revision>
  <dcterms:created xsi:type="dcterms:W3CDTF">2018-11-02T20:16:17Z</dcterms:created>
  <dcterms:modified xsi:type="dcterms:W3CDTF">2025-10-17T15:35:32Z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bf2ea38-542c-4b75-bd7d-582ec36a519f_Enabled">
    <vt:lpwstr>true</vt:lpwstr>
  </property>
  <property fmtid="{D5CDD505-2E9C-101B-9397-08002B2CF9AE}" pid="3" name="MSIP_Label_abf2ea38-542c-4b75-bd7d-582ec36a519f_SetDate">
    <vt:lpwstr>2020-06-05T15:57:41Z</vt:lpwstr>
  </property>
  <property fmtid="{D5CDD505-2E9C-101B-9397-08002B2CF9AE}" pid="4" name="MSIP_Label_abf2ea38-542c-4b75-bd7d-582ec36a519f_Method">
    <vt:lpwstr>Standard</vt:lpwstr>
  </property>
  <property fmtid="{D5CDD505-2E9C-101B-9397-08002B2CF9AE}" pid="5" name="MSIP_Label_abf2ea38-542c-4b75-bd7d-582ec36a519f_Name">
    <vt:lpwstr>Protected A</vt:lpwstr>
  </property>
  <property fmtid="{D5CDD505-2E9C-101B-9397-08002B2CF9AE}" pid="6" name="MSIP_Label_abf2ea38-542c-4b75-bd7d-582ec36a519f_SiteId">
    <vt:lpwstr>2bb51c06-af9b-42c5-8bf5-3c3b7b10850b</vt:lpwstr>
  </property>
  <property fmtid="{D5CDD505-2E9C-101B-9397-08002B2CF9AE}" pid="7" name="MSIP_Label_abf2ea38-542c-4b75-bd7d-582ec36a519f_ActionId">
    <vt:lpwstr>4577f2c6-b45d-4a5c-aade-00004b3e953f</vt:lpwstr>
  </property>
  <property fmtid="{D5CDD505-2E9C-101B-9397-08002B2CF9AE}" pid="8" name="MSIP_Label_abf2ea38-542c-4b75-bd7d-582ec36a519f_ContentBits">
    <vt:lpwstr>2</vt:lpwstr>
  </property>
  <property fmtid="{D5CDD505-2E9C-101B-9397-08002B2CF9AE}" pid="9" name="ContentTypeId">
    <vt:lpwstr>0x0101004CF9B3243FA46A47A5D45CADF07EB49500869333630F2EE44D93EB5262DF3C44F2</vt:lpwstr>
  </property>
  <property fmtid="{D5CDD505-2E9C-101B-9397-08002B2CF9AE}" pid="10" name="MediaServiceImageTags">
    <vt:lpwstr/>
  </property>
  <property fmtid="{D5CDD505-2E9C-101B-9397-08002B2CF9AE}" pid="11" name="e4e1391327164fcf9b36427592ef5372">
    <vt:lpwstr/>
  </property>
  <property fmtid="{D5CDD505-2E9C-101B-9397-08002B2CF9AE}" pid="12" name="iec6cfa028bf4e91bd7258a6733aefa5">
    <vt:lpwstr/>
  </property>
  <property fmtid="{D5CDD505-2E9C-101B-9397-08002B2CF9AE}" pid="13" name="Organization_x0020_GoA">
    <vt:lpwstr/>
  </property>
  <property fmtid="{D5CDD505-2E9C-101B-9397-08002B2CF9AE}" pid="14" name="Document_x0020_Type_x0020_GoA">
    <vt:lpwstr/>
  </property>
  <property fmtid="{D5CDD505-2E9C-101B-9397-08002B2CF9AE}" pid="15" name="Function_x0020_GoA">
    <vt:lpwstr/>
  </property>
  <property fmtid="{D5CDD505-2E9C-101B-9397-08002B2CF9AE}" pid="16" name="b10e50595339447db3b0d16aff0e3d79">
    <vt:lpwstr/>
  </property>
  <property fmtid="{D5CDD505-2E9C-101B-9397-08002B2CF9AE}" pid="17" name="Closure_x0020_Criteria_x0020_Met">
    <vt:lpwstr/>
  </property>
  <property fmtid="{D5CDD505-2E9C-101B-9397-08002B2CF9AE}" pid="18" name="h5c22b25fd914590af6f7504dd8d5e82">
    <vt:lpwstr/>
  </property>
  <property fmtid="{D5CDD505-2E9C-101B-9397-08002B2CF9AE}" pid="19" name="Status_x0020_GoA">
    <vt:lpwstr/>
  </property>
  <property fmtid="{D5CDD505-2E9C-101B-9397-08002B2CF9AE}" pid="20" name="e14f78495b6d4881b0a4f259bbfaac0a">
    <vt:lpwstr/>
  </property>
  <property fmtid="{D5CDD505-2E9C-101B-9397-08002B2CF9AE}" pid="21" name="Status GoA">
    <vt:lpwstr/>
  </property>
  <property fmtid="{D5CDD505-2E9C-101B-9397-08002B2CF9AE}" pid="22" name="Closure Criteria Met">
    <vt:lpwstr/>
  </property>
  <property fmtid="{D5CDD505-2E9C-101B-9397-08002B2CF9AE}" pid="23" name="Function GoA">
    <vt:lpwstr/>
  </property>
  <property fmtid="{D5CDD505-2E9C-101B-9397-08002B2CF9AE}" pid="24" name="Organization GoA">
    <vt:lpwstr/>
  </property>
  <property fmtid="{D5CDD505-2E9C-101B-9397-08002B2CF9AE}" pid="25" name="Document Type GoA">
    <vt:lpwstr/>
  </property>
  <property fmtid="{D5CDD505-2E9C-101B-9397-08002B2CF9AE}" pid="26" name="_dlc_DocIdItemGuid">
    <vt:lpwstr>7c88d5f4-f978-4f48-a5c6-d48ca936fe22</vt:lpwstr>
  </property>
</Properties>
</file>