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1"/>
  </p:handoutMasterIdLst>
  <p:sldIdLst>
    <p:sldId id="258" r:id="rId6"/>
    <p:sldId id="266" r:id="rId7"/>
    <p:sldId id="257" r:id="rId8"/>
    <p:sldId id="259" r:id="rId9"/>
    <p:sldId id="260" r:id="rId10"/>
    <p:sldId id="261" r:id="rId11"/>
    <p:sldId id="262" r:id="rId12"/>
    <p:sldId id="263" r:id="rId13"/>
    <p:sldId id="267" r:id="rId14"/>
    <p:sldId id="268" r:id="rId15"/>
    <p:sldId id="269" r:id="rId16"/>
    <p:sldId id="270" r:id="rId17"/>
    <p:sldId id="271" r:id="rId18"/>
    <p:sldId id="272"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2" d="100"/>
          <a:sy n="92"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1F82C2-7978-4C05-A997-3F0DC0E58DA3}" type="datetimeFigureOut">
              <a:rPr lang="en-CA" smtClean="0"/>
              <a:t>2025-10-28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1AED76-5DD4-4C1D-8030-F0E5CA5B5A40}" type="slidenum">
              <a:rPr lang="en-CA" smtClean="0"/>
              <a:t>‹#›</a:t>
            </a:fld>
            <a:endParaRPr lang="en-CA"/>
          </a:p>
        </p:txBody>
      </p:sp>
    </p:spTree>
    <p:extLst>
      <p:ext uri="{BB962C8B-B14F-4D97-AF65-F5344CB8AC3E}">
        <p14:creationId xmlns:p14="http://schemas.microsoft.com/office/powerpoint/2010/main" val="28071518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D8E3E8D-7229-45E6-BA90-DEDCFEE19EE6}"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8E3E8D-7229-45E6-BA90-DEDCFEE19EE6}"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8E3E8D-7229-45E6-BA90-DEDCFEE19EE6}"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8E3E8D-7229-45E6-BA90-DEDCFEE19EE6}"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E3E8D-7229-45E6-BA90-DEDCFEE19EE6}"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8E3E8D-7229-45E6-BA90-DEDCFEE19EE6}"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D8E3E8D-7229-45E6-BA90-DEDCFEE19EE6}"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D8E3E8D-7229-45E6-BA90-DEDCFEE19EE6}"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E3E8D-7229-45E6-BA90-DEDCFEE19EE6}"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E3E8D-7229-45E6-BA90-DEDCFEE19EE6}"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E3E8D-7229-45E6-BA90-DEDCFEE19EE6}"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9C7B62-BAFF-4B87-96FE-4433FB090AE5}"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E3E8D-7229-45E6-BA90-DEDCFEE19EE6}"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C7B62-BAFF-4B87-96FE-4433FB090AE5}"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7927258" y="6553200"/>
            <a:ext cx="1216742" cy="276999"/>
          </a:xfrm>
          <a:prstGeom prst="rect">
            <a:avLst/>
          </a:prstGeom>
          <a:noFill/>
        </p:spPr>
        <p:txBody>
          <a:bodyPr wrap="square" rtlCol="0">
            <a:spAutoFit/>
          </a:bodyPr>
          <a:lstStyle/>
          <a:p>
            <a:r>
              <a:rPr lang="en-US" sz="1200" dirty="0">
                <a:latin typeface="Arial" pitchFamily="34" charset="0"/>
                <a:cs typeface="Arial" pitchFamily="34" charset="0"/>
              </a:rPr>
              <a:t>Page </a:t>
            </a:r>
            <a:fld id="{D4B0C7FE-0FD2-409E-902A-09735178BE48}" type="slidenum">
              <a:rPr lang="en-US" sz="1200" smtClean="0">
                <a:latin typeface="Arial" pitchFamily="34" charset="0"/>
                <a:cs typeface="Arial" pitchFamily="34" charset="0"/>
              </a:rPr>
              <a:t>‹#›</a:t>
            </a:fld>
            <a:r>
              <a:rPr lang="en-US" sz="1200" dirty="0">
                <a:latin typeface="Arial" pitchFamily="34" charset="0"/>
                <a:cs typeface="Arial" pitchFamily="34" charset="0"/>
              </a:rPr>
              <a:t> of 15</a:t>
            </a:r>
            <a:endParaRPr lang="en-CA" sz="1200" dirty="0">
              <a:latin typeface="Arial" pitchFamily="34" charset="0"/>
              <a:cs typeface="Arial" pitchFamily="34" charset="0"/>
            </a:endParaRPr>
          </a:p>
        </p:txBody>
      </p:sp>
      <p:grpSp>
        <p:nvGrpSpPr>
          <p:cNvPr id="10" name="Group 9">
            <a:extLst>
              <a:ext uri="{FF2B5EF4-FFF2-40B4-BE49-F238E27FC236}">
                <a16:creationId xmlns:a16="http://schemas.microsoft.com/office/drawing/2014/main" id="{C0E15911-84B7-4582-98E3-03A41F3C3C9A}"/>
              </a:ext>
            </a:extLst>
          </p:cNvPr>
          <p:cNvGrpSpPr/>
          <p:nvPr userDrawn="1"/>
        </p:nvGrpSpPr>
        <p:grpSpPr>
          <a:xfrm>
            <a:off x="179512" y="-62027"/>
            <a:ext cx="8964488" cy="923330"/>
            <a:chOff x="179512" y="4026424"/>
            <a:chExt cx="8964488" cy="923330"/>
          </a:xfrm>
        </p:grpSpPr>
        <p:grpSp>
          <p:nvGrpSpPr>
            <p:cNvPr id="11" name="Group 10">
              <a:extLst>
                <a:ext uri="{FF2B5EF4-FFF2-40B4-BE49-F238E27FC236}">
                  <a16:creationId xmlns:a16="http://schemas.microsoft.com/office/drawing/2014/main" id="{A9D4F684-102C-465C-AC79-655D7EB4B8CE}"/>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B71D106C-EB37-4F30-8386-19B3812E83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B35231E2-1DA6-46EE-8845-3E152D7946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23B726A6-4CCB-419D-A4AE-0EFD6326C3B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Bidding</a:t>
              </a:r>
            </a:p>
            <a:p>
              <a:pPr algn="r"/>
              <a:r>
                <a:rPr lang="en-CA" baseline="0" dirty="0">
                  <a:solidFill>
                    <a:schemeClr val="bg1"/>
                  </a:solidFill>
                </a:rPr>
                <a:t>Government of Alberta</a:t>
              </a:r>
            </a:p>
          </p:txBody>
        </p:sp>
      </p:grpSp>
      <p:sp>
        <p:nvSpPr>
          <p:cNvPr id="8"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hyperlink" Target="mailto:Bidding.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Bidding.Energy@gov.ab.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48200" y="1963341"/>
            <a:ext cx="3921125" cy="1846659"/>
          </a:xfrm>
          <a:prstGeom prst="rect">
            <a:avLst/>
          </a:prstGeom>
        </p:spPr>
        <p:txBody>
          <a:bodyPr wrap="square" lIns="0" tIns="0" rIns="0" bIns="0">
            <a:spAutoFit/>
          </a:bodyPr>
          <a:lstStyle/>
          <a:p>
            <a:r>
              <a:rPr lang="en-CA" sz="1200" dirty="0">
                <a:latin typeface="Arial" pitchFamily="34" charset="0"/>
                <a:cs typeface="Arial" pitchFamily="34" charset="0"/>
              </a:rPr>
              <a:t>E-Bidding is mandatory for the submission of bids for Petroleum and Natural Gas (PNG) leases and licences and for Oil Sands (OS) permits and leases. Bid requests must be submitted using Alberta Energy's Electronic Transfer System (ETS).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Bidding training modules have been developed to teach you how to create and submit a bid for parcels posted in the Alberta Energy PNG and OS Public Offerings.</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ext Box 5"/>
          <p:cNvSpPr txBox="1">
            <a:spLocks noChangeArrowheads="1"/>
          </p:cNvSpPr>
          <p:nvPr/>
        </p:nvSpPr>
        <p:spPr bwMode="auto">
          <a:xfrm>
            <a:off x="27711" y="11163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10" name="Rectangle 9"/>
          <p:cNvSpPr/>
          <p:nvPr/>
        </p:nvSpPr>
        <p:spPr>
          <a:xfrm>
            <a:off x="335679" y="2667000"/>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Bidding Overview</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7" name="Title 6"/>
          <p:cNvSpPr>
            <a:spLocks noGrp="1"/>
          </p:cNvSpPr>
          <p:nvPr>
            <p:ph type="title" idx="4294967295"/>
          </p:nvPr>
        </p:nvSpPr>
        <p:spPr>
          <a:xfrm>
            <a:off x="335679" y="860319"/>
            <a:ext cx="8229600" cy="1143000"/>
          </a:xfrm>
        </p:spPr>
        <p:txBody>
          <a:bodyPr>
            <a:normAutofit/>
          </a:bodyPr>
          <a:lstStyle/>
          <a:p>
            <a:pPr algn="l"/>
            <a:r>
              <a:rPr lang="en-CA" sz="100" dirty="0">
                <a:solidFill>
                  <a:schemeClr val="bg1"/>
                </a:solidFill>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CA" sz="100" dirty="0">
                <a:solidFill>
                  <a:schemeClr val="bg1"/>
                </a:solidFill>
              </a:rPr>
              <a:t>BRP 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886129"/>
            <a:ext cx="5410200" cy="32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2599714"/>
            <a:ext cx="6248400" cy="376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638800" y="1912144"/>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ular Callout 10"/>
          <p:cNvSpPr/>
          <p:nvPr/>
        </p:nvSpPr>
        <p:spPr>
          <a:xfrm>
            <a:off x="6378143" y="990600"/>
            <a:ext cx="2286000" cy="9144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You can make changes to number of days before a request is deleted, number of days between start date and end date and default comments</a:t>
            </a:r>
            <a:endParaRPr lang="en-CA" sz="1100" dirty="0">
              <a:solidFill>
                <a:prstClr val="black"/>
              </a:solidFill>
              <a:latin typeface="Arial" pitchFamily="34" charset="0"/>
              <a:cs typeface="Arial" pitchFamily="34" charset="0"/>
            </a:endParaRPr>
          </a:p>
        </p:txBody>
      </p:sp>
      <p:sp>
        <p:nvSpPr>
          <p:cNvPr id="7" name="Rectangle 6"/>
          <p:cNvSpPr>
            <a:spLocks/>
          </p:cNvSpPr>
          <p:nvPr/>
        </p:nvSpPr>
        <p:spPr>
          <a:xfrm>
            <a:off x="95250" y="6019800"/>
            <a:ext cx="2038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Bid Request Preferences</a:t>
            </a:r>
            <a:endParaRPr lang="en-CA" sz="1200" b="1" i="1" dirty="0">
              <a:latin typeface="Arial" pitchFamily="34" charset="0"/>
              <a:cs typeface="Arial" pitchFamily="34" charset="0"/>
            </a:endParaRPr>
          </a:p>
        </p:txBody>
      </p:sp>
      <p:pic>
        <p:nvPicPr>
          <p:cNvPr id="5" name="Picture 4">
            <a:extLst>
              <a:ext uri="{FF2B5EF4-FFF2-40B4-BE49-F238E27FC236}">
                <a16:creationId xmlns:a16="http://schemas.microsoft.com/office/drawing/2014/main" id="{1D44F63D-5112-4A0D-8837-8EB586AD7855}"/>
              </a:ext>
            </a:extLst>
          </p:cNvPr>
          <p:cNvPicPr>
            <a:picLocks noChangeAspect="1"/>
          </p:cNvPicPr>
          <p:nvPr/>
        </p:nvPicPr>
        <p:blipFill>
          <a:blip r:embed="rId5"/>
          <a:stretch>
            <a:fillRect/>
          </a:stretch>
        </p:blipFill>
        <p:spPr>
          <a:xfrm>
            <a:off x="2800551" y="4296928"/>
            <a:ext cx="1157541" cy="915265"/>
          </a:xfrm>
          <a:prstGeom prst="rect">
            <a:avLst/>
          </a:prstGeom>
        </p:spPr>
      </p:pic>
      <p:pic>
        <p:nvPicPr>
          <p:cNvPr id="6" name="Picture 5">
            <a:extLst>
              <a:ext uri="{FF2B5EF4-FFF2-40B4-BE49-F238E27FC236}">
                <a16:creationId xmlns:a16="http://schemas.microsoft.com/office/drawing/2014/main" id="{2CD1EC7E-D95F-418D-A34F-82EF46F59D97}"/>
              </a:ext>
            </a:extLst>
          </p:cNvPr>
          <p:cNvPicPr>
            <a:picLocks noChangeAspect="1"/>
          </p:cNvPicPr>
          <p:nvPr/>
        </p:nvPicPr>
        <p:blipFill>
          <a:blip r:embed="rId5"/>
          <a:stretch>
            <a:fillRect/>
          </a:stretch>
        </p:blipFill>
        <p:spPr>
          <a:xfrm>
            <a:off x="129511" y="2340611"/>
            <a:ext cx="894639" cy="707389"/>
          </a:xfrm>
          <a:prstGeom prst="rect">
            <a:avLst/>
          </a:prstGeom>
        </p:spPr>
      </p:pic>
    </p:spTree>
    <p:extLst>
      <p:ext uri="{BB962C8B-B14F-4D97-AF65-F5344CB8AC3E}">
        <p14:creationId xmlns:p14="http://schemas.microsoft.com/office/powerpoint/2010/main" val="388057999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CA" sz="100" dirty="0">
                <a:solidFill>
                  <a:schemeClr val="bg1"/>
                </a:solidFill>
              </a:rPr>
              <a:t>BRP</a:t>
            </a:r>
            <a:r>
              <a:rPr lang="en-CA" sz="100" baseline="0" dirty="0">
                <a:solidFill>
                  <a:schemeClr val="bg1"/>
                </a:solidFill>
              </a:rPr>
              <a:t> 3</a:t>
            </a:r>
            <a:endParaRPr lang="en-CA" sz="1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73405"/>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14497"/>
            <a:ext cx="5791200" cy="34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638800" y="1912144"/>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ular Callout 10"/>
          <p:cNvSpPr/>
          <p:nvPr/>
        </p:nvSpPr>
        <p:spPr>
          <a:xfrm>
            <a:off x="6378143" y="990600"/>
            <a:ext cx="2286000" cy="9144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the Bid Request Preferences link opens up the Bid Request Preference page</a:t>
            </a:r>
            <a:endParaRPr lang="en-CA" sz="1100" dirty="0">
              <a:solidFill>
                <a:prstClr val="black"/>
              </a:solidFill>
              <a:latin typeface="Arial" pitchFamily="34" charset="0"/>
              <a:cs typeface="Arial" pitchFamily="34" charset="0"/>
            </a:endParaRPr>
          </a:p>
        </p:txBody>
      </p:sp>
      <p:sp>
        <p:nvSpPr>
          <p:cNvPr id="7" name="Rectangle 6"/>
          <p:cNvSpPr>
            <a:spLocks/>
          </p:cNvSpPr>
          <p:nvPr/>
        </p:nvSpPr>
        <p:spPr>
          <a:xfrm>
            <a:off x="95250" y="6019800"/>
            <a:ext cx="2038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Bid Request Preferences</a:t>
            </a:r>
            <a:endParaRPr lang="en-CA" sz="1200" b="1" i="1" dirty="0">
              <a:latin typeface="Arial" pitchFamily="34" charset="0"/>
              <a:cs typeface="Arial" pitchFamily="34" charset="0"/>
            </a:endParaRPr>
          </a:p>
        </p:txBody>
      </p:sp>
      <p:pic>
        <p:nvPicPr>
          <p:cNvPr id="5" name="Picture 4">
            <a:extLst>
              <a:ext uri="{FF2B5EF4-FFF2-40B4-BE49-F238E27FC236}">
                <a16:creationId xmlns:a16="http://schemas.microsoft.com/office/drawing/2014/main" id="{44628FA6-593A-42F4-A8A5-1AEAC928E4AC}"/>
              </a:ext>
            </a:extLst>
          </p:cNvPr>
          <p:cNvPicPr>
            <a:picLocks noChangeAspect="1"/>
          </p:cNvPicPr>
          <p:nvPr/>
        </p:nvPicPr>
        <p:blipFill>
          <a:blip r:embed="rId5"/>
          <a:stretch>
            <a:fillRect/>
          </a:stretch>
        </p:blipFill>
        <p:spPr>
          <a:xfrm>
            <a:off x="3352800" y="4487354"/>
            <a:ext cx="838200" cy="662763"/>
          </a:xfrm>
          <a:prstGeom prst="rect">
            <a:avLst/>
          </a:prstGeom>
        </p:spPr>
      </p:pic>
      <p:pic>
        <p:nvPicPr>
          <p:cNvPr id="6" name="Picture 5">
            <a:extLst>
              <a:ext uri="{FF2B5EF4-FFF2-40B4-BE49-F238E27FC236}">
                <a16:creationId xmlns:a16="http://schemas.microsoft.com/office/drawing/2014/main" id="{AF47327C-05D6-421D-B33F-AEB60F1B159B}"/>
              </a:ext>
            </a:extLst>
          </p:cNvPr>
          <p:cNvPicPr>
            <a:picLocks noChangeAspect="1"/>
          </p:cNvPicPr>
          <p:nvPr/>
        </p:nvPicPr>
        <p:blipFill>
          <a:blip r:embed="rId5"/>
          <a:stretch>
            <a:fillRect/>
          </a:stretch>
        </p:blipFill>
        <p:spPr>
          <a:xfrm>
            <a:off x="106479" y="2193418"/>
            <a:ext cx="833441" cy="659000"/>
          </a:xfrm>
          <a:prstGeom prst="rect">
            <a:avLst/>
          </a:prstGeom>
        </p:spPr>
      </p:pic>
    </p:spTree>
    <p:extLst>
      <p:ext uri="{BB962C8B-B14F-4D97-AF65-F5344CB8AC3E}">
        <p14:creationId xmlns:p14="http://schemas.microsoft.com/office/powerpoint/2010/main" val="202397233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CA" sz="100" dirty="0">
                <a:solidFill>
                  <a:schemeClr val="bg1"/>
                </a:solidFill>
              </a:rPr>
              <a:t>BRP</a:t>
            </a:r>
            <a:r>
              <a:rPr lang="en-CA" sz="100" baseline="0" dirty="0">
                <a:solidFill>
                  <a:schemeClr val="bg1"/>
                </a:solidFill>
              </a:rPr>
              <a:t> 4</a:t>
            </a:r>
            <a:endParaRPr lang="en-CA" sz="1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838200"/>
            <a:ext cx="5063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22753"/>
            <a:ext cx="6324600" cy="380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638800" y="1912144"/>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ular Callout 10"/>
          <p:cNvSpPr/>
          <p:nvPr/>
        </p:nvSpPr>
        <p:spPr>
          <a:xfrm>
            <a:off x="6378143" y="1295400"/>
            <a:ext cx="2080057" cy="609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Select submitter from the dropdown list</a:t>
            </a:r>
            <a:endParaRPr lang="en-CA" sz="1100" dirty="0">
              <a:solidFill>
                <a:prstClr val="black"/>
              </a:solidFill>
              <a:latin typeface="Arial" pitchFamily="34" charset="0"/>
              <a:cs typeface="Arial" pitchFamily="34" charset="0"/>
            </a:endParaRPr>
          </a:p>
        </p:txBody>
      </p:sp>
      <p:sp>
        <p:nvSpPr>
          <p:cNvPr id="7" name="Rectangle 6"/>
          <p:cNvSpPr>
            <a:spLocks/>
          </p:cNvSpPr>
          <p:nvPr/>
        </p:nvSpPr>
        <p:spPr>
          <a:xfrm>
            <a:off x="95250" y="6019800"/>
            <a:ext cx="2038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Bid Request Preferences</a:t>
            </a:r>
            <a:endParaRPr lang="en-CA" sz="1200" b="1" i="1" dirty="0">
              <a:latin typeface="Arial" pitchFamily="34" charset="0"/>
              <a:cs typeface="Arial" pitchFamily="34" charset="0"/>
            </a:endParaRPr>
          </a:p>
        </p:txBody>
      </p:sp>
      <p:pic>
        <p:nvPicPr>
          <p:cNvPr id="5" name="Picture 4">
            <a:extLst>
              <a:ext uri="{FF2B5EF4-FFF2-40B4-BE49-F238E27FC236}">
                <a16:creationId xmlns:a16="http://schemas.microsoft.com/office/drawing/2014/main" id="{9BF5F2B4-7354-4897-80D7-B46A338FB7FA}"/>
              </a:ext>
            </a:extLst>
          </p:cNvPr>
          <p:cNvPicPr>
            <a:picLocks noChangeAspect="1"/>
          </p:cNvPicPr>
          <p:nvPr/>
        </p:nvPicPr>
        <p:blipFill>
          <a:blip r:embed="rId5"/>
          <a:stretch>
            <a:fillRect/>
          </a:stretch>
        </p:blipFill>
        <p:spPr>
          <a:xfrm>
            <a:off x="2819400" y="4251413"/>
            <a:ext cx="965177" cy="763163"/>
          </a:xfrm>
          <a:prstGeom prst="rect">
            <a:avLst/>
          </a:prstGeom>
        </p:spPr>
      </p:pic>
      <p:pic>
        <p:nvPicPr>
          <p:cNvPr id="6" name="Picture 5">
            <a:extLst>
              <a:ext uri="{FF2B5EF4-FFF2-40B4-BE49-F238E27FC236}">
                <a16:creationId xmlns:a16="http://schemas.microsoft.com/office/drawing/2014/main" id="{5A7B3612-F751-4A21-9718-3B4F3D54067D}"/>
              </a:ext>
            </a:extLst>
          </p:cNvPr>
          <p:cNvPicPr>
            <a:picLocks noChangeAspect="1"/>
          </p:cNvPicPr>
          <p:nvPr/>
        </p:nvPicPr>
        <p:blipFill>
          <a:blip r:embed="rId5"/>
          <a:stretch>
            <a:fillRect/>
          </a:stretch>
        </p:blipFill>
        <p:spPr>
          <a:xfrm>
            <a:off x="129511" y="2263650"/>
            <a:ext cx="799231" cy="631950"/>
          </a:xfrm>
          <a:prstGeom prst="rect">
            <a:avLst/>
          </a:prstGeom>
        </p:spPr>
      </p:pic>
    </p:spTree>
    <p:extLst>
      <p:ext uri="{BB962C8B-B14F-4D97-AF65-F5344CB8AC3E}">
        <p14:creationId xmlns:p14="http://schemas.microsoft.com/office/powerpoint/2010/main" val="383543647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CA" sz="100" dirty="0">
                <a:solidFill>
                  <a:schemeClr val="bg1"/>
                </a:solidFill>
              </a:rPr>
              <a:t>BRP</a:t>
            </a:r>
            <a:r>
              <a:rPr lang="en-CA" sz="100" baseline="0" dirty="0">
                <a:solidFill>
                  <a:schemeClr val="bg1"/>
                </a:solidFill>
              </a:rPr>
              <a:t> 5</a:t>
            </a:r>
            <a:endParaRPr lang="en-CA" sz="1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562600" cy="334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891561"/>
            <a:ext cx="5829300" cy="350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638800" y="1912144"/>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6248401" y="1066800"/>
            <a:ext cx="2209800" cy="8382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 </a:t>
            </a:r>
            <a:r>
              <a:rPr lang="en-US" sz="1100" b="1" dirty="0">
                <a:solidFill>
                  <a:prstClr val="black"/>
                </a:solidFill>
                <a:latin typeface="Arial" pitchFamily="34" charset="0"/>
                <a:cs typeface="Arial" pitchFamily="34" charset="0"/>
              </a:rPr>
              <a:t>update</a:t>
            </a:r>
            <a:r>
              <a:rPr lang="en-US" sz="1100" dirty="0">
                <a:solidFill>
                  <a:prstClr val="black"/>
                </a:solidFill>
                <a:latin typeface="Arial" pitchFamily="34" charset="0"/>
                <a:cs typeface="Arial" pitchFamily="34" charset="0"/>
              </a:rPr>
              <a:t> button after selecting submitter A confirmation screen will display</a:t>
            </a:r>
            <a:endParaRPr lang="en-CA" sz="1100" dirty="0">
              <a:solidFill>
                <a:prstClr val="black"/>
              </a:solidFill>
              <a:latin typeface="Arial" pitchFamily="34" charset="0"/>
              <a:cs typeface="Arial" pitchFamily="34" charset="0"/>
            </a:endParaRPr>
          </a:p>
        </p:txBody>
      </p:sp>
      <p:sp>
        <p:nvSpPr>
          <p:cNvPr id="9" name="Rectangle 8"/>
          <p:cNvSpPr>
            <a:spLocks/>
          </p:cNvSpPr>
          <p:nvPr/>
        </p:nvSpPr>
        <p:spPr>
          <a:xfrm>
            <a:off x="95250" y="6019800"/>
            <a:ext cx="2038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Bid Request Preferences</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98008B20-E329-4098-B1F4-012C0BA0B1F6}"/>
              </a:ext>
            </a:extLst>
          </p:cNvPr>
          <p:cNvPicPr>
            <a:picLocks noChangeAspect="1"/>
          </p:cNvPicPr>
          <p:nvPr/>
        </p:nvPicPr>
        <p:blipFill>
          <a:blip r:embed="rId5"/>
          <a:stretch>
            <a:fillRect/>
          </a:stretch>
        </p:blipFill>
        <p:spPr>
          <a:xfrm>
            <a:off x="3352800" y="4543964"/>
            <a:ext cx="850721" cy="672663"/>
          </a:xfrm>
          <a:prstGeom prst="rect">
            <a:avLst/>
          </a:prstGeom>
        </p:spPr>
      </p:pic>
      <p:pic>
        <p:nvPicPr>
          <p:cNvPr id="5" name="Picture 4">
            <a:extLst>
              <a:ext uri="{FF2B5EF4-FFF2-40B4-BE49-F238E27FC236}">
                <a16:creationId xmlns:a16="http://schemas.microsoft.com/office/drawing/2014/main" id="{59A68621-B094-45C6-A3CE-437971C6EC2B}"/>
              </a:ext>
            </a:extLst>
          </p:cNvPr>
          <p:cNvPicPr>
            <a:picLocks noChangeAspect="1"/>
          </p:cNvPicPr>
          <p:nvPr/>
        </p:nvPicPr>
        <p:blipFill>
          <a:blip r:embed="rId5"/>
          <a:stretch>
            <a:fillRect/>
          </a:stretch>
        </p:blipFill>
        <p:spPr>
          <a:xfrm>
            <a:off x="190500" y="2356867"/>
            <a:ext cx="1126586" cy="890789"/>
          </a:xfrm>
          <a:prstGeom prst="rect">
            <a:avLst/>
          </a:prstGeom>
        </p:spPr>
      </p:pic>
    </p:spTree>
    <p:extLst>
      <p:ext uri="{BB962C8B-B14F-4D97-AF65-F5344CB8AC3E}">
        <p14:creationId xmlns:p14="http://schemas.microsoft.com/office/powerpoint/2010/main" val="84308377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0C423643-86B5-48A6-B9FB-22239EC42FA0}"/>
              </a:ext>
            </a:extLst>
          </p:cNvPr>
          <p:cNvSpPr/>
          <p:nvPr/>
        </p:nvSpPr>
        <p:spPr>
          <a:xfrm>
            <a:off x="609600" y="1890117"/>
            <a:ext cx="8153400" cy="2523768"/>
          </a:xfrm>
          <a:prstGeom prst="rect">
            <a:avLst/>
          </a:prstGeom>
        </p:spPr>
        <p:txBody>
          <a:bodyPr wrap="square">
            <a:spAutoFit/>
          </a:bodyPr>
          <a:lstStyle/>
          <a:p>
            <a:pPr algn="ctr">
              <a:spcBef>
                <a:spcPct val="20000"/>
              </a:spcBef>
            </a:pPr>
            <a:r>
              <a:rPr lang="en-US" sz="3200" dirty="0">
                <a:latin typeface="Arial" panose="020B0604020202020204" pitchFamily="34" charset="0"/>
              </a:rPr>
              <a:t>Resources</a:t>
            </a:r>
          </a:p>
          <a:p>
            <a:pPr algn="ctr"/>
            <a:endParaRPr lang="en-US" dirty="0"/>
          </a:p>
          <a:p>
            <a:r>
              <a:rPr lang="en-US" dirty="0">
                <a:hlinkClick r:id="rId2"/>
              </a:rPr>
              <a:t>ETS Support and Online Learning </a:t>
            </a:r>
            <a:r>
              <a:rPr lang="en-US" dirty="0"/>
              <a:t>provides access to relevant guides, course and other information</a:t>
            </a:r>
          </a:p>
          <a:p>
            <a:endParaRPr lang="en-US" dirty="0"/>
          </a:p>
          <a:p>
            <a:r>
              <a:rPr lang="en-US" dirty="0"/>
              <a:t>If you have questions, please contact  </a:t>
            </a:r>
          </a:p>
          <a:p>
            <a:r>
              <a:rPr lang="en-US" dirty="0"/>
              <a:t>for PNG:  </a:t>
            </a:r>
            <a:r>
              <a:rPr lang="en-US" dirty="0">
                <a:hlinkClick r:id="rId3"/>
              </a:rPr>
              <a:t>Bidding.Energy@gov.ab.ca</a:t>
            </a:r>
            <a:r>
              <a:rPr lang="en-US" dirty="0"/>
              <a:t> or the Sales Helpdesk at (780)644-2300 or  </a:t>
            </a:r>
          </a:p>
          <a:p>
            <a:r>
              <a:rPr lang="en-US" dirty="0"/>
              <a:t>for Oil Sands: </a:t>
            </a:r>
            <a:r>
              <a:rPr lang="en-US" dirty="0">
                <a:hlinkClick r:id="rId4"/>
              </a:rPr>
              <a:t>OSTenure@gov.ab.ca</a:t>
            </a:r>
            <a:endParaRPr lang="en-US" dirty="0"/>
          </a:p>
        </p:txBody>
      </p:sp>
    </p:spTree>
    <p:extLst>
      <p:ext uri="{BB962C8B-B14F-4D97-AF65-F5344CB8AC3E}">
        <p14:creationId xmlns:p14="http://schemas.microsoft.com/office/powerpoint/2010/main" val="291556750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10" name="Text Box 5"/>
          <p:cNvSpPr txBox="1">
            <a:spLocks noChangeArrowheads="1"/>
          </p:cNvSpPr>
          <p:nvPr/>
        </p:nvSpPr>
        <p:spPr bwMode="auto">
          <a:xfrm>
            <a:off x="152400" y="1143000"/>
            <a:ext cx="54864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Bidding Overview</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12"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Bidding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2"/>
              </a:rPr>
              <a:t>Bidding.Energy@gov.ab.ca</a:t>
            </a:r>
            <a:endParaRPr lang="en-CA" sz="1400" dirty="0">
              <a:solidFill>
                <a:srgbClr val="0070C0"/>
              </a:solidFill>
              <a:latin typeface="Arial" pitchFamily="34" charset="0"/>
              <a:cs typeface="Arial"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36" y="1124625"/>
            <a:ext cx="4037464" cy="459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1371600" cy="1143000"/>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41709065"/>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 2020</a:t>
                      </a:r>
                    </a:p>
                  </a:txBody>
                  <a:tcPr/>
                </a:tc>
                <a:tc>
                  <a:txBody>
                    <a:bodyPr/>
                    <a:lstStyle/>
                    <a:p>
                      <a:r>
                        <a:rPr lang="en-CA" dirty="0"/>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December 2020</a:t>
                      </a:r>
                    </a:p>
                  </a:txBody>
                  <a:tcPr/>
                </a:tc>
                <a:tc>
                  <a:txBody>
                    <a:bodyPr/>
                    <a:lstStyle/>
                    <a:p>
                      <a:r>
                        <a:rPr lang="en-CA" dirty="0"/>
                        <a:t>Update the ETS login page</a:t>
                      </a:r>
                    </a:p>
                  </a:txBody>
                  <a:tcPr/>
                </a:tc>
                <a:tc>
                  <a:txBody>
                    <a:bodyPr/>
                    <a:lstStyle/>
                    <a:p>
                      <a:r>
                        <a:rPr lang="en-CA" dirty="0"/>
                        <a:t>various</a:t>
                      </a:r>
                    </a:p>
                  </a:txBody>
                  <a:tcPr/>
                </a:tc>
                <a:extLst>
                  <a:ext uri="{0D108BD9-81ED-4DB2-BD59-A6C34878D82A}">
                    <a16:rowId xmlns:a16="http://schemas.microsoft.com/office/drawing/2014/main" val="1312817168"/>
                  </a:ext>
                </a:extLst>
              </a:tr>
            </a:tbl>
          </a:graphicData>
        </a:graphic>
      </p:graphicFrame>
    </p:spTree>
    <p:extLst>
      <p:ext uri="{BB962C8B-B14F-4D97-AF65-F5344CB8AC3E}">
        <p14:creationId xmlns:p14="http://schemas.microsoft.com/office/powerpoint/2010/main" val="384750657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375024" y="4844534"/>
            <a:ext cx="4244975" cy="184666"/>
          </a:xfrm>
          <a:prstGeom prst="rect">
            <a:avLst/>
          </a:prstGeom>
        </p:spPr>
        <p:txBody>
          <a:bodyPr wrap="square" lIns="0" tIns="0" rIns="0" bIns="0">
            <a:spAutoFit/>
          </a:bodyPr>
          <a:lstStyle/>
          <a:p>
            <a:r>
              <a:rPr lang="en-CA" sz="1200" dirty="0">
                <a:latin typeface="Arial" pitchFamily="34" charset="0"/>
                <a:cs typeface="Arial" pitchFamily="34" charset="0"/>
              </a:rPr>
              <a:t>ETS Account Setup and Preferences (For Site Administrators)</a:t>
            </a:r>
          </a:p>
        </p:txBody>
      </p:sp>
      <p:sp>
        <p:nvSpPr>
          <p:cNvPr id="4" name="Rectangle 3"/>
          <p:cNvSpPr>
            <a:spLocks/>
          </p:cNvSpPr>
          <p:nvPr/>
        </p:nvSpPr>
        <p:spPr>
          <a:xfrm>
            <a:off x="3384550" y="4004846"/>
            <a:ext cx="4311650" cy="369332"/>
          </a:xfrm>
          <a:prstGeom prst="rect">
            <a:avLst/>
          </a:prstGeom>
        </p:spPr>
        <p:txBody>
          <a:bodyPr wrap="square" lIns="0" tIns="0" rIns="0" bIns="0">
            <a:spAutoFit/>
          </a:bodyPr>
          <a:lstStyle/>
          <a:p>
            <a:r>
              <a:rPr lang="en-CA" sz="1200" dirty="0">
                <a:latin typeface="Arial" pitchFamily="34" charset="0"/>
                <a:cs typeface="Arial" pitchFamily="34" charset="0"/>
              </a:rPr>
              <a:t>We recommend that you view the common training module before proceeding to the other Bidding training modules:</a:t>
            </a:r>
          </a:p>
        </p:txBody>
      </p:sp>
      <p:sp>
        <p:nvSpPr>
          <p:cNvPr id="5" name="Rectangle 4"/>
          <p:cNvSpPr>
            <a:spLocks/>
          </p:cNvSpPr>
          <p:nvPr/>
        </p:nvSpPr>
        <p:spPr>
          <a:xfrm>
            <a:off x="3375025" y="1333501"/>
            <a:ext cx="4321175" cy="2200602"/>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about:</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Overview of Bidding</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Bidding Lifecycle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Bidding Roles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Account Preferences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Bid Request Preferences</a:t>
            </a:r>
            <a:br>
              <a:rPr lang="en-CA" sz="1100" dirty="0"/>
            </a:br>
            <a:endParaRPr lang="en-CA" sz="1100" dirty="0"/>
          </a:p>
        </p:txBody>
      </p:sp>
      <p:pic>
        <p:nvPicPr>
          <p:cNvPr id="6" name="Picture 1" descr="Bidding - Overview - Overview - Graphic"/>
          <p:cNvPicPr>
            <a:picLocks noChangeArrowheads="1"/>
          </p:cNvPicPr>
          <p:nvPr/>
        </p:nvPicPr>
        <p:blipFill>
          <a:blip r:embed="rId2" cstate="print"/>
          <a:srcRect/>
          <a:stretch>
            <a:fillRect/>
          </a:stretch>
        </p:blipFill>
        <p:spPr bwMode="auto">
          <a:xfrm>
            <a:off x="279400" y="1384300"/>
            <a:ext cx="2692400" cy="2730500"/>
          </a:xfrm>
          <a:prstGeom prst="rect">
            <a:avLst/>
          </a:prstGeom>
          <a:noFill/>
        </p:spPr>
      </p:pic>
      <p:sp>
        <p:nvSpPr>
          <p:cNvPr id="8" name="Title 7"/>
          <p:cNvSpPr>
            <a:spLocks noGrp="1"/>
          </p:cNvSpPr>
          <p:nvPr>
            <p:ph type="title" idx="4294967295"/>
          </p:nvPr>
        </p:nvSpPr>
        <p:spPr>
          <a:xfrm>
            <a:off x="533400" y="563562"/>
            <a:ext cx="1447800" cy="6556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413125" y="1626275"/>
            <a:ext cx="4511675" cy="2215991"/>
          </a:xfrm>
          <a:prstGeom prst="rect">
            <a:avLst/>
          </a:prstGeom>
        </p:spPr>
        <p:txBody>
          <a:bodyPr wrap="square" lIns="0" tIns="0" rIns="0" bIns="0">
            <a:spAutoFit/>
          </a:bodyPr>
          <a:lstStyle/>
          <a:p>
            <a:r>
              <a:rPr lang="en-CA" sz="1200" dirty="0">
                <a:latin typeface="Arial" pitchFamily="34" charset="0"/>
                <a:cs typeface="Arial" pitchFamily="34" charset="0"/>
              </a:rPr>
              <a:t>Creating bid requests can be done by using the Bid Request screen or, by using a map interface screen to select your parcels.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Bidding Rules are published on the inside cover of each Public Offering Notice and can be viewed at:</a:t>
            </a:r>
          </a:p>
          <a:p>
            <a:br>
              <a:rPr lang="en-CA" sz="1200" dirty="0">
                <a:latin typeface="Arial" pitchFamily="34" charset="0"/>
                <a:cs typeface="Arial" pitchFamily="34" charset="0"/>
              </a:rPr>
            </a:br>
            <a:r>
              <a:rPr lang="en-CA" sz="1200" dirty="0">
                <a:latin typeface="Arial" pitchFamily="34" charset="0"/>
                <a:cs typeface="Arial" pitchFamily="34" charset="0"/>
              </a:rPr>
              <a:t>https://content.energy.alberta.ca/Tenure/1314.asp</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should be familiar with these rules before beginning the bid process.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3" descr="Bidding - Overview - BiddingOverview - Graphic"/>
          <p:cNvPicPr>
            <a:picLocks noChangeArrowheads="1"/>
          </p:cNvPicPr>
          <p:nvPr/>
        </p:nvPicPr>
        <p:blipFill>
          <a:blip r:embed="rId2" cstate="print"/>
          <a:srcRect/>
          <a:stretch>
            <a:fillRect/>
          </a:stretch>
        </p:blipFill>
        <p:spPr bwMode="auto">
          <a:xfrm>
            <a:off x="355600" y="1460500"/>
            <a:ext cx="2692400" cy="2730500"/>
          </a:xfrm>
          <a:prstGeom prst="rect">
            <a:avLst/>
          </a:prstGeom>
          <a:noFill/>
        </p:spPr>
      </p:pic>
      <p:sp>
        <p:nvSpPr>
          <p:cNvPr id="5" name="Title 4"/>
          <p:cNvSpPr>
            <a:spLocks noGrp="1"/>
          </p:cNvSpPr>
          <p:nvPr>
            <p:ph type="title" idx="4294967295"/>
          </p:nvPr>
        </p:nvSpPr>
        <p:spPr>
          <a:xfrm>
            <a:off x="457200" y="533400"/>
            <a:ext cx="2330450" cy="685800"/>
          </a:xfrm>
        </p:spPr>
        <p:txBody>
          <a:bodyPr>
            <a:normAutofit/>
          </a:bodyPr>
          <a:lstStyle/>
          <a:p>
            <a:pPr algn="l"/>
            <a:r>
              <a:rPr lang="en-CA" sz="1600" b="1" dirty="0">
                <a:latin typeface="Arial" pitchFamily="34" charset="0"/>
                <a:cs typeface="Arial" pitchFamily="34" charset="0"/>
              </a:rPr>
              <a:t>Overview of Bidding</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762000"/>
            <a:ext cx="2057400" cy="655638"/>
          </a:xfrm>
        </p:spPr>
        <p:txBody>
          <a:bodyPr>
            <a:normAutofit/>
          </a:bodyPr>
          <a:lstStyle/>
          <a:p>
            <a:pPr algn="l"/>
            <a:r>
              <a:rPr lang="en-CA" sz="1600" b="1" baseline="0" dirty="0">
                <a:latin typeface="Arial" pitchFamily="34" charset="0"/>
                <a:cs typeface="Arial" pitchFamily="34" charset="0"/>
              </a:rPr>
              <a:t>Bidding Lifecycle</a:t>
            </a:r>
            <a:endParaRPr lang="en-CA" sz="160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8534400" cy="4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495800" y="5117068"/>
            <a:ext cx="3511550" cy="369332"/>
          </a:xfrm>
          <a:prstGeom prst="rect">
            <a:avLst/>
          </a:prstGeom>
        </p:spPr>
        <p:txBody>
          <a:bodyPr wrap="square" lIns="0" tIns="0" rIns="0" bIns="0">
            <a:spAutoFit/>
          </a:bodyPr>
          <a:lstStyle/>
          <a:p>
            <a:r>
              <a:rPr lang="en-CA" sz="1200" dirty="0">
                <a:latin typeface="Arial" pitchFamily="34" charset="0"/>
                <a:cs typeface="Arial" pitchFamily="34" charset="0"/>
              </a:rPr>
              <a:t>Please review course: ETS Account Setup and Preferences (For Site Administrators)</a:t>
            </a:r>
          </a:p>
        </p:txBody>
      </p:sp>
      <p:sp>
        <p:nvSpPr>
          <p:cNvPr id="3" name="Rectangle 2"/>
          <p:cNvSpPr>
            <a:spLocks/>
          </p:cNvSpPr>
          <p:nvPr/>
        </p:nvSpPr>
        <p:spPr>
          <a:xfrm>
            <a:off x="4422775" y="1769745"/>
            <a:ext cx="4111625" cy="2954655"/>
          </a:xfrm>
          <a:prstGeom prst="rect">
            <a:avLst/>
          </a:prstGeom>
        </p:spPr>
        <p:txBody>
          <a:bodyPr wrap="square" lIns="0" tIns="0" rIns="0" bIns="0">
            <a:spAutoFit/>
          </a:bodyPr>
          <a:lstStyle/>
          <a:p>
            <a:r>
              <a:rPr lang="en-CA" sz="1200" dirty="0">
                <a:latin typeface="Arial" pitchFamily="34" charset="0"/>
                <a:cs typeface="Arial" pitchFamily="34" charset="0"/>
              </a:rPr>
              <a:t>An individual within the company can access the Bidding functionality in ETS if he/she has a Client Account created and is assigned a Bidding Role by the company's Site Administrator. These are the roles for Bidding:</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Coordinator</a:t>
            </a:r>
            <a:r>
              <a:rPr lang="en-CA" sz="1200" dirty="0">
                <a:latin typeface="Arial" pitchFamily="34" charset="0"/>
                <a:cs typeface="Arial" pitchFamily="34" charset="0"/>
              </a:rPr>
              <a:t> - The client can see all Bid Requests within their company and re-assign requests as necessary unless limited by a certain group assigned by the Site Administrator.</a:t>
            </a:r>
          </a:p>
          <a:p>
            <a:br>
              <a:rPr lang="en-CA" sz="1200" dirty="0">
                <a:latin typeface="Arial" pitchFamily="34" charset="0"/>
                <a:cs typeface="Arial" pitchFamily="34" charset="0"/>
              </a:rPr>
            </a:br>
            <a:r>
              <a:rPr lang="en-CA" sz="1200" b="1" dirty="0">
                <a:latin typeface="Arial" pitchFamily="34" charset="0"/>
                <a:cs typeface="Arial" pitchFamily="34" charset="0"/>
              </a:rPr>
              <a:t>Creator</a:t>
            </a:r>
            <a:r>
              <a:rPr lang="en-CA" sz="1200" dirty="0">
                <a:latin typeface="Arial" pitchFamily="34" charset="0"/>
                <a:cs typeface="Arial" pitchFamily="34" charset="0"/>
              </a:rPr>
              <a:t> - The client can create Bid Requests in the system.</a:t>
            </a:r>
          </a:p>
          <a:p>
            <a:br>
              <a:rPr lang="en-CA" sz="1200" dirty="0">
                <a:latin typeface="Arial" pitchFamily="34" charset="0"/>
                <a:cs typeface="Arial" pitchFamily="34" charset="0"/>
              </a:rPr>
            </a:br>
            <a:r>
              <a:rPr lang="en-CA" sz="1200" b="1" dirty="0">
                <a:latin typeface="Arial" pitchFamily="34" charset="0"/>
                <a:cs typeface="Arial" pitchFamily="34" charset="0"/>
              </a:rPr>
              <a:t>Submitter</a:t>
            </a:r>
            <a:r>
              <a:rPr lang="en-CA" sz="1200" dirty="0">
                <a:latin typeface="Arial" pitchFamily="34" charset="0"/>
                <a:cs typeface="Arial" pitchFamily="34" charset="0"/>
              </a:rPr>
              <a:t> - The client can submit Bid Requests to the Department.</a:t>
            </a:r>
          </a:p>
          <a:p>
            <a:br>
              <a:rPr lang="en-CA" sz="1200" dirty="0">
                <a:latin typeface="Arial" pitchFamily="34" charset="0"/>
                <a:cs typeface="Arial" pitchFamily="34" charset="0"/>
              </a:rPr>
            </a:br>
            <a:r>
              <a:rPr lang="en-CA" sz="1200" b="1" dirty="0">
                <a:latin typeface="Arial" pitchFamily="34" charset="0"/>
                <a:cs typeface="Arial" pitchFamily="34" charset="0"/>
              </a:rPr>
              <a:t>Viewer</a:t>
            </a:r>
            <a:r>
              <a:rPr lang="en-CA" sz="1200" dirty="0">
                <a:latin typeface="Arial" pitchFamily="34" charset="0"/>
                <a:cs typeface="Arial" pitchFamily="34" charset="0"/>
              </a:rPr>
              <a:t> - The client can only view Bid Requests that have been assigned to him/her.</a:t>
            </a: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85800" y="639762"/>
            <a:ext cx="762000" cy="731838"/>
          </a:xfrm>
        </p:spPr>
        <p:txBody>
          <a:bodyPr>
            <a:normAutofit/>
          </a:bodyPr>
          <a:lstStyle/>
          <a:p>
            <a:pPr algn="l"/>
            <a:r>
              <a:rPr lang="en-CA" sz="1600" b="1" dirty="0">
                <a:latin typeface="Arial" pitchFamily="34" charset="0"/>
                <a:cs typeface="Arial" pitchFamily="34" charset="0"/>
              </a:rPr>
              <a:t>Roles</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3999"/>
            <a:ext cx="8686800" cy="524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486400" y="1520547"/>
            <a:ext cx="3429000" cy="3508653"/>
          </a:xfrm>
          <a:prstGeom prst="rect">
            <a:avLst/>
          </a:prstGeom>
        </p:spPr>
        <p:txBody>
          <a:bodyPr wrap="square" lIns="0" tIns="0" rIns="0" bIns="0">
            <a:spAutoFit/>
          </a:bodyPr>
          <a:lstStyle/>
          <a:p>
            <a:r>
              <a:rPr lang="en-CA" sz="1200" dirty="0">
                <a:latin typeface="Arial" pitchFamily="34" charset="0"/>
                <a:cs typeface="Arial" pitchFamily="34" charset="0"/>
              </a:rPr>
              <a:t>Delete requests after X Days allows you to set the number of days (maximum 90 days) that your requests will remain on ETS before Alberta Energy deletes them.</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Difference between Start Date and End Date X Days allows you to set the range of days (maximum 90 days) you can see results displayed on the Request Status screen and the Work in Progress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Default Comment allows you to enter text that will be displayed in the comment box in the Bid Request screen. This comment will assist you in identifying the request.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Tip:</a:t>
            </a:r>
            <a:r>
              <a:rPr lang="en-CA" sz="1200" dirty="0">
                <a:latin typeface="Arial" pitchFamily="34" charset="0"/>
                <a:cs typeface="Arial" pitchFamily="34" charset="0"/>
              </a:rPr>
              <a:t> If you remove the Start Date from the Request Status or Work in Progress screen you will see all the available information on the screen.</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457200" y="609600"/>
            <a:ext cx="2362200" cy="808038"/>
          </a:xfrm>
        </p:spPr>
        <p:txBody>
          <a:bodyPr>
            <a:normAutofit/>
          </a:bodyPr>
          <a:lstStyle/>
          <a:p>
            <a:pPr algn="l"/>
            <a:r>
              <a:rPr lang="en-CA" sz="1600" b="1" dirty="0">
                <a:latin typeface="Arial" pitchFamily="34" charset="0"/>
                <a:cs typeface="Arial" pitchFamily="34" charset="0"/>
              </a:rPr>
              <a:t>Account Preferences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2336"/>
            <a:ext cx="5400675" cy="353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CCC4452-FEE0-47F6-ABD4-64696EE190B4}"/>
              </a:ext>
            </a:extLst>
          </p:cNvPr>
          <p:cNvPicPr>
            <a:picLocks noChangeAspect="1"/>
          </p:cNvPicPr>
          <p:nvPr/>
        </p:nvPicPr>
        <p:blipFill>
          <a:blip r:embed="rId3"/>
          <a:stretch>
            <a:fillRect/>
          </a:stretch>
        </p:blipFill>
        <p:spPr>
          <a:xfrm>
            <a:off x="228600" y="3810000"/>
            <a:ext cx="963706" cy="762000"/>
          </a:xfrm>
          <a:prstGeom prst="rect">
            <a:avLst/>
          </a:prstGeom>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1746409"/>
            <a:ext cx="3429000" cy="2215991"/>
          </a:xfrm>
          <a:prstGeom prst="rect">
            <a:avLst/>
          </a:prstGeom>
        </p:spPr>
        <p:txBody>
          <a:bodyPr wrap="square" lIns="0" tIns="0" rIns="0" bIns="0">
            <a:spAutoFit/>
          </a:bodyPr>
          <a:lstStyle/>
          <a:p>
            <a:r>
              <a:rPr lang="en-CA" sz="1200" dirty="0">
                <a:latin typeface="Arial" pitchFamily="34" charset="0"/>
                <a:cs typeface="Arial" pitchFamily="34" charset="0"/>
              </a:rPr>
              <a:t>Under Viewers, you can select users to view your bid requests. You can add as many viewers as you want by using the Add Viewer button and selecting their account name from the drop down list.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Under Submitters, you can select users to submit your bid requests. If you have a creator/submitter role, adding yourself in this screen by selecting your account name from the drop down list will allow you to submit each bid request you create. If you do not do this, you will need to select a submitter every time you create a bid request.</a:t>
            </a:r>
          </a:p>
        </p:txBody>
      </p:sp>
      <p:pic>
        <p:nvPicPr>
          <p:cNvPr id="3" name="Picture 7" descr="Bidding - Overview - Bid Request Preferences - Graphic"/>
          <p:cNvPicPr>
            <a:picLocks noChangeArrowheads="1"/>
          </p:cNvPicPr>
          <p:nvPr/>
        </p:nvPicPr>
        <p:blipFill rotWithShape="1">
          <a:blip r:embed="rId2" cstate="print"/>
          <a:srcRect b="788"/>
          <a:stretch/>
        </p:blipFill>
        <p:spPr bwMode="auto">
          <a:xfrm>
            <a:off x="95250" y="1600800"/>
            <a:ext cx="4311650" cy="3276000"/>
          </a:xfrm>
          <a:prstGeom prst="rect">
            <a:avLst/>
          </a:prstGeom>
          <a:noFill/>
        </p:spPr>
      </p:pic>
      <p:sp>
        <p:nvSpPr>
          <p:cNvPr id="4" name="Rectangle 3"/>
          <p:cNvSpPr>
            <a:spLocks/>
          </p:cNvSpPr>
          <p:nvPr/>
        </p:nvSpPr>
        <p:spPr>
          <a:xfrm>
            <a:off x="7772400" y="838200"/>
            <a:ext cx="1295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 9 to 13)</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457200" y="609600"/>
            <a:ext cx="2743200" cy="808038"/>
          </a:xfrm>
        </p:spPr>
        <p:txBody>
          <a:bodyPr>
            <a:normAutofit/>
          </a:bodyPr>
          <a:lstStyle/>
          <a:p>
            <a:pPr algn="l"/>
            <a:r>
              <a:rPr lang="en-CA" sz="1600" b="1" dirty="0">
                <a:latin typeface="Arial" pitchFamily="34" charset="0"/>
                <a:cs typeface="Arial" pitchFamily="34" charset="0"/>
              </a:rPr>
              <a:t>Bid Request Preferences</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CA" sz="100" dirty="0">
                <a:solidFill>
                  <a:schemeClr val="bg1"/>
                </a:solidFill>
              </a:rPr>
              <a:t>BRP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46318"/>
            <a:ext cx="4781550" cy="286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4322115" y="2384209"/>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ular Callout 10"/>
          <p:cNvSpPr/>
          <p:nvPr/>
        </p:nvSpPr>
        <p:spPr>
          <a:xfrm>
            <a:off x="5645867" y="1253968"/>
            <a:ext cx="2171700" cy="8382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a:t>
            </a:r>
            <a:r>
              <a:rPr lang="en-US" sz="1100" b="1" dirty="0">
                <a:solidFill>
                  <a:prstClr val="black"/>
                </a:solidFill>
                <a:latin typeface="Arial" pitchFamily="34" charset="0"/>
                <a:cs typeface="Arial" pitchFamily="34" charset="0"/>
              </a:rPr>
              <a:t>preferences</a:t>
            </a:r>
            <a:r>
              <a:rPr lang="en-US" sz="1100" dirty="0">
                <a:solidFill>
                  <a:prstClr val="black"/>
                </a:solidFill>
                <a:latin typeface="Arial" pitchFamily="34" charset="0"/>
                <a:cs typeface="Arial" pitchFamily="34" charset="0"/>
              </a:rPr>
              <a:t> link opens up account preferences page</a:t>
            </a:r>
            <a:endParaRPr lang="en-CA" sz="1100" dirty="0">
              <a:solidFill>
                <a:prstClr val="black"/>
              </a:solidFill>
              <a:latin typeface="Arial" pitchFamily="34" charset="0"/>
              <a:cs typeface="Arial" pitchFamily="34" charset="0"/>
            </a:endParaRPr>
          </a:p>
        </p:txBody>
      </p:sp>
      <p:sp>
        <p:nvSpPr>
          <p:cNvPr id="7" name="Rectangle 6"/>
          <p:cNvSpPr>
            <a:spLocks/>
          </p:cNvSpPr>
          <p:nvPr/>
        </p:nvSpPr>
        <p:spPr>
          <a:xfrm>
            <a:off x="95250" y="6019800"/>
            <a:ext cx="2038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Bid Request Preferences</a:t>
            </a:r>
            <a:endParaRPr lang="en-CA" sz="1200" b="1" i="1" dirty="0">
              <a:latin typeface="Arial" pitchFamily="34" charset="0"/>
              <a:cs typeface="Arial" pitchFamily="34" charset="0"/>
            </a:endParaRPr>
          </a:p>
        </p:txBody>
      </p:sp>
      <p:pic>
        <p:nvPicPr>
          <p:cNvPr id="5" name="Picture 4">
            <a:extLst>
              <a:ext uri="{FF2B5EF4-FFF2-40B4-BE49-F238E27FC236}">
                <a16:creationId xmlns:a16="http://schemas.microsoft.com/office/drawing/2014/main" id="{1F97438F-6868-42B9-85E9-5EC3BC6D2994}"/>
              </a:ext>
            </a:extLst>
          </p:cNvPr>
          <p:cNvPicPr>
            <a:picLocks noChangeAspect="1"/>
          </p:cNvPicPr>
          <p:nvPr/>
        </p:nvPicPr>
        <p:blipFill>
          <a:blip r:embed="rId4"/>
          <a:stretch>
            <a:fillRect/>
          </a:stretch>
        </p:blipFill>
        <p:spPr>
          <a:xfrm>
            <a:off x="4327562" y="4724400"/>
            <a:ext cx="914400" cy="723014"/>
          </a:xfrm>
          <a:prstGeom prst="rect">
            <a:avLst/>
          </a:prstGeom>
        </p:spPr>
      </p:pic>
      <p:pic>
        <p:nvPicPr>
          <p:cNvPr id="8" name="Picture 7">
            <a:extLst>
              <a:ext uri="{FF2B5EF4-FFF2-40B4-BE49-F238E27FC236}">
                <a16:creationId xmlns:a16="http://schemas.microsoft.com/office/drawing/2014/main" id="{4DC3CC3D-12EB-433E-BDCF-BBA211854D16}"/>
              </a:ext>
            </a:extLst>
          </p:cNvPr>
          <p:cNvPicPr>
            <a:picLocks noChangeAspect="1"/>
          </p:cNvPicPr>
          <p:nvPr/>
        </p:nvPicPr>
        <p:blipFill>
          <a:blip r:embed="rId5"/>
          <a:stretch>
            <a:fillRect/>
          </a:stretch>
        </p:blipFill>
        <p:spPr>
          <a:xfrm>
            <a:off x="250138" y="1253968"/>
            <a:ext cx="3728150" cy="2862938"/>
          </a:xfrm>
          <a:prstGeom prst="rect">
            <a:avLst/>
          </a:prstGeom>
        </p:spPr>
      </p:pic>
    </p:spTree>
    <p:extLst>
      <p:ext uri="{BB962C8B-B14F-4D97-AF65-F5344CB8AC3E}">
        <p14:creationId xmlns:p14="http://schemas.microsoft.com/office/powerpoint/2010/main" val="1922146430"/>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01</Order1>
    <Course_x0020_Description xmlns="d317fc56-cd2a-4fee-83bf-2acf5d88d7a0">This module provides an overview of the bidding functionality in ETS.</Course_x0020_Description>
    <Module xmlns="d317fc56-cd2a-4fee-83bf-2acf5d88d7a0">Module</Module>
    <Area xmlns="d317fc56-cd2a-4fee-83bf-2acf5d88d7a0">Bidding</Area>
    <Area_x0020_2 xmlns="1509703c-35a2-4cc5-bc03-45b4c99b43c1">Main Page</Area_x0020_2>
    <Course_x0020_Description2 xmlns="1509703c-35a2-4cc5-bc03-45b4c99b43c1" xsi:nil="true"/>
  </documentManagement>
</p:properti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BC073-07EE-403E-8F39-DF8E7B6B9821}">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85380C18-3C92-4FDF-9C49-D8C7B8CE6645}">
  <ds:schemaRefs>
    <ds:schemaRef ds:uri="Microsoft.SharePoint.Taxonomy.ContentTypeSync"/>
  </ds:schemaRefs>
</ds:datastoreItem>
</file>

<file path=customXml/itemProps3.xml><?xml version="1.0" encoding="utf-8"?>
<ds:datastoreItem xmlns:ds="http://schemas.openxmlformats.org/officeDocument/2006/customXml" ds:itemID="{72FD733F-E8FE-4EE0-B067-05CE49EB6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9DF0A21-8483-41E1-BB7B-2413C1E1E6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TotalTime>
  <Words>858</Words>
  <Application>Microsoft Office PowerPoint</Application>
  <PresentationFormat>On-screen Show (4:3)</PresentationFormat>
  <Paragraphs>79</Paragraphs>
  <Slides>15</Slides>
  <Notes>0</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Freestyle Script</vt:lpstr>
      <vt:lpstr>Office Theme</vt:lpstr>
      <vt:lpstr>Welcome</vt:lpstr>
      <vt:lpstr>Revisions</vt:lpstr>
      <vt:lpstr>Introduction</vt:lpstr>
      <vt:lpstr>Overview of Bidding</vt:lpstr>
      <vt:lpstr>Bidding Lifecycle</vt:lpstr>
      <vt:lpstr>Roles</vt:lpstr>
      <vt:lpstr>Account Preferences </vt:lpstr>
      <vt:lpstr>Bid Request Preferences</vt:lpstr>
      <vt:lpstr>BRP 1</vt:lpstr>
      <vt:lpstr>BRP 2</vt:lpstr>
      <vt:lpstr>BRP 3</vt:lpstr>
      <vt:lpstr>BRP 4</vt:lpstr>
      <vt:lpstr>BRP 5</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Bidding Overview</dc:title>
  <dc:creator>Karen Chinnery</dc:creator>
  <cp:lastModifiedBy>Lynn McIntosh</cp:lastModifiedBy>
  <cp:revision>58</cp:revision>
  <dcterms:created xsi:type="dcterms:W3CDTF">2012-06-04T22:48:31Z</dcterms:created>
  <dcterms:modified xsi:type="dcterms:W3CDTF">2025-10-28T20:13:52Z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2020-12-02T16:27:57Z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4888a76e-2a47-45f1-8a2e-5d4ace48d0ce</vt:lpwstr>
  </property>
  <property fmtid="{D5CDD505-2E9C-101B-9397-08002B2CF9AE}" pid="9" name="MSIP_Label_abf2ea38-542c-4b75-bd7d-582ec36a519f_ContentBits">
    <vt:lpwstr>2</vt:lpwstr>
  </property>
</Properties>
</file>