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38"/>
  </p:notesMasterIdLst>
  <p:handoutMasterIdLst>
    <p:handoutMasterId r:id="rId39"/>
  </p:handoutMasterIdLst>
  <p:sldIdLst>
    <p:sldId id="263" r:id="rId6"/>
    <p:sldId id="261" r:id="rId7"/>
    <p:sldId id="260" r:id="rId8"/>
    <p:sldId id="264" r:id="rId9"/>
    <p:sldId id="257" r:id="rId10"/>
    <p:sldId id="258" r:id="rId11"/>
    <p:sldId id="268" r:id="rId12"/>
    <p:sldId id="267" r:id="rId13"/>
    <p:sldId id="270" r:id="rId14"/>
    <p:sldId id="271" r:id="rId15"/>
    <p:sldId id="272" r:id="rId16"/>
    <p:sldId id="273" r:id="rId17"/>
    <p:sldId id="266" r:id="rId18"/>
    <p:sldId id="269" r:id="rId19"/>
    <p:sldId id="265" r:id="rId20"/>
    <p:sldId id="259" r:id="rId21"/>
    <p:sldId id="274" r:id="rId22"/>
    <p:sldId id="277" r:id="rId23"/>
    <p:sldId id="278" r:id="rId24"/>
    <p:sldId id="281" r:id="rId25"/>
    <p:sldId id="280" r:id="rId26"/>
    <p:sldId id="287" r:id="rId27"/>
    <p:sldId id="284" r:id="rId28"/>
    <p:sldId id="285" r:id="rId29"/>
    <p:sldId id="286" r:id="rId30"/>
    <p:sldId id="289" r:id="rId31"/>
    <p:sldId id="283" r:id="rId32"/>
    <p:sldId id="279" r:id="rId33"/>
    <p:sldId id="275" r:id="rId34"/>
    <p:sldId id="276" r:id="rId35"/>
    <p:sldId id="290" r:id="rId36"/>
    <p:sldId id="2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Stenerson" initials="DS" lastIdx="3" clrIdx="0">
    <p:extLst>
      <p:ext uri="{19B8F6BF-5375-455C-9EA6-DF929625EA0E}">
        <p15:presenceInfo xmlns:p15="http://schemas.microsoft.com/office/powerpoint/2012/main" userId="S-1-5-21-2000478354-963894560-682003330-1234312" providerId="AD"/>
      </p:ext>
    </p:extLst>
  </p:cmAuthor>
  <p:cmAuthor id="2" name="Kerry-Lynne Kryvenchuk" initials="KK" lastIdx="3" clrIdx="1">
    <p:extLst>
      <p:ext uri="{19B8F6BF-5375-455C-9EA6-DF929625EA0E}">
        <p15:presenceInfo xmlns:p15="http://schemas.microsoft.com/office/powerpoint/2012/main" userId="S-1-5-21-2000478354-963894560-682003330-18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2160AD"/>
    <a:srgbClr val="E0E0E0"/>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755" autoAdjust="0"/>
  </p:normalViewPr>
  <p:slideViewPr>
    <p:cSldViewPr>
      <p:cViewPr varScale="1">
        <p:scale>
          <a:sx n="101" d="100"/>
          <a:sy n="101" d="100"/>
        </p:scale>
        <p:origin x="132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1ED123-8121-4BCD-B5F3-DAF44722B6C1}" type="datetimeFigureOut">
              <a:rPr lang="en-CA" smtClean="0"/>
              <a:t>2025-10-21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2214E0-D943-47CE-A672-A3F7D8E06F56}" type="slidenum">
              <a:rPr lang="en-CA" smtClean="0"/>
              <a:t>‹#›</a:t>
            </a:fld>
            <a:endParaRPr lang="en-CA"/>
          </a:p>
        </p:txBody>
      </p:sp>
    </p:spTree>
    <p:extLst>
      <p:ext uri="{BB962C8B-B14F-4D97-AF65-F5344CB8AC3E}">
        <p14:creationId xmlns:p14="http://schemas.microsoft.com/office/powerpoint/2010/main" val="369559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852A6-EF16-4294-8868-8D1386ED73FF}" type="datetimeFigureOut">
              <a:rPr lang="en-CA" smtClean="0"/>
              <a:t>2025-10-21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CA" dirty="0"/>
          </a:p>
        </p:txBody>
      </p:sp>
    </p:spTree>
    <p:extLst>
      <p:ext uri="{BB962C8B-B14F-4D97-AF65-F5344CB8AC3E}">
        <p14:creationId xmlns:p14="http://schemas.microsoft.com/office/powerpoint/2010/main" val="194022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ic 34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32364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340x340</a:t>
            </a:r>
            <a:endParaRPr lang="en-CA" dirty="0"/>
          </a:p>
        </p:txBody>
      </p:sp>
      <p:sp>
        <p:nvSpPr>
          <p:cNvPr id="5" name="Date Placeholder 4"/>
          <p:cNvSpPr>
            <a:spLocks noGrp="1"/>
          </p:cNvSpPr>
          <p:nvPr>
            <p:ph type="dt" sz="half" idx="10"/>
          </p:nvPr>
        </p:nvSpPr>
        <p:spPr/>
        <p:txBody>
          <a:bodyPr/>
          <a:lstStyle/>
          <a:p>
            <a:fld id="{43610622-B1F7-47E6-9F83-7D0A77231474}" type="datetime1">
              <a:rPr lang="en-CA" smtClean="0"/>
              <a:t>2025-10-21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dirty="0"/>
              <a:t>Page </a:t>
            </a:r>
            <a:fld id="{35F6220A-40A3-451E-8A3B-AEB0639DEA92}" type="slidenum">
              <a:rPr lang="en-CA" smtClean="0"/>
              <a:pPr/>
              <a:t>‹#›</a:t>
            </a:fld>
            <a:r>
              <a:rPr lang="en-CA" dirty="0"/>
              <a:t> of 32</a:t>
            </a:r>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3707904" y="1484784"/>
            <a:ext cx="5256709" cy="4681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408074631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 45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42840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450x340</a:t>
            </a:r>
            <a:endParaRPr lang="en-CA" dirty="0"/>
          </a:p>
        </p:txBody>
      </p:sp>
      <p:sp>
        <p:nvSpPr>
          <p:cNvPr id="5" name="Date Placeholder 4"/>
          <p:cNvSpPr>
            <a:spLocks noGrp="1"/>
          </p:cNvSpPr>
          <p:nvPr>
            <p:ph type="dt" sz="half" idx="10"/>
          </p:nvPr>
        </p:nvSpPr>
        <p:spPr/>
        <p:txBody>
          <a:bodyPr/>
          <a:lstStyle/>
          <a:p>
            <a:fld id="{23290E20-39FB-4029-B7BF-4CD0060A322F}" type="datetime1">
              <a:rPr lang="en-CA" smtClean="0"/>
              <a:t>2025-10-21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88224" y="6356350"/>
            <a:ext cx="21336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CA" dirty="0"/>
              <a:t>Page </a:t>
            </a:r>
            <a:fld id="{35F6220A-40A3-451E-8A3B-AEB0639DEA92}" type="slidenum">
              <a:rPr lang="en-CA" smtClean="0"/>
              <a:pPr/>
              <a:t>‹#›</a:t>
            </a:fld>
            <a:r>
              <a:rPr lang="en-CA" dirty="0"/>
              <a:t> of 32</a:t>
            </a:r>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4787900" y="1484313"/>
            <a:ext cx="4105275"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572014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907x336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4384" y="1484784"/>
            <a:ext cx="8640000" cy="32004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Picture 969x336</a:t>
            </a:r>
          </a:p>
          <a:p>
            <a:r>
              <a:rPr lang="en-CA" dirty="0"/>
              <a:t>Note: The </a:t>
            </a:r>
            <a:r>
              <a:rPr lang="en-CA" dirty="0" err="1"/>
              <a:t>ForceTen</a:t>
            </a:r>
            <a:r>
              <a:rPr lang="en-CA" dirty="0"/>
              <a:t> pixel size goes over the margin. For consistency, the image will have to be resized to fit the new format.</a:t>
            </a:r>
          </a:p>
          <a:p>
            <a:r>
              <a:rPr lang="en-CA" dirty="0"/>
              <a:t>New format is 24 cm x 8.89 cm (907x336 pixels).</a:t>
            </a:r>
          </a:p>
        </p:txBody>
      </p:sp>
      <p:sp>
        <p:nvSpPr>
          <p:cNvPr id="5" name="Date Placeholder 4"/>
          <p:cNvSpPr>
            <a:spLocks noGrp="1"/>
          </p:cNvSpPr>
          <p:nvPr>
            <p:ph type="dt" sz="half" idx="10"/>
          </p:nvPr>
        </p:nvSpPr>
        <p:spPr/>
        <p:txBody>
          <a:bodyPr/>
          <a:lstStyle/>
          <a:p>
            <a:fld id="{291B6DD6-A1BE-4C34-BF67-D9930E111B03}" type="datetime1">
              <a:rPr lang="en-CA" smtClean="0"/>
              <a:t>2025-10-21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dirty="0"/>
              <a:t>Page </a:t>
            </a:r>
            <a:fld id="{35F6220A-40A3-451E-8A3B-AEB0639DEA92}" type="slidenum">
              <a:rPr lang="en-CA" smtClean="0"/>
              <a:pPr/>
              <a:t>‹#›</a:t>
            </a:fld>
            <a:r>
              <a:rPr lang="en-CA" dirty="0"/>
              <a:t> of 32</a:t>
            </a:r>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250825" y="4797152"/>
            <a:ext cx="8642350" cy="15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228408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Date Placeholder 3"/>
          <p:cNvSpPr>
            <a:spLocks noGrp="1"/>
          </p:cNvSpPr>
          <p:nvPr>
            <p:ph type="dt" sz="half" idx="10"/>
          </p:nvPr>
        </p:nvSpPr>
        <p:spPr/>
        <p:txBody>
          <a:bodyPr/>
          <a:lstStyle/>
          <a:p>
            <a:fld id="{426611FB-70B5-4F47-9296-0CA5AD839491}" type="datetime1">
              <a:rPr lang="en-CA" smtClean="0"/>
              <a:t>2025-10-21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dirty="0"/>
              <a:t>Page </a:t>
            </a:r>
            <a:fld id="{35F6220A-40A3-451E-8A3B-AEB0639DEA92}" type="slidenum">
              <a:rPr lang="en-CA" smtClean="0"/>
              <a:pPr/>
              <a:t>‹#›</a:t>
            </a:fld>
            <a:r>
              <a:rPr lang="en-CA" dirty="0"/>
              <a:t> of 32</a:t>
            </a:r>
          </a:p>
        </p:txBody>
      </p:sp>
      <p:sp>
        <p:nvSpPr>
          <p:cNvPr id="7" name="Text Placeholder 6"/>
          <p:cNvSpPr>
            <a:spLocks noGrp="1"/>
          </p:cNvSpPr>
          <p:nvPr>
            <p:ph type="body" sz="quarter" idx="13"/>
          </p:nvPr>
        </p:nvSpPr>
        <p:spPr>
          <a:xfrm>
            <a:off x="250825" y="1484313"/>
            <a:ext cx="8642350"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64553771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57BB65A-20FA-430C-AFF1-1B0F1A16C876}" type="datetime1">
              <a:rPr lang="en-CA" smtClean="0"/>
              <a:t>2025-10-21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r>
              <a:rPr lang="en-CA" dirty="0"/>
              <a:t>Page </a:t>
            </a:r>
            <a:fld id="{35F6220A-40A3-451E-8A3B-AEB0639DEA92}" type="slidenum">
              <a:rPr lang="en-CA" smtClean="0"/>
              <a:pPr/>
              <a:t>‹#›</a:t>
            </a:fld>
            <a:r>
              <a:rPr lang="en-CA" dirty="0"/>
              <a:t> of 32</a:t>
            </a:r>
          </a:p>
        </p:txBody>
      </p:sp>
      <p:sp>
        <p:nvSpPr>
          <p:cNvPr id="7" name="Content Placeholder 6"/>
          <p:cNvSpPr>
            <a:spLocks noGrp="1"/>
          </p:cNvSpPr>
          <p:nvPr>
            <p:ph sz="quarter" idx="13"/>
          </p:nvPr>
        </p:nvSpPr>
        <p:spPr>
          <a:xfrm>
            <a:off x="395288" y="2204864"/>
            <a:ext cx="8497887" cy="41038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26475560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ADD18-2391-41C9-A119-4BDC016511D0}" type="datetime1">
              <a:rPr lang="en-CA" smtClean="0"/>
              <a:t>2025-10-21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r>
              <a:rPr lang="en-CA" dirty="0"/>
              <a:t>Page </a:t>
            </a:r>
            <a:fld id="{35F6220A-40A3-451E-8A3B-AEB0639DEA92}" type="slidenum">
              <a:rPr lang="en-CA" smtClean="0"/>
              <a:pPr/>
              <a:t>‹#›</a:t>
            </a:fld>
            <a:r>
              <a:rPr lang="en-CA" dirty="0"/>
              <a:t> of 32</a:t>
            </a:r>
          </a:p>
        </p:txBody>
      </p:sp>
      <p:sp>
        <p:nvSpPr>
          <p:cNvPr id="6"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58547595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AAC7034-7202-4EA8-9EE3-D1B79A404048}" type="datetime1">
              <a:rPr lang="en-CA" smtClean="0"/>
              <a:t>2025-10-21</a:t>
            </a:fld>
            <a:endParaRPr lang="en-US" dirty="0"/>
          </a:p>
        </p:txBody>
      </p:sp>
      <p:sp>
        <p:nvSpPr>
          <p:cNvPr id="4" name="Rectangle 3"/>
          <p:cNvSpPr/>
          <p:nvPr userDrawn="1"/>
        </p:nvSpPr>
        <p:spPr>
          <a:xfrm>
            <a:off x="7654938" y="6483964"/>
            <a:ext cx="915635" cy="230832"/>
          </a:xfrm>
          <a:prstGeom prst="rect">
            <a:avLst/>
          </a:prstGeom>
        </p:spPr>
        <p:txBody>
          <a:bodyPr wrap="none">
            <a:spAutoFit/>
          </a:bodyPr>
          <a:lstStyle/>
          <a:p>
            <a:r>
              <a:rPr lang="en-CA" sz="900" dirty="0">
                <a:latin typeface="Arial" panose="020B0604020202020204" pitchFamily="34" charset="0"/>
                <a:cs typeface="Arial" panose="020B0604020202020204" pitchFamily="34" charset="0"/>
              </a:rPr>
              <a:t>Page </a:t>
            </a:r>
            <a:fld id="{35F6220A-40A3-451E-8A3B-AEB0639DEA92}" type="slidenum">
              <a:rPr lang="en-CA" sz="900" smtClean="0">
                <a:latin typeface="Arial" panose="020B0604020202020204" pitchFamily="34" charset="0"/>
                <a:cs typeface="Arial" panose="020B0604020202020204" pitchFamily="34" charset="0"/>
              </a:rPr>
              <a:pPr/>
              <a:t>‹#›</a:t>
            </a:fld>
            <a:r>
              <a:rPr lang="en-CA" sz="900" dirty="0">
                <a:latin typeface="Arial" panose="020B0604020202020204" pitchFamily="34" charset="0"/>
                <a:cs typeface="Arial" panose="020B0604020202020204" pitchFamily="34" charset="0"/>
              </a:rPr>
              <a:t> of 32</a:t>
            </a:r>
          </a:p>
        </p:txBody>
      </p:sp>
    </p:spTree>
    <p:extLst>
      <p:ext uri="{BB962C8B-B14F-4D97-AF65-F5344CB8AC3E}">
        <p14:creationId xmlns:p14="http://schemas.microsoft.com/office/powerpoint/2010/main" val="21894929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204864"/>
            <a:ext cx="8496944" cy="3921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610C0-169C-4165-9D08-DC9E73D57C3C}" type="datetime1">
              <a:rPr lang="en-CA" smtClean="0"/>
              <a:t>2025-10-21</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2" name="Title Placeholder 1"/>
          <p:cNvSpPr>
            <a:spLocks noGrp="1"/>
          </p:cNvSpPr>
          <p:nvPr>
            <p:ph type="title"/>
          </p:nvPr>
        </p:nvSpPr>
        <p:spPr>
          <a:xfrm>
            <a:off x="395536" y="980728"/>
            <a:ext cx="8229600" cy="1143000"/>
          </a:xfrm>
          <a:prstGeom prst="rect">
            <a:avLst/>
          </a:prstGeom>
        </p:spPr>
        <p:txBody>
          <a:bodyPr vert="horz" lIns="91440" tIns="45720" rIns="91440" bIns="45720" rtlCol="0" anchor="ctr">
            <a:normAutofit/>
          </a:bodyPr>
          <a:lstStyle/>
          <a:p>
            <a:r>
              <a:rPr lang="en-US"/>
              <a:t>Click to edit Master title style</a:t>
            </a:r>
            <a:endParaRPr lang="en-CA" dirty="0"/>
          </a:p>
        </p:txBody>
      </p: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r>
              <a:rPr lang="en-CA" dirty="0"/>
              <a:t>Page </a:t>
            </a:r>
            <a:fld id="{35F6220A-40A3-451E-8A3B-AEB0639DEA92}" type="slidenum">
              <a:rPr lang="en-CA" smtClean="0"/>
              <a:pPr/>
              <a:t>‹#›</a:t>
            </a:fld>
            <a:r>
              <a:rPr lang="en-CA" dirty="0"/>
              <a:t> of 32</a:t>
            </a:r>
          </a:p>
        </p:txBody>
      </p:sp>
      <p:grpSp>
        <p:nvGrpSpPr>
          <p:cNvPr id="9" name="Group 8"/>
          <p:cNvGrpSpPr/>
          <p:nvPr userDrawn="1"/>
        </p:nvGrpSpPr>
        <p:grpSpPr>
          <a:xfrm>
            <a:off x="179512" y="-68284"/>
            <a:ext cx="8964488" cy="923330"/>
            <a:chOff x="179512" y="4026424"/>
            <a:chExt cx="8964488" cy="923330"/>
          </a:xfrm>
        </p:grpSpPr>
        <p:grpSp>
          <p:nvGrpSpPr>
            <p:cNvPr id="10" name="Group 9"/>
            <p:cNvGrpSpPr/>
            <p:nvPr userDrawn="1"/>
          </p:nvGrpSpPr>
          <p:grpSpPr>
            <a:xfrm>
              <a:off x="179512" y="4094164"/>
              <a:ext cx="8964488" cy="787850"/>
              <a:chOff x="390128" y="3908965"/>
              <a:chExt cx="8638456" cy="787850"/>
            </a:xfrm>
          </p:grpSpPr>
          <p:pic>
            <p:nvPicPr>
              <p:cNvPr id="12"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1" name="TextBox 10"/>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Agreement Management</a:t>
              </a:r>
            </a:p>
            <a:p>
              <a:pPr algn="r"/>
              <a:r>
                <a:rPr lang="en-CA" baseline="0" dirty="0">
                  <a:solidFill>
                    <a:schemeClr val="bg1"/>
                  </a:solidFill>
                </a:rPr>
                <a:t>Government of Alberta</a:t>
              </a:r>
            </a:p>
          </p:txBody>
        </p:sp>
      </p:grpSp>
      <p:sp>
        <p:nvSpPr>
          <p:cNvPr id="14"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22766496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0" r:id="rId4"/>
    <p:sldLayoutId id="2147483711" r:id="rId5"/>
    <p:sldLayoutId id="2147483712" r:id="rId6"/>
    <p:sldLayoutId id="2147483713" r:id="rId7"/>
  </p:sldLayoutIdLst>
  <p:transition spd="slow">
    <p:wipe dir="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lberta.ca/index.aspx"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hyperlink" Target="mailto:Energy.Rentals@gov.ab.c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Energy.Rentals@gov.ab.ca" TargetMode="External"/><Relationship Id="rId2" Type="http://schemas.openxmlformats.org/officeDocument/2006/relationships/hyperlink" Target="https://training.energy.gov.ab.ca/Pages/Agreement%20Management.aspx"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training.energy.gov.ab.ca/Pages/default.aspx" TargetMode="External"/><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hyperlink" Target="mailto:ENERGY.Rentals@gov.ab.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5" name="Rectangle 4"/>
          <p:cNvSpPr/>
          <p:nvPr/>
        </p:nvSpPr>
        <p:spPr>
          <a:xfrm>
            <a:off x="539552" y="2488920"/>
            <a:ext cx="4932040" cy="923330"/>
          </a:xfrm>
          <a:prstGeom prst="rect">
            <a:avLst/>
          </a:prstGeom>
        </p:spPr>
        <p:txBody>
          <a:bodyPr wrap="square">
            <a:spAutoFit/>
          </a:bodyPr>
          <a:lstStyle/>
          <a:p>
            <a:pPr lvl="0" algn="ctr" fontAlgn="base">
              <a:spcBef>
                <a:spcPct val="0"/>
              </a:spcBef>
              <a:spcAft>
                <a:spcPct val="0"/>
              </a:spcAft>
            </a:pPr>
            <a:r>
              <a:rPr lang="en-US" b="1" dirty="0">
                <a:solidFill>
                  <a:srgbClr val="2160AD"/>
                </a:solidFill>
                <a:latin typeface="Arial" pitchFamily="34" charset="0"/>
                <a:cs typeface="Arial" pitchFamily="34" charset="0"/>
              </a:rPr>
              <a:t>To the ETS – Agreement Management</a:t>
            </a:r>
          </a:p>
          <a:p>
            <a:pPr lvl="0" algn="ctr" fontAlgn="base">
              <a:spcBef>
                <a:spcPct val="0"/>
              </a:spcBef>
              <a:spcAft>
                <a:spcPct val="0"/>
              </a:spcAft>
            </a:pPr>
            <a:r>
              <a:rPr lang="en-US" b="1" dirty="0">
                <a:solidFill>
                  <a:srgbClr val="2160AD"/>
                </a:solidFill>
                <a:latin typeface="Arial" pitchFamily="34" charset="0"/>
                <a:cs typeface="Arial" pitchFamily="34" charset="0"/>
              </a:rPr>
              <a:t>Surrenders</a:t>
            </a:r>
          </a:p>
          <a:p>
            <a:pPr lvl="0"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6" name="Content Placeholder 3"/>
          <p:cNvSpPr>
            <a:spLocks noGrp="1"/>
          </p:cNvSpPr>
          <p:nvPr>
            <p:ph idx="4294967295"/>
          </p:nvPr>
        </p:nvSpPr>
        <p:spPr>
          <a:xfrm>
            <a:off x="5220072" y="1628800"/>
            <a:ext cx="3529012" cy="2232247"/>
          </a:xfrm>
        </p:spPr>
        <p:txBody>
          <a:bodyPr/>
          <a:lstStyle/>
          <a:p>
            <a:pPr marL="0" indent="0">
              <a:buNone/>
            </a:pPr>
            <a:endParaRPr lang="en-US" dirty="0"/>
          </a:p>
          <a:p>
            <a:pPr marL="0" indent="0">
              <a:buNone/>
            </a:pPr>
            <a:endParaRPr lang="en-US" sz="1200" b="0" dirty="0"/>
          </a:p>
          <a:p>
            <a:pPr marL="0" indent="0">
              <a:buNone/>
            </a:pPr>
            <a:endParaRPr lang="en-US" sz="1200" b="0" dirty="0"/>
          </a:p>
          <a:p>
            <a:pPr marL="0" indent="0">
              <a:buNone/>
            </a:pPr>
            <a:endParaRPr lang="en-US" sz="1200" b="0" dirty="0"/>
          </a:p>
          <a:p>
            <a:pPr marL="0" indent="0">
              <a:buNone/>
            </a:pPr>
            <a:r>
              <a:rPr lang="en-US" sz="1200" b="0" dirty="0"/>
              <a:t>Agreement Management – Surrenders:  This is the process to complete and submit an Online Surrender request via ETS.  The process begins with the creation of a new request through to submission.  The request progresses through various stages (statuses) until its</a:t>
            </a:r>
            <a:r>
              <a:rPr lang="en-US" sz="1200" b="0" dirty="0">
                <a:solidFill>
                  <a:srgbClr val="FF0000"/>
                </a:solidFill>
              </a:rPr>
              <a:t> </a:t>
            </a:r>
            <a:r>
              <a:rPr lang="en-US" sz="1200" b="0" dirty="0"/>
              <a:t>completion.</a:t>
            </a:r>
            <a:endParaRPr lang="en-CA" sz="1200" b="0" dirty="0"/>
          </a:p>
        </p:txBody>
      </p:sp>
    </p:spTree>
    <p:extLst>
      <p:ext uri="{BB962C8B-B14F-4D97-AF65-F5344CB8AC3E}">
        <p14:creationId xmlns:p14="http://schemas.microsoft.com/office/powerpoint/2010/main" val="342106753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92808"/>
            <a:ext cx="792087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the </a:t>
            </a:r>
            <a:r>
              <a:rPr lang="en-US" sz="1200" b="1" dirty="0">
                <a:latin typeface="Arial" panose="020B0604020202020204" pitchFamily="34" charset="0"/>
                <a:cs typeface="Arial" panose="020B0604020202020204" pitchFamily="34" charset="0"/>
              </a:rPr>
              <a:t>Search</a:t>
            </a:r>
            <a:r>
              <a:rPr lang="en-US" sz="1200" dirty="0">
                <a:latin typeface="Arial" panose="020B0604020202020204" pitchFamily="34" charset="0"/>
                <a:cs typeface="Arial" panose="020B0604020202020204" pitchFamily="34" charset="0"/>
              </a:rPr>
              <a:t> button has been selected the </a:t>
            </a:r>
            <a:r>
              <a:rPr lang="en-US" sz="1200" b="1" dirty="0">
                <a:latin typeface="Arial" panose="020B0604020202020204" pitchFamily="34" charset="0"/>
                <a:cs typeface="Arial" panose="020B0604020202020204" pitchFamily="34" charset="0"/>
              </a:rPr>
              <a:t>Agreement Found</a:t>
            </a:r>
            <a:r>
              <a:rPr lang="en-US" sz="1200" dirty="0">
                <a:latin typeface="Arial" panose="020B0604020202020204" pitchFamily="34" charset="0"/>
                <a:cs typeface="Arial" panose="020B0604020202020204" pitchFamily="34" charset="0"/>
              </a:rPr>
              <a:t> screen will populate with all agreement(s) entered.</a:t>
            </a:r>
            <a:endParaRPr lang="en-CA" sz="1200" dirty="0">
              <a:latin typeface="Arial" panose="020B0604020202020204" pitchFamily="34" charset="0"/>
              <a:cs typeface="Arial" panose="020B0604020202020204" pitchFamily="34" charset="0"/>
            </a:endParaRPr>
          </a:p>
        </p:txBody>
      </p:sp>
      <p:grpSp>
        <p:nvGrpSpPr>
          <p:cNvPr id="14" name="Group 13"/>
          <p:cNvGrpSpPr/>
          <p:nvPr/>
        </p:nvGrpSpPr>
        <p:grpSpPr>
          <a:xfrm>
            <a:off x="981867" y="1484784"/>
            <a:ext cx="7180263" cy="4665315"/>
            <a:chOff x="980281" y="1268760"/>
            <a:chExt cx="7180263" cy="4665315"/>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81" y="1268760"/>
              <a:ext cx="7180263" cy="466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856021" y="4673959"/>
              <a:ext cx="5452283" cy="720080"/>
              <a:chOff x="1856021" y="4673959"/>
              <a:chExt cx="5452283" cy="720080"/>
            </a:xfrm>
          </p:grpSpPr>
          <p:sp>
            <p:nvSpPr>
              <p:cNvPr id="3" name="Rectangle 2"/>
              <p:cNvSpPr/>
              <p:nvPr/>
            </p:nvSpPr>
            <p:spPr>
              <a:xfrm>
                <a:off x="5114328" y="4880028"/>
                <a:ext cx="2121968" cy="27716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ounded Rectangle 3"/>
              <p:cNvSpPr/>
              <p:nvPr/>
            </p:nvSpPr>
            <p:spPr>
              <a:xfrm>
                <a:off x="5114328" y="5157192"/>
                <a:ext cx="2121968" cy="2160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5114328" y="5141721"/>
                <a:ext cx="2193976" cy="0"/>
              </a:xfrm>
              <a:prstGeom prst="line">
                <a:avLst/>
              </a:prstGeom>
              <a:ln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72654" y="4926277"/>
                <a:ext cx="1011513" cy="215444"/>
              </a:xfrm>
              <a:prstGeom prst="rect">
                <a:avLst/>
              </a:prstGeom>
              <a:noFill/>
            </p:spPr>
            <p:txBody>
              <a:bodyPr wrap="square" rtlCol="0">
                <a:spAutoFit/>
              </a:bodyPr>
              <a:lstStyle/>
              <a:p>
                <a:r>
                  <a:rPr lang="en-US" sz="800" dirty="0">
                    <a:latin typeface="Verdana" panose="020B0604030504040204" pitchFamily="34" charset="0"/>
                    <a:ea typeface="Verdana" panose="020B0604030504040204" pitchFamily="34" charset="0"/>
                    <a:cs typeface="Verdana" panose="020B0604030504040204" pitchFamily="34" charset="0"/>
                  </a:rPr>
                  <a:t>ABC Company</a:t>
                </a:r>
                <a:endParaRPr lang="en-CA" sz="8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072654" y="5161513"/>
                <a:ext cx="920445" cy="215444"/>
              </a:xfrm>
              <a:prstGeom prst="rect">
                <a:avLst/>
              </a:prstGeom>
            </p:spPr>
            <p:txBody>
              <a:bodyPr wrap="none">
                <a:spAutoFit/>
              </a:bodyPr>
              <a:lstStyle/>
              <a:p>
                <a:r>
                  <a:rPr lang="en-US" sz="800" dirty="0">
                    <a:latin typeface="Verdana" panose="020B0604030504040204" pitchFamily="34" charset="0"/>
                    <a:ea typeface="Verdana" panose="020B0604030504040204" pitchFamily="34" charset="0"/>
                    <a:cs typeface="Verdana" panose="020B0604030504040204" pitchFamily="34" charset="0"/>
                  </a:rPr>
                  <a:t>ABC Company</a:t>
                </a:r>
                <a:endParaRPr lang="en-CA"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1932965" y="4960099"/>
                <a:ext cx="1126867" cy="107722"/>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932965" y="5190989"/>
                <a:ext cx="1080120" cy="185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870630" y="4918582"/>
                <a:ext cx="1004154"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054  5400000001</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856021" y="5179395"/>
                <a:ext cx="1033373"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001  1000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856021" y="4869160"/>
                <a:ext cx="120381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p:cNvCxnSpPr/>
              <p:nvPr/>
            </p:nvCxnSpPr>
            <p:spPr>
              <a:xfrm>
                <a:off x="1926813" y="4673959"/>
                <a:ext cx="0" cy="720080"/>
              </a:xfrm>
              <a:prstGeom prst="line">
                <a:avLst/>
              </a:prstGeom>
              <a:ln w="1270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6" name="Rectangle 15"/>
          <p:cNvSpPr/>
          <p:nvPr/>
        </p:nvSpPr>
        <p:spPr>
          <a:xfrm>
            <a:off x="1115616" y="1916832"/>
            <a:ext cx="2592288"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533539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80728"/>
            <a:ext cx="784887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 the </a:t>
            </a:r>
            <a:r>
              <a:rPr lang="en-US" sz="1200" b="1" dirty="0">
                <a:latin typeface="Arial" panose="020B0604020202020204" pitchFamily="34" charset="0"/>
                <a:cs typeface="Arial" panose="020B0604020202020204" pitchFamily="34" charset="0"/>
              </a:rPr>
              <a:t>Agreements Found </a:t>
            </a:r>
            <a:r>
              <a:rPr lang="en-US" sz="1200" dirty="0">
                <a:latin typeface="Arial" panose="020B0604020202020204" pitchFamily="34" charset="0"/>
                <a:cs typeface="Arial" panose="020B0604020202020204" pitchFamily="34" charset="0"/>
              </a:rPr>
              <a:t>screen, select the agreement(s) you would like to fully or partially surrender by ticking off the check box and clicking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a:t>
            </a:r>
            <a:endParaRPr lang="en-CA" sz="1200" dirty="0">
              <a:latin typeface="Arial" panose="020B0604020202020204" pitchFamily="34" charset="0"/>
              <a:cs typeface="Arial" panose="020B0604020202020204" pitchFamily="34" charset="0"/>
            </a:endParaRPr>
          </a:p>
        </p:txBody>
      </p:sp>
      <p:grpSp>
        <p:nvGrpSpPr>
          <p:cNvPr id="17" name="Group 16"/>
          <p:cNvGrpSpPr/>
          <p:nvPr/>
        </p:nvGrpSpPr>
        <p:grpSpPr>
          <a:xfrm>
            <a:off x="173459" y="1628800"/>
            <a:ext cx="8787212" cy="4417479"/>
            <a:chOff x="173459" y="1921227"/>
            <a:chExt cx="8787212" cy="4125052"/>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59" y="1921227"/>
              <a:ext cx="4308601" cy="306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31115" y="4302159"/>
              <a:ext cx="1152128"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2731115" y="4472987"/>
              <a:ext cx="1264821"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2665294" y="4281834"/>
              <a:ext cx="1008112"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2665294" y="4449500"/>
              <a:ext cx="1008112"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698" y="2971960"/>
              <a:ext cx="4308973" cy="3074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200359" y="5374332"/>
              <a:ext cx="1008112"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7119440" y="5354007"/>
              <a:ext cx="1008112"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7200359" y="5589240"/>
              <a:ext cx="900033"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7119440" y="5530700"/>
              <a:ext cx="1008112"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6" name="Rounded Rectangular Callout 5"/>
            <p:cNvSpPr/>
            <p:nvPr/>
          </p:nvSpPr>
          <p:spPr>
            <a:xfrm>
              <a:off x="5004048" y="4195068"/>
              <a:ext cx="1080120" cy="314051"/>
            </a:xfrm>
            <a:prstGeom prst="wedgeRoundRectCallout">
              <a:avLst>
                <a:gd name="adj1" fmla="val -37954"/>
                <a:gd name="adj2" fmla="val 36942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latin typeface="Arial" pitchFamily="34" charset="0"/>
                  <a:cs typeface="Arial" pitchFamily="34" charset="0"/>
                </a:rPr>
                <a:t>Selecting </a:t>
              </a:r>
              <a:r>
                <a:rPr lang="en-US" sz="900" b="1" dirty="0">
                  <a:solidFill>
                    <a:schemeClr val="tx1"/>
                  </a:solidFill>
                  <a:latin typeface="Arial" pitchFamily="34" charset="0"/>
                  <a:cs typeface="Arial" pitchFamily="34" charset="0"/>
                </a:rPr>
                <a:t>two</a:t>
              </a:r>
              <a:r>
                <a:rPr lang="en-US" sz="900" dirty="0">
                  <a:solidFill>
                    <a:schemeClr val="tx1"/>
                  </a:solidFill>
                  <a:latin typeface="Arial" pitchFamily="34" charset="0"/>
                  <a:cs typeface="Arial" pitchFamily="34" charset="0"/>
                </a:rPr>
                <a:t> agreements</a:t>
              </a:r>
              <a:endParaRPr lang="en-CA" sz="900" b="1" dirty="0">
                <a:solidFill>
                  <a:schemeClr val="tx1"/>
                </a:solidFill>
                <a:latin typeface="Arial" pitchFamily="34" charset="0"/>
                <a:cs typeface="Arial" pitchFamily="34" charset="0"/>
              </a:endParaRPr>
            </a:p>
          </p:txBody>
        </p:sp>
        <p:sp>
          <p:nvSpPr>
            <p:cNvPr id="21" name="Rounded Rectangular Callout 20"/>
            <p:cNvSpPr/>
            <p:nvPr/>
          </p:nvSpPr>
          <p:spPr>
            <a:xfrm>
              <a:off x="539552" y="3146725"/>
              <a:ext cx="1080120" cy="314051"/>
            </a:xfrm>
            <a:prstGeom prst="wedgeRoundRectCallout">
              <a:avLst>
                <a:gd name="adj1" fmla="val -37513"/>
                <a:gd name="adj2" fmla="val 3284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latin typeface="Arial" pitchFamily="34" charset="0"/>
                  <a:cs typeface="Arial" pitchFamily="34" charset="0"/>
                </a:rPr>
                <a:t>Selecting </a:t>
              </a:r>
              <a:r>
                <a:rPr lang="en-US" sz="900" b="1" dirty="0">
                  <a:solidFill>
                    <a:schemeClr val="tx1"/>
                  </a:solidFill>
                  <a:latin typeface="Arial" pitchFamily="34" charset="0"/>
                  <a:cs typeface="Arial" pitchFamily="34" charset="0"/>
                </a:rPr>
                <a:t>one</a:t>
              </a:r>
              <a:r>
                <a:rPr lang="en-US" sz="900" dirty="0">
                  <a:solidFill>
                    <a:schemeClr val="tx1"/>
                  </a:solidFill>
                  <a:latin typeface="Arial" pitchFamily="34" charset="0"/>
                  <a:cs typeface="Arial" pitchFamily="34" charset="0"/>
                </a:rPr>
                <a:t> agreement</a:t>
              </a:r>
              <a:endParaRPr lang="en-CA" sz="900" b="1" dirty="0">
                <a:solidFill>
                  <a:schemeClr val="tx1"/>
                </a:solidFill>
                <a:latin typeface="Arial" pitchFamily="34" charset="0"/>
                <a:cs typeface="Arial" pitchFamily="34" charset="0"/>
              </a:endParaRPr>
            </a:p>
          </p:txBody>
        </p:sp>
        <p:sp>
          <p:nvSpPr>
            <p:cNvPr id="3" name="Rectangle 2"/>
            <p:cNvSpPr/>
            <p:nvPr/>
          </p:nvSpPr>
          <p:spPr>
            <a:xfrm>
              <a:off x="781845" y="4304154"/>
              <a:ext cx="720080" cy="14002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81845" y="4472987"/>
              <a:ext cx="54979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83568" y="4272932"/>
              <a:ext cx="98184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054  00000001</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683568" y="4451156"/>
              <a:ext cx="864096"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5229763" y="5374332"/>
              <a:ext cx="576064" cy="142900"/>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5229763" y="5538673"/>
              <a:ext cx="576064" cy="12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p:cNvCxnSpPr/>
            <p:nvPr/>
          </p:nvCxnSpPr>
          <p:spPr>
            <a:xfrm>
              <a:off x="7204749" y="5354007"/>
              <a:ext cx="0" cy="36135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29763" y="5350020"/>
              <a:ext cx="0" cy="36135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16" name="TextBox 9215"/>
            <p:cNvSpPr txBox="1"/>
            <p:nvPr/>
          </p:nvSpPr>
          <p:spPr>
            <a:xfrm>
              <a:off x="5157755" y="5354007"/>
              <a:ext cx="926413"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054  00000001</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9217" name="TextBox 9216"/>
            <p:cNvSpPr txBox="1"/>
            <p:nvPr/>
          </p:nvSpPr>
          <p:spPr>
            <a:xfrm>
              <a:off x="5157755" y="5511324"/>
              <a:ext cx="1224136"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grpSp>
      <p:sp>
        <p:nvSpPr>
          <p:cNvPr id="20" name="Rectangle 19"/>
          <p:cNvSpPr/>
          <p:nvPr/>
        </p:nvSpPr>
        <p:spPr>
          <a:xfrm>
            <a:off x="212489" y="1988840"/>
            <a:ext cx="1734245"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16016" y="3109331"/>
            <a:ext cx="1665875" cy="1036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424829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571" y="2079154"/>
            <a:ext cx="25922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586942" y="830820"/>
            <a:ext cx="7920880"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Agreement Information </a:t>
            </a:r>
            <a:r>
              <a:rPr lang="en-US" sz="1200" dirty="0">
                <a:latin typeface="Arial" panose="020B0604020202020204" pitchFamily="34" charset="0"/>
                <a:cs typeface="Arial" panose="020B0604020202020204" pitchFamily="34" charset="0"/>
              </a:rPr>
              <a:t>Screen is updated with the </a:t>
            </a:r>
            <a:r>
              <a:rPr lang="en-US" sz="1200" b="1" dirty="0">
                <a:latin typeface="Arial" panose="020B0604020202020204" pitchFamily="34" charset="0"/>
                <a:cs typeface="Arial" panose="020B0604020202020204" pitchFamily="34" charset="0"/>
              </a:rPr>
              <a:t>Current Expiry; Vintage; </a:t>
            </a:r>
            <a:r>
              <a:rPr lang="en-US" sz="1200" dirty="0">
                <a:latin typeface="Arial" panose="020B0604020202020204" pitchFamily="34" charset="0"/>
                <a:cs typeface="Arial" panose="020B0604020202020204" pitchFamily="34" charset="0"/>
              </a:rPr>
              <a:t>and </a:t>
            </a:r>
            <a:r>
              <a:rPr lang="en-US" sz="1200" b="1" dirty="0">
                <a:latin typeface="Arial" panose="020B0604020202020204" pitchFamily="34" charset="0"/>
                <a:cs typeface="Arial" panose="020B0604020202020204" pitchFamily="34" charset="0"/>
              </a:rPr>
              <a:t>Land</a:t>
            </a:r>
            <a:r>
              <a:rPr lang="en-US" sz="1200" dirty="0">
                <a:latin typeface="Arial" panose="020B0604020202020204" pitchFamily="34" charset="0"/>
                <a:cs typeface="Arial" panose="020B0604020202020204" pitchFamily="34" charset="0"/>
              </a:rPr>
              <a:t>.  You have the opportunity to </a:t>
            </a:r>
            <a:r>
              <a:rPr lang="en-US" sz="1200" b="1" dirty="0">
                <a:latin typeface="Arial" panose="020B0604020202020204" pitchFamily="34" charset="0"/>
                <a:cs typeface="Arial" panose="020B0604020202020204" pitchFamily="34" charset="0"/>
              </a:rPr>
              <a:t>Surrender</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entire agreement </a:t>
            </a:r>
            <a:r>
              <a:rPr lang="en-US" sz="1200" dirty="0">
                <a:latin typeface="Arial" panose="020B0604020202020204" pitchFamily="34" charset="0"/>
                <a:cs typeface="Arial" panose="020B0604020202020204" pitchFamily="34" charset="0"/>
              </a:rPr>
              <a:t>or </a:t>
            </a:r>
            <a:r>
              <a:rPr lang="en-US" sz="1200" b="1" dirty="0">
                <a:latin typeface="Arial" panose="020B0604020202020204" pitchFamily="34" charset="0"/>
                <a:cs typeface="Arial" panose="020B0604020202020204" pitchFamily="34" charset="0"/>
              </a:rPr>
              <a:t>portion</a:t>
            </a:r>
            <a:r>
              <a:rPr lang="en-US" sz="1200" dirty="0">
                <a:latin typeface="Arial" panose="020B0604020202020204" pitchFamily="34" charset="0"/>
                <a:cs typeface="Arial" panose="020B0604020202020204" pitchFamily="34" charset="0"/>
              </a:rPr>
              <a:t> of the agreement by selecting the </a:t>
            </a:r>
            <a:r>
              <a:rPr lang="en-US" sz="1200" b="1" dirty="0">
                <a:latin typeface="Arial" panose="020B0604020202020204" pitchFamily="34" charset="0"/>
                <a:cs typeface="Arial" panose="020B0604020202020204" pitchFamily="34" charset="0"/>
              </a:rPr>
              <a:t>Customize</a:t>
            </a:r>
            <a:r>
              <a:rPr lang="en-US" sz="1200" dirty="0">
                <a:latin typeface="Arial" panose="020B0604020202020204" pitchFamily="34" charset="0"/>
                <a:cs typeface="Arial" panose="020B0604020202020204" pitchFamily="34" charset="0"/>
              </a:rPr>
              <a:t> button.  You may also delete an agreement from the surrender request by selecting the </a:t>
            </a: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2"/>
              </a:rPr>
              <a:t></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 the event that the surrender involves a bankrupt company, applicants must attach a written approval from the receiver.  Please note that this must be in a PDF format.</a:t>
            </a:r>
            <a:endParaRPr lang="en-CA" sz="1200" b="1" dirty="0">
              <a:latin typeface="Arial" panose="020B0604020202020204" pitchFamily="34" charset="0"/>
              <a:cs typeface="Arial" panose="020B0604020202020204" pitchFamily="34" charset="0"/>
            </a:endParaRPr>
          </a:p>
        </p:txBody>
      </p:sp>
      <p:sp>
        <p:nvSpPr>
          <p:cNvPr id="10" name="Rectangle 9"/>
          <p:cNvSpPr/>
          <p:nvPr/>
        </p:nvSpPr>
        <p:spPr>
          <a:xfrm>
            <a:off x="1331640" y="5045918"/>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386450" y="5045918"/>
            <a:ext cx="82551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p:cNvPicPr>
            <a:picLocks noChangeAspect="1"/>
          </p:cNvPicPr>
          <p:nvPr/>
        </p:nvPicPr>
        <p:blipFill>
          <a:blip r:embed="rId2"/>
          <a:stretch>
            <a:fillRect/>
          </a:stretch>
        </p:blipFill>
        <p:spPr>
          <a:xfrm>
            <a:off x="978880" y="1823613"/>
            <a:ext cx="6303835" cy="4485707"/>
          </a:xfrm>
          <a:prstGeom prst="rect">
            <a:avLst/>
          </a:prstGeom>
        </p:spPr>
      </p:pic>
      <p:sp>
        <p:nvSpPr>
          <p:cNvPr id="5" name="Rounded Rectangular Callout 4"/>
          <p:cNvSpPr/>
          <p:nvPr/>
        </p:nvSpPr>
        <p:spPr>
          <a:xfrm>
            <a:off x="7164288" y="2528005"/>
            <a:ext cx="1236852" cy="918195"/>
          </a:xfrm>
          <a:prstGeom prst="wedgeRoundRectCallout">
            <a:avLst>
              <a:gd name="adj1" fmla="val -70363"/>
              <a:gd name="adj2" fmla="val 1594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chemeClr val="tx1"/>
                </a:solidFill>
                <a:latin typeface="Arial" pitchFamily="34" charset="0"/>
                <a:cs typeface="Arial" pitchFamily="34" charset="0"/>
              </a:rPr>
              <a:t>Click the </a:t>
            </a:r>
            <a:r>
              <a:rPr lang="en-US" sz="1000" b="1" dirty="0">
                <a:solidFill>
                  <a:schemeClr val="tx1"/>
                </a:solidFill>
                <a:latin typeface="Arial" pitchFamily="34" charset="0"/>
                <a:cs typeface="Arial" pitchFamily="34" charset="0"/>
              </a:rPr>
              <a:t>X</a:t>
            </a:r>
            <a:r>
              <a:rPr lang="en-US" sz="1000" dirty="0">
                <a:solidFill>
                  <a:schemeClr val="tx1"/>
                </a:solidFill>
                <a:latin typeface="Arial" pitchFamily="34" charset="0"/>
                <a:cs typeface="Arial" pitchFamily="34" charset="0"/>
              </a:rPr>
              <a:t> to </a:t>
            </a:r>
            <a:r>
              <a:rPr lang="en-US" sz="1000" b="1" dirty="0">
                <a:solidFill>
                  <a:schemeClr val="tx1"/>
                </a:solidFill>
                <a:latin typeface="Arial" pitchFamily="34" charset="0"/>
                <a:cs typeface="Arial" pitchFamily="34" charset="0"/>
              </a:rPr>
              <a:t>Delete</a:t>
            </a:r>
            <a:r>
              <a:rPr lang="en-US" sz="1000" dirty="0">
                <a:solidFill>
                  <a:schemeClr val="tx1"/>
                </a:solidFill>
                <a:latin typeface="Arial" pitchFamily="34" charset="0"/>
                <a:cs typeface="Arial" pitchFamily="34" charset="0"/>
              </a:rPr>
              <a:t> the agreement from the </a:t>
            </a:r>
            <a:r>
              <a:rPr lang="en-US" sz="1000" b="1" dirty="0">
                <a:solidFill>
                  <a:schemeClr val="tx1"/>
                </a:solidFill>
                <a:latin typeface="Arial" pitchFamily="34" charset="0"/>
                <a:cs typeface="Arial" pitchFamily="34" charset="0"/>
              </a:rPr>
              <a:t>Surrender</a:t>
            </a:r>
            <a:r>
              <a:rPr lang="en-US" sz="1000" dirty="0">
                <a:solidFill>
                  <a:schemeClr val="tx1"/>
                </a:solidFill>
                <a:latin typeface="Arial" pitchFamily="34" charset="0"/>
                <a:cs typeface="Arial" pitchFamily="34" charset="0"/>
              </a:rPr>
              <a:t> request</a:t>
            </a:r>
            <a:endParaRPr lang="en-CA" sz="1000" b="1" dirty="0">
              <a:solidFill>
                <a:schemeClr val="tx1"/>
              </a:solidFill>
              <a:latin typeface="Arial" pitchFamily="34" charset="0"/>
              <a:cs typeface="Arial" pitchFamily="34" charset="0"/>
            </a:endParaRPr>
          </a:p>
        </p:txBody>
      </p:sp>
      <p:sp>
        <p:nvSpPr>
          <p:cNvPr id="18" name="Rounded Rectangular Callout 17"/>
          <p:cNvSpPr/>
          <p:nvPr/>
        </p:nvSpPr>
        <p:spPr>
          <a:xfrm>
            <a:off x="7524328" y="3789040"/>
            <a:ext cx="1236852" cy="1475628"/>
          </a:xfrm>
          <a:prstGeom prst="wedgeRoundRectCallout">
            <a:avLst>
              <a:gd name="adj1" fmla="val -201280"/>
              <a:gd name="adj2" fmla="val 718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chemeClr val="tx1"/>
                </a:solidFill>
                <a:latin typeface="Arial" pitchFamily="34" charset="0"/>
                <a:cs typeface="Arial" pitchFamily="34" charset="0"/>
              </a:rPr>
              <a:t>Optional add document: First save the agreement number. Browse and add your document and press save.</a:t>
            </a:r>
            <a:endParaRPr lang="en-CA" sz="1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8862941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46392" y="908720"/>
            <a:ext cx="805805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When you select the </a:t>
            </a:r>
            <a:r>
              <a:rPr lang="en-US" sz="1200" b="1" dirty="0">
                <a:latin typeface="Arial" panose="020B0604020202020204" pitchFamily="34" charset="0"/>
                <a:cs typeface="Arial" panose="020B0604020202020204" pitchFamily="34" charset="0"/>
              </a:rPr>
              <a:t>Customize</a:t>
            </a:r>
            <a:r>
              <a:rPr lang="en-US" sz="1200" dirty="0">
                <a:latin typeface="Arial" panose="020B0604020202020204" pitchFamily="34" charset="0"/>
                <a:cs typeface="Arial" panose="020B0604020202020204" pitchFamily="34" charset="0"/>
              </a:rPr>
              <a:t> button the </a:t>
            </a:r>
            <a:r>
              <a:rPr lang="en-US" sz="1200" b="1" dirty="0">
                <a:latin typeface="Arial" panose="020B0604020202020204" pitchFamily="34" charset="0"/>
                <a:cs typeface="Arial" panose="020B0604020202020204" pitchFamily="34" charset="0"/>
              </a:rPr>
              <a:t>Customize Land Selection </a:t>
            </a:r>
            <a:r>
              <a:rPr lang="en-US" sz="1200" dirty="0">
                <a:latin typeface="Arial" panose="020B0604020202020204" pitchFamily="34" charset="0"/>
                <a:cs typeface="Arial" panose="020B0604020202020204" pitchFamily="34" charset="0"/>
              </a:rPr>
              <a:t>screen will populate.  You now can elect to </a:t>
            </a:r>
            <a:r>
              <a:rPr lang="en-US" sz="1200" b="1" dirty="0">
                <a:latin typeface="Arial" panose="020B0604020202020204" pitchFamily="34" charset="0"/>
                <a:cs typeface="Arial" panose="020B0604020202020204" pitchFamily="34" charset="0"/>
              </a:rPr>
              <a:t>Breakdown</a:t>
            </a:r>
            <a:r>
              <a:rPr lang="en-US" sz="1200" dirty="0">
                <a:latin typeface="Arial" panose="020B0604020202020204" pitchFamily="34" charset="0"/>
                <a:cs typeface="Arial" panose="020B0604020202020204" pitchFamily="34" charset="0"/>
              </a:rPr>
              <a:t> the land by toggling the arrow.  The following options </a:t>
            </a:r>
            <a:r>
              <a:rPr lang="en-US" sz="1200" b="1" dirty="0">
                <a:latin typeface="Arial" panose="020B0604020202020204" pitchFamily="34" charset="0"/>
                <a:cs typeface="Arial" panose="020B0604020202020204" pitchFamily="34" charset="0"/>
              </a:rPr>
              <a:t>LSD; Quadrant; </a:t>
            </a:r>
            <a:r>
              <a:rPr lang="en-US" sz="1200" dirty="0">
                <a:latin typeface="Arial" panose="020B0604020202020204" pitchFamily="34" charset="0"/>
                <a:cs typeface="Arial" panose="020B0604020202020204" pitchFamily="34" charset="0"/>
              </a:rPr>
              <a:t>and </a:t>
            </a:r>
            <a:r>
              <a:rPr lang="en-US" sz="1200" b="1" dirty="0">
                <a:latin typeface="Arial" panose="020B0604020202020204" pitchFamily="34" charset="0"/>
                <a:cs typeface="Arial" panose="020B0604020202020204" pitchFamily="34" charset="0"/>
              </a:rPr>
              <a:t>Quarter Quadrant </a:t>
            </a:r>
            <a:r>
              <a:rPr lang="en-US" sz="1200" dirty="0">
                <a:latin typeface="Arial" panose="020B0604020202020204" pitchFamily="34" charset="0"/>
                <a:cs typeface="Arial" panose="020B0604020202020204" pitchFamily="34" charset="0"/>
              </a:rPr>
              <a:t>appear. </a:t>
            </a:r>
            <a:endParaRPr lang="en-CA" sz="1200" dirty="0">
              <a:latin typeface="Arial" panose="020B0604020202020204" pitchFamily="34" charset="0"/>
              <a:cs typeface="Arial" panose="020B0604020202020204" pitchFamily="34" charset="0"/>
            </a:endParaRPr>
          </a:p>
        </p:txBody>
      </p:sp>
      <p:grpSp>
        <p:nvGrpSpPr>
          <p:cNvPr id="2" name="Group 1"/>
          <p:cNvGrpSpPr/>
          <p:nvPr/>
        </p:nvGrpSpPr>
        <p:grpSpPr>
          <a:xfrm>
            <a:off x="107504" y="1484784"/>
            <a:ext cx="8907987" cy="4199055"/>
            <a:chOff x="107504" y="1844824"/>
            <a:chExt cx="8907987" cy="3839015"/>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4382206" cy="3053135"/>
            </a:xfrm>
            <a:prstGeom prst="rect">
              <a:avLst/>
            </a:prstGeom>
            <a:solidFill>
              <a:schemeClr val="bg1"/>
            </a:solidFill>
            <a:ln>
              <a:noFill/>
            </a:ln>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004" y="2645457"/>
              <a:ext cx="4392487" cy="303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7504" y="2132856"/>
              <a:ext cx="1800200"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654552" y="2924944"/>
              <a:ext cx="1584176"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1098898" y="4452813"/>
              <a:ext cx="592782" cy="72008"/>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p:cNvCxnSpPr/>
            <p:nvPr/>
          </p:nvCxnSpPr>
          <p:spPr>
            <a:xfrm>
              <a:off x="1098898" y="4416809"/>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98898" y="429309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9770" y="3814970"/>
              <a:ext cx="576064" cy="118086"/>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229770" y="4052907"/>
              <a:ext cx="576064" cy="118086"/>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48358" y="4838916"/>
              <a:ext cx="576064" cy="118086"/>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4748358" y="4573099"/>
              <a:ext cx="576064" cy="118086"/>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635285" y="5229200"/>
              <a:ext cx="586608" cy="100182"/>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1016657" y="4396484"/>
              <a:ext cx="1008112" cy="184666"/>
            </a:xfrm>
            <a:prstGeom prst="rect">
              <a:avLst/>
            </a:prstGeom>
            <a:noFill/>
          </p:spPr>
          <p:txBody>
            <a:bodyPr wrap="square" rtlCol="0">
              <a:spAutoFit/>
            </a:bodyPr>
            <a:lstStyle/>
            <a:p>
              <a:r>
                <a:rPr lang="en-US" sz="600" dirty="0">
                  <a:latin typeface="Latha" panose="020B0604020202020204" pitchFamily="34" charset="0"/>
                  <a:ea typeface="Verdana" panose="020B0604030504040204" pitchFamily="34" charset="0"/>
                  <a:cs typeface="Latha" panose="020B0604020202020204" pitchFamily="34" charset="0"/>
                </a:rPr>
                <a:t>054 5400000001</a:t>
              </a:r>
              <a:endParaRPr lang="en-CA" sz="600" dirty="0">
                <a:latin typeface="Latha" panose="020B0604020202020204" pitchFamily="34" charset="0"/>
                <a:ea typeface="Verdana" panose="020B0604030504040204" pitchFamily="34" charset="0"/>
                <a:cs typeface="Latha" panose="020B0604020202020204" pitchFamily="34" charset="0"/>
              </a:endParaRPr>
            </a:p>
          </p:txBody>
        </p:sp>
        <p:sp>
          <p:nvSpPr>
            <p:cNvPr id="29" name="Rectangle 28"/>
            <p:cNvSpPr/>
            <p:nvPr/>
          </p:nvSpPr>
          <p:spPr>
            <a:xfrm>
              <a:off x="5541303" y="5195656"/>
              <a:ext cx="729687" cy="184666"/>
            </a:xfrm>
            <a:prstGeom prst="rect">
              <a:avLst/>
            </a:prstGeom>
          </p:spPr>
          <p:txBody>
            <a:bodyPr wrap="none">
              <a:spAutoFit/>
            </a:bodyPr>
            <a:lstStyle/>
            <a:p>
              <a:r>
                <a:rPr lang="en-US" sz="600" dirty="0">
                  <a:latin typeface="Latha" panose="020B0604020202020204" pitchFamily="34" charset="0"/>
                  <a:ea typeface="Verdana" panose="020B0604030504040204" pitchFamily="34" charset="0"/>
                  <a:cs typeface="Latha" panose="020B0604020202020204" pitchFamily="34" charset="0"/>
                </a:rPr>
                <a:t>054 5400000001</a:t>
              </a:r>
              <a:endParaRPr lang="en-CA" sz="600" dirty="0">
                <a:latin typeface="Latha" panose="020B0604020202020204" pitchFamily="34" charset="0"/>
                <a:ea typeface="Verdana" panose="020B0604030504040204" pitchFamily="34" charset="0"/>
                <a:cs typeface="Latha" panose="020B0604020202020204" pitchFamily="34" charset="0"/>
              </a:endParaRPr>
            </a:p>
          </p:txBody>
        </p:sp>
      </p:grpSp>
      <p:sp>
        <p:nvSpPr>
          <p:cNvPr id="30" name="Rectangle 29"/>
          <p:cNvSpPr/>
          <p:nvPr/>
        </p:nvSpPr>
        <p:spPr>
          <a:xfrm>
            <a:off x="546392" y="5912404"/>
            <a:ext cx="8403931"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For an </a:t>
            </a:r>
            <a:r>
              <a:rPr lang="en-US" sz="1200" b="1" dirty="0">
                <a:latin typeface="Arial" panose="020B0604020202020204" pitchFamily="34" charset="0"/>
                <a:cs typeface="Arial" panose="020B0604020202020204" pitchFamily="34" charset="0"/>
              </a:rPr>
              <a:t>Initial Term</a:t>
            </a:r>
            <a:r>
              <a:rPr lang="en-US" sz="1200" dirty="0">
                <a:latin typeface="Arial" panose="020B0604020202020204" pitchFamily="34" charset="0"/>
                <a:cs typeface="Arial" panose="020B0604020202020204" pitchFamily="34" charset="0"/>
              </a:rPr>
              <a:t>, you cannot breakdown a portion of the land from how it was originally purchased. </a:t>
            </a:r>
            <a:r>
              <a:rPr lang="en-US" sz="1200" b="1" dirty="0">
                <a:latin typeface="Arial" panose="020B0604020202020204" pitchFamily="34" charset="0"/>
                <a:cs typeface="Arial" panose="020B0604020202020204" pitchFamily="34" charset="0"/>
              </a:rPr>
              <a:t>Example</a:t>
            </a:r>
            <a:r>
              <a:rPr lang="en-US" sz="1200" dirty="0">
                <a:latin typeface="Arial" panose="020B0604020202020204" pitchFamily="34" charset="0"/>
                <a:cs typeface="Arial" panose="020B0604020202020204" pitchFamily="34" charset="0"/>
              </a:rPr>
              <a:t>:  If the original purchase was one section you cannot surrender a half section on an Initial Term.</a:t>
            </a:r>
            <a:endParaRPr lang="en-CA" sz="1200" dirty="0">
              <a:latin typeface="Arial" panose="020B0604020202020204" pitchFamily="34" charset="0"/>
              <a:cs typeface="Arial" panose="020B0604020202020204" pitchFamily="34" charset="0"/>
            </a:endParaRPr>
          </a:p>
        </p:txBody>
      </p:sp>
      <p:pic>
        <p:nvPicPr>
          <p:cNvPr id="33"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4" y="5827067"/>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57395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908720"/>
            <a:ext cx="8208912"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On the </a:t>
            </a:r>
            <a:r>
              <a:rPr lang="en-US" sz="1200" b="1" dirty="0">
                <a:latin typeface="Arial" panose="020B0604020202020204" pitchFamily="34" charset="0"/>
                <a:cs typeface="Arial" panose="020B0604020202020204" pitchFamily="34" charset="0"/>
              </a:rPr>
              <a:t>Customize Land Selection </a:t>
            </a:r>
            <a:r>
              <a:rPr lang="en-US" sz="1200" dirty="0">
                <a:latin typeface="Arial" panose="020B0604020202020204" pitchFamily="34" charset="0"/>
                <a:cs typeface="Arial" panose="020B0604020202020204" pitchFamily="34" charset="0"/>
              </a:rPr>
              <a:t>screen when LSD has been selected, another </a:t>
            </a:r>
            <a:r>
              <a:rPr lang="en-US" sz="1200" b="1" dirty="0">
                <a:latin typeface="Arial" panose="020B0604020202020204" pitchFamily="34" charset="0"/>
                <a:cs typeface="Arial" panose="020B0604020202020204" pitchFamily="34" charset="0"/>
              </a:rPr>
              <a:t>Customize Land Selection </a:t>
            </a:r>
            <a:r>
              <a:rPr lang="en-US" sz="1200" dirty="0">
                <a:latin typeface="Arial" panose="020B0604020202020204" pitchFamily="34" charset="0"/>
                <a:cs typeface="Arial" panose="020B0604020202020204" pitchFamily="34" charset="0"/>
              </a:rPr>
              <a:t>screen will populate on this screen select the LSD you want to surrender.  Then click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17" name="Group 16"/>
          <p:cNvGrpSpPr/>
          <p:nvPr/>
        </p:nvGrpSpPr>
        <p:grpSpPr>
          <a:xfrm>
            <a:off x="74913" y="1370386"/>
            <a:ext cx="8836716" cy="5011116"/>
            <a:chOff x="74913" y="1700808"/>
            <a:chExt cx="8836716" cy="4680693"/>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420888"/>
              <a:ext cx="4411637" cy="327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3" y="1700808"/>
              <a:ext cx="4297459" cy="325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4913" y="1988840"/>
              <a:ext cx="1832791"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4572000" y="2708920"/>
              <a:ext cx="1728192"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rot="10800000" flipV="1">
              <a:off x="467544" y="5426438"/>
              <a:ext cx="907701" cy="432048"/>
            </a:xfrm>
            <a:prstGeom prst="wedgeRoundRectCallout">
              <a:avLst>
                <a:gd name="adj1" fmla="val -82766"/>
                <a:gd name="adj2" fmla="val -18798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rot="10800000" flipV="1">
              <a:off x="5076055" y="5949452"/>
              <a:ext cx="885898" cy="432049"/>
            </a:xfrm>
            <a:prstGeom prst="wedgeRoundRectCallout">
              <a:avLst>
                <a:gd name="adj1" fmla="val -60446"/>
                <a:gd name="adj2" fmla="val -1325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5" name="Rectangle 4"/>
            <p:cNvSpPr/>
            <p:nvPr/>
          </p:nvSpPr>
          <p:spPr>
            <a:xfrm>
              <a:off x="1043608" y="3933056"/>
              <a:ext cx="576064" cy="126812"/>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043608" y="4293096"/>
              <a:ext cx="576064" cy="126812"/>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506406" y="4707948"/>
              <a:ext cx="576064" cy="126812"/>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506406" y="5059832"/>
              <a:ext cx="576064" cy="126812"/>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519003" y="4869160"/>
              <a:ext cx="563467" cy="11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519003" y="5229200"/>
              <a:ext cx="563467" cy="11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043608" y="4119765"/>
              <a:ext cx="563467" cy="11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1043607" y="4496828"/>
              <a:ext cx="563467" cy="11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960821" y="3931296"/>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949668" y="4086295"/>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945033" y="4264169"/>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952281" y="4448835"/>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5429679" y="4653676"/>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5429679" y="4834760"/>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5429679" y="5030905"/>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5429679" y="5195730"/>
              <a:ext cx="576064"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79512" y="3614795"/>
              <a:ext cx="576064"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179512" y="3861048"/>
              <a:ext cx="576064"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644008" y="4356750"/>
              <a:ext cx="576064"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flipV="1">
              <a:off x="4644008" y="4622630"/>
              <a:ext cx="576064" cy="837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821403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2920" y="916806"/>
            <a:ext cx="8325544"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After you click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on the </a:t>
            </a:r>
            <a:r>
              <a:rPr lang="en-US" sz="1200" b="1" dirty="0">
                <a:latin typeface="Arial" panose="020B0604020202020204" pitchFamily="34" charset="0"/>
                <a:cs typeface="Arial" panose="020B0604020202020204" pitchFamily="34" charset="0"/>
              </a:rPr>
              <a:t>Customize Land Selection </a:t>
            </a:r>
            <a:r>
              <a:rPr lang="en-US" sz="1200" dirty="0">
                <a:latin typeface="Arial" panose="020B0604020202020204" pitchFamily="34" charset="0"/>
                <a:cs typeface="Arial" panose="020B0604020202020204" pitchFamily="34" charset="0"/>
              </a:rPr>
              <a:t>Screen, you will be taken back to the </a:t>
            </a:r>
            <a:r>
              <a:rPr lang="en-US" sz="1200" b="1" dirty="0">
                <a:latin typeface="Arial" panose="020B0604020202020204" pitchFamily="34" charset="0"/>
                <a:cs typeface="Arial" panose="020B0604020202020204" pitchFamily="34" charset="0"/>
              </a:rPr>
              <a:t>Agreement  Information </a:t>
            </a:r>
            <a:r>
              <a:rPr lang="en-US" sz="1200" dirty="0">
                <a:latin typeface="Arial" panose="020B0604020202020204" pitchFamily="34" charset="0"/>
                <a:cs typeface="Arial" panose="020B0604020202020204" pitchFamily="34" charset="0"/>
              </a:rPr>
              <a:t>Screen.  You will click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and then </a:t>
            </a:r>
            <a:r>
              <a:rPr lang="en-US" sz="1200" b="1" dirty="0">
                <a:latin typeface="Arial" panose="020B0604020202020204" pitchFamily="34" charset="0"/>
                <a:cs typeface="Arial" panose="020B0604020202020204" pitchFamily="34" charset="0"/>
              </a:rPr>
              <a:t>Submit</a:t>
            </a:r>
            <a:r>
              <a:rPr lang="en-US" sz="1200" dirty="0">
                <a:latin typeface="Arial" panose="020B0604020202020204" pitchFamily="34" charset="0"/>
                <a:cs typeface="Arial" panose="020B0604020202020204" pitchFamily="34" charset="0"/>
              </a:rPr>
              <a:t>, a message will populate </a:t>
            </a:r>
            <a:r>
              <a:rPr lang="en-US" sz="1200" b="1" dirty="0">
                <a:latin typeface="Arial" panose="020B0604020202020204" pitchFamily="34" charset="0"/>
                <a:cs typeface="Arial" panose="020B0604020202020204" pitchFamily="34" charset="0"/>
              </a:rPr>
              <a:t>Are you sure you want to Submit Application</a:t>
            </a:r>
            <a:r>
              <a:rPr lang="en-US" sz="1200" dirty="0">
                <a:latin typeface="Arial" panose="020B0604020202020204" pitchFamily="34" charset="0"/>
                <a:cs typeface="Arial" panose="020B0604020202020204" pitchFamily="34" charset="0"/>
              </a:rPr>
              <a:t>?  Click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and your request will be submitted, the agreement will move to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status.  </a:t>
            </a:r>
            <a:endParaRPr lang="en-CA" sz="1200" dirty="0">
              <a:latin typeface="Arial" panose="020B0604020202020204" pitchFamily="34" charset="0"/>
              <a:cs typeface="Arial" panose="020B0604020202020204" pitchFamily="34" charset="0"/>
            </a:endParaRPr>
          </a:p>
        </p:txBody>
      </p:sp>
      <p:pic>
        <p:nvPicPr>
          <p:cNvPr id="19" name="Picture 18" descr="C:\Users\khana\AppData\Local\Microsoft\Windows\Temporary Internet Files\Content.IE5\W69D9NLS\MC90043261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64933"/>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22920" y="6100106"/>
            <a:ext cx="3726160" cy="276999"/>
          </a:xfrm>
          <a:prstGeom prst="rect">
            <a:avLst/>
          </a:prstGeom>
        </p:spPr>
        <p:txBody>
          <a:bodyPr wrap="square">
            <a:spAutoFit/>
          </a:bodyPr>
          <a:lstStyle/>
          <a:p>
            <a:pPr>
              <a:spcBef>
                <a:spcPct val="0"/>
              </a:spcBef>
            </a:pPr>
            <a:r>
              <a:rPr lang="en-US" altLang="en-US" sz="1200" dirty="0">
                <a:latin typeface="Arial" panose="020B0604020202020204" pitchFamily="34" charset="0"/>
                <a:cs typeface="Arial" panose="020B0604020202020204" pitchFamily="34" charset="0"/>
              </a:rPr>
              <a:t>Use the Save button after completing information. </a:t>
            </a:r>
            <a:endParaRPr lang="en-CA" altLang="en-US" sz="1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3"/>
          <a:stretch>
            <a:fillRect/>
          </a:stretch>
        </p:blipFill>
        <p:spPr>
          <a:xfrm>
            <a:off x="1835696" y="1586786"/>
            <a:ext cx="5760640" cy="4552806"/>
          </a:xfrm>
          <a:prstGeom prst="rect">
            <a:avLst/>
          </a:prstGeom>
        </p:spPr>
      </p:pic>
      <p:sp>
        <p:nvSpPr>
          <p:cNvPr id="33" name="Rounded Rectangular Callout 32"/>
          <p:cNvSpPr/>
          <p:nvPr/>
        </p:nvSpPr>
        <p:spPr>
          <a:xfrm rot="10800000" flipV="1">
            <a:off x="2473212" y="5285820"/>
            <a:ext cx="720080" cy="373251"/>
          </a:xfrm>
          <a:prstGeom prst="wedgeRoundRectCallout">
            <a:avLst>
              <a:gd name="adj1" fmla="val -102561"/>
              <a:gd name="adj2" fmla="val -4380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schemeClr val="tx1"/>
                </a:solidFill>
                <a:latin typeface="Arial" pitchFamily="34" charset="0"/>
                <a:cs typeface="Arial" pitchFamily="34" charset="0"/>
              </a:rPr>
              <a:t>2.  Click </a:t>
            </a:r>
            <a:r>
              <a:rPr lang="en-US" sz="1050" b="1" dirty="0">
                <a:solidFill>
                  <a:schemeClr val="tx1"/>
                </a:solidFill>
                <a:latin typeface="Arial" pitchFamily="34" charset="0"/>
                <a:cs typeface="Arial" pitchFamily="34" charset="0"/>
              </a:rPr>
              <a:t>Submit</a:t>
            </a:r>
            <a:endParaRPr lang="en-CA" sz="1050" b="1" dirty="0">
              <a:solidFill>
                <a:schemeClr val="tx1"/>
              </a:solidFill>
              <a:latin typeface="Arial" pitchFamily="34" charset="0"/>
              <a:cs typeface="Arial" pitchFamily="34" charset="0"/>
            </a:endParaRPr>
          </a:p>
        </p:txBody>
      </p:sp>
      <p:sp>
        <p:nvSpPr>
          <p:cNvPr id="34" name="Rounded Rectangular Callout 33"/>
          <p:cNvSpPr/>
          <p:nvPr/>
        </p:nvSpPr>
        <p:spPr>
          <a:xfrm rot="10800000" flipV="1">
            <a:off x="3893276" y="5443725"/>
            <a:ext cx="692416" cy="405532"/>
          </a:xfrm>
          <a:prstGeom prst="wedgeRoundRectCallout">
            <a:avLst>
              <a:gd name="adj1" fmla="val -41126"/>
              <a:gd name="adj2" fmla="val -886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schemeClr val="tx1"/>
                </a:solidFill>
                <a:latin typeface="Arial" pitchFamily="34" charset="0"/>
                <a:cs typeface="Arial" pitchFamily="34" charset="0"/>
              </a:rPr>
              <a:t>1. Click </a:t>
            </a:r>
            <a:r>
              <a:rPr lang="en-US" sz="1050" b="1" dirty="0">
                <a:solidFill>
                  <a:schemeClr val="tx1"/>
                </a:solidFill>
                <a:latin typeface="Arial" pitchFamily="34" charset="0"/>
                <a:cs typeface="Arial" pitchFamily="34" charset="0"/>
              </a:rPr>
              <a:t>Save</a:t>
            </a:r>
            <a:endParaRPr lang="en-CA" sz="105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2081066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1628800"/>
            <a:ext cx="489654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a:spLocks noChangeArrowheads="1"/>
          </p:cNvSpPr>
          <p:nvPr/>
        </p:nvSpPr>
        <p:spPr bwMode="auto">
          <a:xfrm>
            <a:off x="2123728" y="6050272"/>
            <a:ext cx="71434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a:t>
            </a:r>
            <a:endParaRPr lang="en-CA" altLang="en-US" sz="1200" dirty="0">
              <a:latin typeface="Arial" panose="020B0604020202020204" pitchFamily="34" charset="0"/>
              <a:cs typeface="Arial" panose="020B0604020202020204" pitchFamily="34" charset="0"/>
            </a:endParaRPr>
          </a:p>
        </p:txBody>
      </p:sp>
      <p:sp>
        <p:nvSpPr>
          <p:cNvPr id="3" name="TextBox 2"/>
          <p:cNvSpPr txBox="1"/>
          <p:nvPr/>
        </p:nvSpPr>
        <p:spPr>
          <a:xfrm>
            <a:off x="587813" y="961472"/>
            <a:ext cx="792087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you have submitted your surrender request, ETS will update to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You can locate your agreement under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a:t>
            </a:r>
            <a:endParaRPr lang="en-CA" sz="1200" dirty="0">
              <a:latin typeface="Arial" panose="020B0604020202020204" pitchFamily="34" charset="0"/>
              <a:cs typeface="Arial" panose="020B0604020202020204" pitchFamily="34" charset="0"/>
            </a:endParaRPr>
          </a:p>
        </p:txBody>
      </p:sp>
      <p:sp>
        <p:nvSpPr>
          <p:cNvPr id="4" name="TextBox 3"/>
          <p:cNvSpPr txBox="1"/>
          <p:nvPr/>
        </p:nvSpPr>
        <p:spPr>
          <a:xfrm>
            <a:off x="8130904" y="1884104"/>
            <a:ext cx="755576" cy="784830"/>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To view the document click on this link</a:t>
            </a:r>
            <a:endParaRPr lang="en-CA" sz="900" dirty="0">
              <a:latin typeface="Arial" panose="020B0604020202020204" pitchFamily="34" charset="0"/>
              <a:cs typeface="Arial" panose="020B0604020202020204" pitchFamily="34" charset="0"/>
            </a:endParaRPr>
          </a:p>
        </p:txBody>
      </p:sp>
      <p:sp>
        <p:nvSpPr>
          <p:cNvPr id="11" name="Rectangle 10"/>
          <p:cNvSpPr/>
          <p:nvPr/>
        </p:nvSpPr>
        <p:spPr>
          <a:xfrm>
            <a:off x="17614" y="4163250"/>
            <a:ext cx="5199072" cy="377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2856064" y="6123505"/>
            <a:ext cx="338437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195356" y="6158432"/>
            <a:ext cx="3312368" cy="215444"/>
          </a:xfrm>
          <a:prstGeom prst="rect">
            <a:avLst/>
          </a:prstGeom>
          <a:noFill/>
        </p:spPr>
        <p:txBody>
          <a:bodyPr wrap="square" rtlCol="0">
            <a:spAutoFit/>
          </a:bodyPr>
          <a:lstStyle/>
          <a:p>
            <a:r>
              <a:rPr lang="en-US" sz="800" dirty="0"/>
              <a:t>Surrender successfully submitted. Processing will begin</a:t>
            </a:r>
            <a:endParaRPr lang="en-CA" sz="800" dirty="0"/>
          </a:p>
        </p:txBody>
      </p:sp>
      <p:pic>
        <p:nvPicPr>
          <p:cNvPr id="14" name="Picture 13"/>
          <p:cNvPicPr>
            <a:picLocks noChangeAspect="1"/>
          </p:cNvPicPr>
          <p:nvPr/>
        </p:nvPicPr>
        <p:blipFill>
          <a:blip r:embed="rId2"/>
          <a:stretch>
            <a:fillRect/>
          </a:stretch>
        </p:blipFill>
        <p:spPr>
          <a:xfrm>
            <a:off x="899592" y="1399561"/>
            <a:ext cx="6696744" cy="4765295"/>
          </a:xfrm>
          <a:prstGeom prst="rect">
            <a:avLst/>
          </a:prstGeom>
        </p:spPr>
      </p:pic>
      <p:sp>
        <p:nvSpPr>
          <p:cNvPr id="2" name="Down Arrow 1"/>
          <p:cNvSpPr/>
          <p:nvPr/>
        </p:nvSpPr>
        <p:spPr>
          <a:xfrm rot="5400000">
            <a:off x="7683599" y="1685554"/>
            <a:ext cx="144017" cy="750592"/>
          </a:xfrm>
          <a:prstGeom prst="downArrow">
            <a:avLst/>
          </a:prstGeom>
          <a:solidFill>
            <a:schemeClr val="accent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811787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764" y="1911319"/>
            <a:ext cx="6264696" cy="407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71800" y="1329735"/>
            <a:ext cx="5616624" cy="55399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your Surrender has been Submitted, the surrender  request will move to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folder and the status will update to </a:t>
            </a:r>
            <a:r>
              <a:rPr lang="en-US" sz="1200" b="1" dirty="0">
                <a:latin typeface="Arial" panose="020B0604020202020204" pitchFamily="34" charset="0"/>
                <a:cs typeface="Arial" panose="020B0604020202020204" pitchFamily="34" charset="0"/>
              </a:rPr>
              <a:t>Submitted</a:t>
            </a:r>
            <a:r>
              <a:rPr lang="en-US" dirty="0"/>
              <a:t>.</a:t>
            </a:r>
            <a:endParaRPr lang="en-C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5383"/>
            <a:ext cx="19240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623332" y="4149080"/>
            <a:ext cx="1036410" cy="967824"/>
          </a:xfrm>
          <a:prstGeom prst="rect">
            <a:avLst/>
          </a:prstGeom>
        </p:spPr>
      </p:pic>
    </p:spTree>
    <p:extLst>
      <p:ext uri="{BB962C8B-B14F-4D97-AF65-F5344CB8AC3E}">
        <p14:creationId xmlns:p14="http://schemas.microsoft.com/office/powerpoint/2010/main" val="260339915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57325"/>
            <a:ext cx="19240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183512"/>
            <a:ext cx="63246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6570" y="5771961"/>
            <a:ext cx="9043286" cy="500837"/>
            <a:chOff x="251573" y="5912663"/>
            <a:chExt cx="8474915" cy="500837"/>
          </a:xfrm>
        </p:grpSpPr>
        <p:sp>
          <p:nvSpPr>
            <p:cNvPr id="5" name="Rectangle 4"/>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Remove the default date search parameters if you wish to retrieve all active items.</a:t>
              </a:r>
              <a:endParaRPr lang="en-CA" altLang="en-US" sz="1200" dirty="0">
                <a:latin typeface="Arial" panose="020B0604020202020204" pitchFamily="34" charset="0"/>
                <a:cs typeface="Arial" panose="020B0604020202020204" pitchFamily="34" charset="0"/>
              </a:endParaRPr>
            </a:p>
          </p:txBody>
        </p:sp>
        <p:pic>
          <p:nvPicPr>
            <p:cNvPr id="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73" y="591266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ular Callout 1"/>
          <p:cNvSpPr/>
          <p:nvPr/>
        </p:nvSpPr>
        <p:spPr>
          <a:xfrm>
            <a:off x="2195736" y="4221088"/>
            <a:ext cx="1080120" cy="504056"/>
          </a:xfrm>
          <a:prstGeom prst="wedgeRoundRectCallout">
            <a:avLst>
              <a:gd name="adj1" fmla="val -83222"/>
              <a:gd name="adj2" fmla="val -18410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087724" y="4240484"/>
            <a:ext cx="1296144"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Work In Progress</a:t>
            </a:r>
            <a:endParaRPr lang="en-CA" sz="1200" b="1" dirty="0">
              <a:latin typeface="Arial" panose="020B0604020202020204" pitchFamily="34" charset="0"/>
              <a:cs typeface="Arial" panose="020B0604020202020204" pitchFamily="34" charset="0"/>
            </a:endParaRPr>
          </a:p>
        </p:txBody>
      </p:sp>
      <p:sp>
        <p:nvSpPr>
          <p:cNvPr id="8" name="Rounded Rectangular Callout 7"/>
          <p:cNvSpPr/>
          <p:nvPr/>
        </p:nvSpPr>
        <p:spPr>
          <a:xfrm>
            <a:off x="6876256" y="1072189"/>
            <a:ext cx="1080120" cy="811543"/>
          </a:xfrm>
          <a:prstGeom prst="wedgeRoundRectCallout">
            <a:avLst>
              <a:gd name="adj1" fmla="val -21734"/>
              <a:gd name="adj2" fmla="val 100857"/>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804248" y="1052736"/>
            <a:ext cx="1224136" cy="83099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2. Optionally choose your </a:t>
            </a:r>
          </a:p>
          <a:p>
            <a:pPr algn="ctr"/>
            <a:r>
              <a:rPr lang="en-US" sz="1200" b="1" dirty="0">
                <a:latin typeface="Arial" panose="020B0604020202020204" pitchFamily="34" charset="0"/>
                <a:cs typeface="Arial" panose="020B0604020202020204" pitchFamily="34" charset="0"/>
              </a:rPr>
              <a:t>Search Parameters</a:t>
            </a:r>
            <a:endParaRPr lang="en-CA" sz="1200" b="1" dirty="0">
              <a:latin typeface="Arial" panose="020B0604020202020204" pitchFamily="34" charset="0"/>
              <a:cs typeface="Arial" panose="020B0604020202020204" pitchFamily="34" charset="0"/>
            </a:endParaRPr>
          </a:p>
        </p:txBody>
      </p:sp>
      <p:sp>
        <p:nvSpPr>
          <p:cNvPr id="10" name="Rounded Rectangular Callout 9"/>
          <p:cNvSpPr/>
          <p:nvPr/>
        </p:nvSpPr>
        <p:spPr>
          <a:xfrm>
            <a:off x="6228184" y="4869160"/>
            <a:ext cx="792088" cy="461665"/>
          </a:xfrm>
          <a:prstGeom prst="wedgeRoundRectCallout">
            <a:avLst>
              <a:gd name="adj1" fmla="val -137035"/>
              <a:gd name="adj2" fmla="val -153846"/>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6156176" y="4869160"/>
            <a:ext cx="936104"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3. Select </a:t>
            </a:r>
            <a:r>
              <a:rPr lang="en-US" sz="1200" b="1" dirty="0">
                <a:latin typeface="Arial" panose="020B0604020202020204" pitchFamily="34" charset="0"/>
                <a:cs typeface="Arial" panose="020B0604020202020204" pitchFamily="34" charset="0"/>
              </a:rPr>
              <a:t>Find</a:t>
            </a:r>
            <a:endParaRPr lang="en-CA" sz="1200" b="1" dirty="0">
              <a:latin typeface="Arial" panose="020B0604020202020204" pitchFamily="34" charset="0"/>
              <a:cs typeface="Arial" panose="020B0604020202020204" pitchFamily="34" charset="0"/>
            </a:endParaRPr>
          </a:p>
        </p:txBody>
      </p:sp>
      <p:sp>
        <p:nvSpPr>
          <p:cNvPr id="12" name="TextBox 11"/>
          <p:cNvSpPr txBox="1"/>
          <p:nvPr/>
        </p:nvSpPr>
        <p:spPr>
          <a:xfrm>
            <a:off x="4647" y="898847"/>
            <a:ext cx="188013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Work in Progress</a:t>
            </a:r>
            <a:endParaRPr lang="en-CA" sz="16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623332" y="4293407"/>
            <a:ext cx="1036410" cy="967824"/>
          </a:xfrm>
          <a:prstGeom prst="rect">
            <a:avLst/>
          </a:prstGeom>
        </p:spPr>
      </p:pic>
    </p:spTree>
    <p:extLst>
      <p:ext uri="{BB962C8B-B14F-4D97-AF65-F5344CB8AC3E}">
        <p14:creationId xmlns:p14="http://schemas.microsoft.com/office/powerpoint/2010/main" val="360881288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56084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Work In Progress – Search Parameters and Result</a:t>
            </a:r>
            <a:endParaRPr lang="en-CA" sz="1600" b="1" dirty="0">
              <a:latin typeface="Arial" panose="020B0604020202020204" pitchFamily="34" charset="0"/>
              <a:cs typeface="Arial" panose="020B0604020202020204" pitchFamily="34" charset="0"/>
            </a:endParaRPr>
          </a:p>
        </p:txBody>
      </p:sp>
      <p:sp>
        <p:nvSpPr>
          <p:cNvPr id="3" name="object 2"/>
          <p:cNvSpPr txBox="1"/>
          <p:nvPr/>
        </p:nvSpPr>
        <p:spPr>
          <a:xfrm>
            <a:off x="323528" y="1259687"/>
            <a:ext cx="4572000" cy="147732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utilize the search parameter fields to filter search results.</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Below is a </a:t>
            </a:r>
            <a:r>
              <a:rPr lang="en-US" sz="1200" dirty="0" err="1">
                <a:latin typeface="Arial" pitchFamily="34" charset="0"/>
                <a:cs typeface="Arial" pitchFamily="34" charset="0"/>
              </a:rPr>
              <a:t>colour</a:t>
            </a:r>
            <a:r>
              <a:rPr lang="en-US" sz="1200" dirty="0">
                <a:latin typeface="Arial" pitchFamily="34" charset="0"/>
                <a:cs typeface="Arial" pitchFamily="34" charset="0"/>
              </a:rPr>
              <a:t>-highlighted illustration of the Work in Progress search screen to further demonstrate the relationship between the data. </a:t>
            </a:r>
          </a:p>
        </p:txBody>
      </p:sp>
      <p:graphicFrame>
        <p:nvGraphicFramePr>
          <p:cNvPr id="4" name="Table 3"/>
          <p:cNvGraphicFramePr>
            <a:graphicFrameLocks noGrp="1"/>
          </p:cNvGraphicFramePr>
          <p:nvPr>
            <p:extLst>
              <p:ext uri="{D42A27DB-BD31-4B8C-83A1-F6EECF244321}">
                <p14:modId xmlns:p14="http://schemas.microsoft.com/office/powerpoint/2010/main" val="1957241306"/>
              </p:ext>
            </p:extLst>
          </p:nvPr>
        </p:nvGraphicFramePr>
        <p:xfrm>
          <a:off x="5724128" y="877888"/>
          <a:ext cx="2771776" cy="194582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95582">
                <a:tc>
                  <a:txBody>
                    <a:bodyPr/>
                    <a:lstStyle/>
                    <a:p>
                      <a:r>
                        <a:rPr lang="en-US" sz="1200" b="1" dirty="0">
                          <a:effectLst/>
                          <a:latin typeface="Arial" panose="020B0604020202020204" pitchFamily="34" charset="0"/>
                          <a:ea typeface="Calibri"/>
                          <a:cs typeface="Arial" panose="020B0604020202020204" pitchFamily="34" charset="0"/>
                        </a:rPr>
                        <a:t>Parameter Field</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a:latin typeface="Arial" panose="020B0604020202020204" pitchFamily="34" charset="0"/>
                          <a:cs typeface="Arial" panose="020B0604020202020204" pitchFamily="34" charset="0"/>
                        </a:rPr>
                        <a:t>Result Column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50" b="0" dirty="0">
                          <a:latin typeface="Arial" panose="020B0604020202020204" pitchFamily="34" charset="0"/>
                          <a:cs typeface="Arial" panose="020B0604020202020204" pitchFamily="34" charset="0"/>
                        </a:rPr>
                        <a:t>Type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Form Type</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r>
                        <a:rPr lang="en-US" sz="1050" b="0" dirty="0">
                          <a:latin typeface="Arial" panose="020B0604020202020204" pitchFamily="34" charset="0"/>
                          <a:cs typeface="Arial" panose="020B0604020202020204" pitchFamily="34" charset="0"/>
                        </a:rPr>
                        <a:t>Request Number</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ETS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r>
                        <a:rPr lang="en-US" sz="1050" b="0" dirty="0">
                          <a:latin typeface="Arial" panose="020B0604020202020204" pitchFamily="34" charset="0"/>
                          <a:cs typeface="Arial" panose="020B0604020202020204" pitchFamily="34" charset="0"/>
                        </a:rPr>
                        <a:t>Start/End Date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Last Updated</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252004">
                <a:tc>
                  <a:txBody>
                    <a:bodyPr/>
                    <a:lstStyle/>
                    <a:p>
                      <a:r>
                        <a:rPr lang="en-US" sz="1050" b="0" dirty="0">
                          <a:latin typeface="Arial" panose="020B0604020202020204" pitchFamily="34" charset="0"/>
                          <a:cs typeface="Arial" panose="020B0604020202020204" pitchFamily="34" charset="0"/>
                        </a:rPr>
                        <a:t>Agreement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Agreement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r>
                        <a:rPr lang="en-US" sz="1050" b="0" dirty="0">
                          <a:latin typeface="Arial" panose="020B0604020202020204" pitchFamily="34" charset="0"/>
                          <a:cs typeface="Arial" panose="020B0604020202020204" pitchFamily="34" charset="0"/>
                        </a:rPr>
                        <a:t>Status</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Status</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252004">
                <a:tc>
                  <a:txBody>
                    <a:bodyPr/>
                    <a:lstStyle/>
                    <a:p>
                      <a:r>
                        <a:rPr lang="en-US" sz="1050" b="0" dirty="0">
                          <a:latin typeface="Arial" panose="020B0604020202020204" pitchFamily="34" charset="0"/>
                          <a:cs typeface="Arial" panose="020B0604020202020204" pitchFamily="34" charset="0"/>
                        </a:rPr>
                        <a:t>Comment</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(not shown as a result column)</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919964"/>
            <a:ext cx="60388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67108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981075"/>
            <a:ext cx="8642350" cy="360363"/>
          </a:xfrm>
        </p:spPr>
        <p:txBody>
          <a:bodyPr>
            <a:normAutofit/>
          </a:bodyPr>
          <a:lstStyle/>
          <a:p>
            <a:pPr marL="0" indent="0">
              <a:buNone/>
            </a:pPr>
            <a:r>
              <a:rPr lang="en-US" sz="1600" dirty="0"/>
              <a:t>Revisions Page</a:t>
            </a:r>
            <a:endParaRPr lang="en-CA" sz="1600" dirty="0"/>
          </a:p>
        </p:txBody>
      </p:sp>
      <p:sp>
        <p:nvSpPr>
          <p:cNvPr id="3" name="Text Placeholder 2"/>
          <p:cNvSpPr>
            <a:spLocks noGrp="1"/>
          </p:cNvSpPr>
          <p:nvPr>
            <p:ph type="body" sz="quarter" idx="4294967295"/>
          </p:nvPr>
        </p:nvSpPr>
        <p:spPr>
          <a:xfrm>
            <a:off x="0" y="1484313"/>
            <a:ext cx="8642350" cy="4752975"/>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Revisions Table</a:t>
            </a:r>
          </a:p>
          <a:p>
            <a:pPr marL="0" indent="0" algn="ctr">
              <a:buNone/>
            </a:pPr>
            <a:endParaRPr lang="en-US" dirty="0"/>
          </a:p>
          <a:p>
            <a:pPr marL="0" indent="0" algn="ctr">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84904065"/>
              </p:ext>
            </p:extLst>
          </p:nvPr>
        </p:nvGraphicFramePr>
        <p:xfrm>
          <a:off x="1835696" y="2708920"/>
          <a:ext cx="6096000" cy="2392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March 10,</a:t>
                      </a:r>
                      <a:r>
                        <a:rPr lang="en-US" baseline="0" dirty="0"/>
                        <a:t> 2017</a:t>
                      </a:r>
                      <a:endParaRPr lang="en-CA" dirty="0"/>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June 2020</a:t>
                      </a:r>
                    </a:p>
                  </a:txBody>
                  <a:tcPr/>
                </a:tc>
                <a:tc>
                  <a:txBody>
                    <a:bodyPr/>
                    <a:lstStyle/>
                    <a:p>
                      <a:r>
                        <a:rPr lang="en-CA" dirty="0"/>
                        <a:t>Update Banner and add Resource page</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October 2020</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1771039074"/>
                  </a:ext>
                </a:extLst>
              </a:tr>
              <a:tr h="370840">
                <a:tc>
                  <a:txBody>
                    <a:bodyPr/>
                    <a:lstStyle/>
                    <a:p>
                      <a:r>
                        <a:rPr lang="en-CA" dirty="0"/>
                        <a:t>January</a:t>
                      </a:r>
                      <a:r>
                        <a:rPr lang="en-CA" baseline="0" dirty="0"/>
                        <a:t> 2022</a:t>
                      </a:r>
                      <a:endParaRPr lang="en-CA" dirty="0"/>
                    </a:p>
                  </a:txBody>
                  <a:tcPr/>
                </a:tc>
                <a:tc>
                  <a:txBody>
                    <a:bodyPr/>
                    <a:lstStyle/>
                    <a:p>
                      <a:r>
                        <a:rPr lang="en-CA" dirty="0"/>
                        <a:t>Updated</a:t>
                      </a:r>
                    </a:p>
                  </a:txBody>
                  <a:tcPr/>
                </a:tc>
                <a:tc>
                  <a:txBody>
                    <a:bodyPr/>
                    <a:lstStyle/>
                    <a:p>
                      <a:r>
                        <a:rPr lang="en-CA" dirty="0"/>
                        <a:t>Slides 12,</a:t>
                      </a:r>
                      <a:r>
                        <a:rPr lang="en-CA" baseline="0" dirty="0"/>
                        <a:t> 15, 16, 22 and 25</a:t>
                      </a:r>
                      <a:endParaRPr lang="en-CA" dirty="0"/>
                    </a:p>
                  </a:txBody>
                  <a:tcPr/>
                </a:tc>
                <a:extLst>
                  <a:ext uri="{0D108BD9-81ED-4DB2-BD59-A6C34878D82A}">
                    <a16:rowId xmlns:a16="http://schemas.microsoft.com/office/drawing/2014/main" val="671917486"/>
                  </a:ext>
                </a:extLst>
              </a:tr>
            </a:tbl>
          </a:graphicData>
        </a:graphic>
      </p:graphicFrame>
    </p:spTree>
    <p:extLst>
      <p:ext uri="{BB962C8B-B14F-4D97-AF65-F5344CB8AC3E}">
        <p14:creationId xmlns:p14="http://schemas.microsoft.com/office/powerpoint/2010/main" val="76273915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955467"/>
            <a:ext cx="446449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Work In progress – Search Result</a:t>
            </a:r>
            <a:endParaRPr lang="en-CA" sz="16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156" y="1484784"/>
            <a:ext cx="6389687"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91680" y="5733256"/>
            <a:ext cx="648072"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0" y="4898985"/>
            <a:ext cx="1691680"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Navigate with this page numbers, if there are multiple pages of search results.</a:t>
            </a:r>
            <a:endParaRPr lang="en-CA" sz="1200" dirty="0">
              <a:latin typeface="Arial" panose="020B0604020202020204" pitchFamily="34" charset="0"/>
              <a:cs typeface="Arial" panose="020B0604020202020204" pitchFamily="34" charset="0"/>
            </a:endParaRPr>
          </a:p>
        </p:txBody>
      </p:sp>
      <p:sp>
        <p:nvSpPr>
          <p:cNvPr id="7" name="TextBox 6"/>
          <p:cNvSpPr txBox="1"/>
          <p:nvPr/>
        </p:nvSpPr>
        <p:spPr>
          <a:xfrm>
            <a:off x="7452320" y="4149080"/>
            <a:ext cx="169168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open a document click on the report Pdf link.</a:t>
            </a:r>
            <a:endParaRPr lang="en-CA" sz="1200" dirty="0">
              <a:latin typeface="Arial" panose="020B0604020202020204" pitchFamily="34" charset="0"/>
              <a:cs typeface="Arial" panose="020B0604020202020204" pitchFamily="34" charset="0"/>
            </a:endParaRPr>
          </a:p>
        </p:txBody>
      </p:sp>
      <p:sp>
        <p:nvSpPr>
          <p:cNvPr id="8" name="TextBox 7"/>
          <p:cNvSpPr txBox="1"/>
          <p:nvPr/>
        </p:nvSpPr>
        <p:spPr>
          <a:xfrm>
            <a:off x="59482" y="3026986"/>
            <a:ext cx="1632198"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load a request click on the ETS request number link.</a:t>
            </a:r>
            <a:endParaRPr lang="en-CA" sz="1200" dirty="0">
              <a:latin typeface="Arial" panose="020B0604020202020204" pitchFamily="34" charset="0"/>
              <a:cs typeface="Arial" panose="020B0604020202020204" pitchFamily="34" charset="0"/>
            </a:endParaRPr>
          </a:p>
        </p:txBody>
      </p:sp>
      <p:sp>
        <p:nvSpPr>
          <p:cNvPr id="9" name="TextBox 8"/>
          <p:cNvSpPr txBox="1"/>
          <p:nvPr/>
        </p:nvSpPr>
        <p:spPr>
          <a:xfrm>
            <a:off x="5724128" y="3670285"/>
            <a:ext cx="1728192" cy="338554"/>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Search Results</a:t>
            </a:r>
            <a:endParaRPr lang="en-CA" sz="1600" dirty="0">
              <a:solidFill>
                <a:srgbClr val="FF0000"/>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1259632" y="5589240"/>
            <a:ext cx="432048" cy="25202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59632" y="3670285"/>
            <a:ext cx="504056" cy="76682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5088125" y="4310227"/>
            <a:ext cx="2436202" cy="324036"/>
          </a:xfrm>
          <a:prstGeom prst="bentConnector3">
            <a:avLst>
              <a:gd name="adj1" fmla="val 58784"/>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707904" y="4437113"/>
            <a:ext cx="864096"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3707904" y="4725144"/>
            <a:ext cx="864096"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3706861" y="5013176"/>
            <a:ext cx="864096"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3707904" y="5262800"/>
            <a:ext cx="864096"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3707904" y="5517232"/>
            <a:ext cx="864096"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3707904" y="4401399"/>
            <a:ext cx="864096"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001 1000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3706861" y="4667132"/>
            <a:ext cx="864096"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001 2000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3706860" y="4946392"/>
            <a:ext cx="1009155"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054 1000000000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3705248" y="5234777"/>
            <a:ext cx="1009155"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004 1000000000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3697110" y="5490375"/>
            <a:ext cx="1009155"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005 1000000000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408154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39552"/>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check the status of your agreement, select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On the lower portion of the screen under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it will list the current status.  Example: </a:t>
            </a:r>
            <a:r>
              <a:rPr lang="en-US" sz="1200" b="1" dirty="0">
                <a:latin typeface="Arial" panose="020B0604020202020204" pitchFamily="34" charset="0"/>
                <a:cs typeface="Arial" panose="020B0604020202020204" pitchFamily="34" charset="0"/>
              </a:rPr>
              <a:t>Submitted, Work in Progress, Completed, Processing; Client Withdrawn; and Client Cancelled.</a:t>
            </a:r>
            <a:endParaRPr lang="en-CA" sz="1200" b="1" dirty="0">
              <a:latin typeface="Arial" panose="020B0604020202020204" pitchFamily="34" charset="0"/>
              <a:cs typeface="Arial" panose="020B0604020202020204" pitchFamily="34" charset="0"/>
            </a:endParaRPr>
          </a:p>
        </p:txBody>
      </p:sp>
      <p:sp>
        <p:nvSpPr>
          <p:cNvPr id="6" name="Rectangle 5"/>
          <p:cNvSpPr/>
          <p:nvPr/>
        </p:nvSpPr>
        <p:spPr>
          <a:xfrm>
            <a:off x="0" y="770220"/>
            <a:ext cx="1788759" cy="338554"/>
          </a:xfrm>
          <a:prstGeom prst="rect">
            <a:avLst/>
          </a:prstGeom>
        </p:spPr>
        <p:txBody>
          <a:bodyPr wrap="none">
            <a:spAutoFit/>
          </a:bodyPr>
          <a:lstStyle/>
          <a:p>
            <a:r>
              <a:rPr lang="en-CA" sz="1600" b="1" dirty="0">
                <a:latin typeface="Arial" panose="020B0604020202020204" pitchFamily="34" charset="0"/>
                <a:cs typeface="Arial" panose="020B0604020202020204" pitchFamily="34" charset="0"/>
              </a:rPr>
              <a:t>Work in Process</a:t>
            </a:r>
            <a:endParaRPr lang="en-CA"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1844824"/>
            <a:ext cx="6770687"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615580" y="4869160"/>
            <a:ext cx="936104" cy="21602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627486" y="5157192"/>
            <a:ext cx="936104" cy="21602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627486" y="5445224"/>
            <a:ext cx="936104" cy="21602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563093" y="4877143"/>
            <a:ext cx="1008112"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001 1000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3569009" y="5159917"/>
            <a:ext cx="1008112"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004 1000000000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3573560" y="5445224"/>
            <a:ext cx="1034444"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054 1000000000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990820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52736"/>
            <a:ext cx="7920880" cy="276999"/>
          </a:xfrm>
          <a:prstGeom prst="rect">
            <a:avLst/>
          </a:prstGeom>
        </p:spPr>
        <p:txBody>
          <a:bodyPr wrap="square">
            <a:spAutoFit/>
          </a:bodyPr>
          <a:lstStyle/>
          <a:p>
            <a:r>
              <a:rPr lang="en-US" sz="1200" dirty="0">
                <a:latin typeface="Arial" panose="020B0604020202020204" pitchFamily="34" charset="0"/>
                <a:ea typeface="Verdana" panose="020B0604030504040204" pitchFamily="34" charset="0"/>
                <a:cs typeface="Arial" panose="020B0604020202020204" pitchFamily="34" charset="0"/>
              </a:rPr>
              <a:t>Upon completion of the </a:t>
            </a:r>
            <a:r>
              <a:rPr lang="en-US" sz="1200" b="1" dirty="0">
                <a:latin typeface="Arial" panose="020B0604020202020204" pitchFamily="34" charset="0"/>
                <a:ea typeface="Verdana" panose="020B0604030504040204" pitchFamily="34" charset="0"/>
                <a:cs typeface="Arial" panose="020B0604020202020204" pitchFamily="34" charset="0"/>
              </a:rPr>
              <a:t>Surrender</a:t>
            </a:r>
            <a:r>
              <a:rPr lang="en-US" sz="1200" dirty="0">
                <a:latin typeface="Arial" panose="020B0604020202020204" pitchFamily="34" charset="0"/>
                <a:ea typeface="Verdana" panose="020B0604030504040204" pitchFamily="34" charset="0"/>
                <a:cs typeface="Arial" panose="020B0604020202020204" pitchFamily="34" charset="0"/>
              </a:rPr>
              <a:t> request, a notification email will be sent to the site </a:t>
            </a:r>
            <a:r>
              <a:rPr lang="en-US" sz="1200" b="1" dirty="0">
                <a:latin typeface="Arial" panose="020B0604020202020204" pitchFamily="34" charset="0"/>
                <a:ea typeface="Verdana" panose="020B0604030504040204" pitchFamily="34" charset="0"/>
                <a:cs typeface="Arial" panose="020B0604020202020204" pitchFamily="34" charset="0"/>
              </a:rPr>
              <a:t>Administrator/Contact.</a:t>
            </a: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169" y="1700808"/>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03565711"/>
              </p:ext>
            </p:extLst>
          </p:nvPr>
        </p:nvGraphicFramePr>
        <p:xfrm>
          <a:off x="1115617" y="2492896"/>
          <a:ext cx="6183868" cy="2678544"/>
        </p:xfrm>
        <a:graphic>
          <a:graphicData uri="http://schemas.openxmlformats.org/drawingml/2006/table">
            <a:tbl>
              <a:tblPr>
                <a:tableStyleId>{5C22544A-7EE6-4342-B048-85BDC9FD1C3A}</a:tableStyleId>
              </a:tblPr>
              <a:tblGrid>
                <a:gridCol w="6183868">
                  <a:extLst>
                    <a:ext uri="{9D8B030D-6E8A-4147-A177-3AD203B41FA5}">
                      <a16:colId xmlns:a16="http://schemas.microsoft.com/office/drawing/2014/main" val="313391534"/>
                    </a:ext>
                  </a:extLst>
                </a:gridCol>
              </a:tblGrid>
              <a:tr h="2678544">
                <a:tc>
                  <a:txBody>
                    <a:bodyPr/>
                    <a:lstStyle/>
                    <a:p>
                      <a:pPr>
                        <a:spcAft>
                          <a:spcPts val="0"/>
                        </a:spcAft>
                      </a:pPr>
                      <a:r>
                        <a:rPr lang="en-CA" sz="1100" dirty="0">
                          <a:effectLst/>
                        </a:rPr>
                        <a:t>EXTERNAL SENDER.  Do not open links or attachments that are unexpected.  Do not give out User IDs or Passwords.</a:t>
                      </a:r>
                    </a:p>
                    <a:p>
                      <a:pPr>
                        <a:spcAft>
                          <a:spcPts val="0"/>
                        </a:spcAft>
                      </a:pPr>
                      <a:r>
                        <a:rPr lang="en-CA" sz="1100" dirty="0">
                          <a:effectLst/>
                        </a:rPr>
                        <a:t> </a:t>
                      </a:r>
                    </a:p>
                    <a:p>
                      <a:pPr>
                        <a:spcAft>
                          <a:spcPts val="0"/>
                        </a:spcAft>
                      </a:pPr>
                      <a:r>
                        <a:rPr lang="en-CA" sz="1100" dirty="0">
                          <a:effectLst/>
                        </a:rPr>
                        <a:t>Your Surrender Request Number XXXXXX for account ENXXXXX has been Completed. This request can be found under Agreement Management-Work in Progress. </a:t>
                      </a:r>
                    </a:p>
                    <a:p>
                      <a:pPr>
                        <a:spcAft>
                          <a:spcPts val="0"/>
                        </a:spcAft>
                      </a:pPr>
                      <a:r>
                        <a:rPr lang="en-CA" sz="1100" dirty="0">
                          <a:effectLst/>
                        </a:rPr>
                        <a:t> </a:t>
                      </a:r>
                    </a:p>
                    <a:p>
                      <a:pPr>
                        <a:spcAft>
                          <a:spcPts val="0"/>
                        </a:spcAft>
                      </a:pPr>
                      <a:r>
                        <a:rPr lang="en-CA" sz="1100" dirty="0">
                          <a:effectLst/>
                        </a:rPr>
                        <a:t>To review your request sign on to the Electronic Transfer System (ETS) website, available through </a:t>
                      </a:r>
                      <a:r>
                        <a:rPr lang="en-CA" sz="1100" u="sng" dirty="0">
                          <a:effectLst/>
                          <a:hlinkClick r:id="rId3"/>
                        </a:rPr>
                        <a:t>Alberta.ca</a:t>
                      </a:r>
                      <a:r>
                        <a:rPr lang="en-CA" sz="1100" dirty="0">
                          <a:effectLst/>
                        </a:rPr>
                        <a:t>. </a:t>
                      </a:r>
                    </a:p>
                    <a:p>
                      <a:pPr>
                        <a:spcAft>
                          <a:spcPts val="0"/>
                        </a:spcAft>
                      </a:pPr>
                      <a:r>
                        <a:rPr lang="en-CA" sz="1100" dirty="0">
                          <a:effectLst/>
                        </a:rPr>
                        <a:t> </a:t>
                      </a:r>
                    </a:p>
                    <a:p>
                      <a:pPr>
                        <a:spcAft>
                          <a:spcPts val="0"/>
                        </a:spcAft>
                      </a:pPr>
                      <a:r>
                        <a:rPr lang="en-CA" sz="1100" dirty="0">
                          <a:effectLst/>
                        </a:rPr>
                        <a:t>Do not reply to this </a:t>
                      </a:r>
                      <a:r>
                        <a:rPr lang="en-CA" sz="1100" dirty="0" err="1">
                          <a:effectLst/>
                        </a:rPr>
                        <a:t>EMail</a:t>
                      </a:r>
                      <a:r>
                        <a:rPr lang="en-CA" sz="1100" dirty="0">
                          <a:effectLst/>
                        </a:rPr>
                        <a:t>. If you have questions or concerns please contact </a:t>
                      </a:r>
                      <a:r>
                        <a:rPr lang="en-CA" sz="1100" u="sng" dirty="0">
                          <a:effectLst/>
                          <a:hlinkClick r:id="rId4"/>
                        </a:rPr>
                        <a:t>Energy.Rentals@gov.ab.ca</a:t>
                      </a:r>
                      <a:r>
                        <a:rPr lang="en-CA" sz="1100" dirty="0">
                          <a:effectLst/>
                        </a:rPr>
                        <a:t>.</a:t>
                      </a:r>
                    </a:p>
                    <a:p>
                      <a:pPr>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8751719"/>
                  </a:ext>
                </a:extLst>
              </a:tr>
            </a:tbl>
          </a:graphicData>
        </a:graphic>
      </p:graphicFrame>
    </p:spTree>
    <p:extLst>
      <p:ext uri="{BB962C8B-B14F-4D97-AF65-F5344CB8AC3E}">
        <p14:creationId xmlns:p14="http://schemas.microsoft.com/office/powerpoint/2010/main" val="335875695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88" y="1844824"/>
            <a:ext cx="7544544" cy="377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1167135"/>
            <a:ext cx="799288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When your </a:t>
            </a:r>
            <a:r>
              <a:rPr lang="en-US" sz="1200" b="1" dirty="0">
                <a:latin typeface="Arial" panose="020B0604020202020204" pitchFamily="34" charset="0"/>
                <a:cs typeface="Arial" panose="020B0604020202020204" pitchFamily="34" charset="0"/>
              </a:rPr>
              <a:t>Surrender</a:t>
            </a:r>
            <a:r>
              <a:rPr lang="en-US" sz="1200" dirty="0">
                <a:latin typeface="Arial" panose="020B0604020202020204" pitchFamily="34" charset="0"/>
                <a:cs typeface="Arial" panose="020B0604020202020204" pitchFamily="34" charset="0"/>
              </a:rPr>
              <a:t> has been processed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on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change to </a:t>
            </a:r>
            <a:r>
              <a:rPr lang="en-US" sz="1200" b="1" dirty="0">
                <a:latin typeface="Arial" panose="020B0604020202020204" pitchFamily="34" charset="0"/>
                <a:cs typeface="Arial" panose="020B0604020202020204" pitchFamily="34" charset="0"/>
              </a:rPr>
              <a:t>Completed</a:t>
            </a:r>
            <a:r>
              <a:rPr lang="en-US" sz="1200" dirty="0">
                <a:latin typeface="Arial" panose="020B0604020202020204" pitchFamily="34" charset="0"/>
                <a:cs typeface="Arial" panose="020B0604020202020204" pitchFamily="34" charset="0"/>
              </a:rPr>
              <a:t>.  You can view your documents by selecting the </a:t>
            </a:r>
            <a:r>
              <a:rPr lang="en-US" sz="1200" b="1" dirty="0">
                <a:latin typeface="Arial" panose="020B0604020202020204" pitchFamily="34" charset="0"/>
                <a:cs typeface="Arial" panose="020B0604020202020204" pitchFamily="34" charset="0"/>
              </a:rPr>
              <a:t>Pdf</a:t>
            </a:r>
            <a:r>
              <a:rPr lang="en-US" sz="1200" dirty="0">
                <a:latin typeface="Arial" panose="020B0604020202020204" pitchFamily="34" charset="0"/>
                <a:cs typeface="Arial" panose="020B0604020202020204" pitchFamily="34" charset="0"/>
              </a:rPr>
              <a:t> under </a:t>
            </a:r>
            <a:r>
              <a:rPr lang="en-US" sz="1200" b="1" dirty="0">
                <a:latin typeface="Arial" panose="020B0604020202020204" pitchFamily="34" charset="0"/>
                <a:cs typeface="Arial" panose="020B0604020202020204" pitchFamily="34" charset="0"/>
              </a:rPr>
              <a:t>Files</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 name="Rounded Rectangular Callout 2"/>
          <p:cNvSpPr/>
          <p:nvPr/>
        </p:nvSpPr>
        <p:spPr>
          <a:xfrm>
            <a:off x="6300192" y="5733255"/>
            <a:ext cx="792088" cy="493023"/>
          </a:xfrm>
          <a:prstGeom prst="wedgeRoundRectCallout">
            <a:avLst>
              <a:gd name="adj1" fmla="val -166364"/>
              <a:gd name="adj2" fmla="val -105784"/>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6300192" y="5764614"/>
            <a:ext cx="86409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Pdf</a:t>
            </a:r>
            <a:endParaRPr lang="en-CA" sz="1200" b="1" dirty="0">
              <a:latin typeface="Arial" panose="020B0604020202020204" pitchFamily="34" charset="0"/>
              <a:cs typeface="Arial" panose="020B0604020202020204" pitchFamily="34" charset="0"/>
            </a:endParaRPr>
          </a:p>
        </p:txBody>
      </p:sp>
      <p:sp>
        <p:nvSpPr>
          <p:cNvPr id="5" name="Rectangle 4"/>
          <p:cNvSpPr/>
          <p:nvPr/>
        </p:nvSpPr>
        <p:spPr>
          <a:xfrm>
            <a:off x="4688160" y="4869160"/>
            <a:ext cx="4599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73052" y="5376713"/>
            <a:ext cx="1015107" cy="14401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635895" y="5328779"/>
            <a:ext cx="1196279"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001 1000</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184160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32436"/>
            <a:ext cx="62484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0510" y="1055437"/>
            <a:ext cx="792088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When </a:t>
            </a:r>
            <a:r>
              <a:rPr lang="en-US" sz="1200" b="1" dirty="0">
                <a:latin typeface="Arial" panose="020B0604020202020204" pitchFamily="34" charset="0"/>
                <a:cs typeface="Arial" panose="020B0604020202020204" pitchFamily="34" charset="0"/>
              </a:rPr>
              <a:t>Report Pdf </a:t>
            </a:r>
            <a:r>
              <a:rPr lang="en-US" sz="1200" dirty="0">
                <a:latin typeface="Arial" panose="020B0604020202020204" pitchFamily="34" charset="0"/>
                <a:cs typeface="Arial" panose="020B0604020202020204" pitchFamily="34" charset="0"/>
              </a:rPr>
              <a:t>is selected</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following document will populate.</a:t>
            </a:r>
            <a:endParaRPr lang="en-CA" sz="1200" dirty="0">
              <a:latin typeface="Arial" panose="020B0604020202020204" pitchFamily="34" charset="0"/>
              <a:cs typeface="Arial" panose="020B0604020202020204" pitchFamily="34" charset="0"/>
            </a:endParaRPr>
          </a:p>
        </p:txBody>
      </p:sp>
      <p:grpSp>
        <p:nvGrpSpPr>
          <p:cNvPr id="6" name="Group 5"/>
          <p:cNvGrpSpPr/>
          <p:nvPr/>
        </p:nvGrpSpPr>
        <p:grpSpPr>
          <a:xfrm>
            <a:off x="5724128" y="828380"/>
            <a:ext cx="864096" cy="504056"/>
            <a:chOff x="5724128" y="828380"/>
            <a:chExt cx="864096" cy="504056"/>
          </a:xfrm>
        </p:grpSpPr>
        <p:sp>
          <p:nvSpPr>
            <p:cNvPr id="4" name="Rounded Rectangular Callout 3"/>
            <p:cNvSpPr/>
            <p:nvPr/>
          </p:nvSpPr>
          <p:spPr>
            <a:xfrm>
              <a:off x="5796136" y="828380"/>
              <a:ext cx="720080" cy="504056"/>
            </a:xfrm>
            <a:prstGeom prst="wedgeRoundRectCallout">
              <a:avLst>
                <a:gd name="adj1" fmla="val -128230"/>
                <a:gd name="adj2" fmla="val 182496"/>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724128" y="849575"/>
              <a:ext cx="86409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Pdf</a:t>
              </a:r>
              <a:endParaRPr lang="en-CA" sz="1200" b="1" dirty="0">
                <a:latin typeface="Arial" panose="020B0604020202020204" pitchFamily="34" charset="0"/>
                <a:cs typeface="Arial" panose="020B0604020202020204" pitchFamily="34" charset="0"/>
              </a:endParaRPr>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09" y="2563484"/>
            <a:ext cx="5423681" cy="374583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3347963" y="3645024"/>
            <a:ext cx="1224136" cy="105246"/>
          </a:xfrm>
          <a:prstGeom prst="rect">
            <a:avLst/>
          </a:prstGeom>
          <a:solidFill>
            <a:schemeClr val="bg1"/>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3307187" y="3605314"/>
            <a:ext cx="1296144" cy="184666"/>
          </a:xfrm>
          <a:prstGeom prst="rect">
            <a:avLst/>
          </a:prstGeom>
          <a:noFill/>
        </p:spPr>
        <p:txBody>
          <a:bodyPr wrap="square" rtlCol="0">
            <a:spAutoFit/>
          </a:bodyPr>
          <a:lstStyle/>
          <a:p>
            <a:r>
              <a:rPr lang="en-US" sz="600" dirty="0">
                <a:latin typeface="Bell MT" panose="02020503060305020303" pitchFamily="18" charset="0"/>
                <a:ea typeface="Verdana" panose="020B0604030504040204" pitchFamily="34" charset="0"/>
                <a:cs typeface="Verdana" panose="020B0604030504040204" pitchFamily="34" charset="0"/>
              </a:rPr>
              <a:t>ABC Company</a:t>
            </a:r>
            <a:endParaRPr lang="en-CA" sz="600" dirty="0">
              <a:latin typeface="Bell MT" panose="02020503060305020303" pitchFamily="18" charset="0"/>
              <a:ea typeface="Verdana" panose="020B0604030504040204" pitchFamily="34" charset="0"/>
              <a:cs typeface="Verdana" panose="020B0604030504040204" pitchFamily="34" charset="0"/>
            </a:endParaRPr>
          </a:p>
        </p:txBody>
      </p:sp>
      <p:sp>
        <p:nvSpPr>
          <p:cNvPr id="16" name="Rectangle 15"/>
          <p:cNvSpPr/>
          <p:nvPr/>
        </p:nvSpPr>
        <p:spPr>
          <a:xfrm>
            <a:off x="4606180" y="5395093"/>
            <a:ext cx="1224136" cy="288032"/>
          </a:xfrm>
          <a:prstGeom prst="rect">
            <a:avLst/>
          </a:prstGeom>
          <a:solidFill>
            <a:schemeClr val="bg1"/>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4635525" y="5331360"/>
            <a:ext cx="1152128" cy="369332"/>
          </a:xfrm>
          <a:prstGeom prst="rect">
            <a:avLst/>
          </a:prstGeom>
          <a:noFill/>
        </p:spPr>
        <p:txBody>
          <a:bodyPr wrap="square" rtlCol="0">
            <a:spAutoFit/>
          </a:bodyPr>
          <a:lstStyle/>
          <a:p>
            <a:r>
              <a:rPr lang="en-US" sz="600" dirty="0">
                <a:latin typeface="Bell MT" panose="02020503060305020303" pitchFamily="18" charset="0"/>
              </a:rPr>
              <a:t>ABC Company</a:t>
            </a:r>
          </a:p>
          <a:p>
            <a:r>
              <a:rPr lang="en-US" sz="600" dirty="0">
                <a:latin typeface="Bell MT" panose="02020503060305020303" pitchFamily="18" charset="0"/>
              </a:rPr>
              <a:t>ABC Company</a:t>
            </a:r>
          </a:p>
          <a:p>
            <a:r>
              <a:rPr lang="en-US" sz="600" dirty="0">
                <a:latin typeface="Bell MT" panose="02020503060305020303" pitchFamily="18" charset="0"/>
              </a:rPr>
              <a:t>ABC Company</a:t>
            </a:r>
            <a:endParaRPr lang="en-CA" sz="600" dirty="0">
              <a:latin typeface="Bell MT" panose="02020503060305020303" pitchFamily="18" charset="0"/>
            </a:endParaRPr>
          </a:p>
        </p:txBody>
      </p:sp>
      <p:sp>
        <p:nvSpPr>
          <p:cNvPr id="18" name="Rectangle 17"/>
          <p:cNvSpPr/>
          <p:nvPr/>
        </p:nvSpPr>
        <p:spPr>
          <a:xfrm>
            <a:off x="2123728" y="5390783"/>
            <a:ext cx="648072" cy="309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2084611" y="5331360"/>
            <a:ext cx="1440160" cy="553998"/>
          </a:xfrm>
          <a:prstGeom prst="rect">
            <a:avLst/>
          </a:prstGeom>
          <a:noFill/>
        </p:spPr>
        <p:txBody>
          <a:bodyPr wrap="square" rtlCol="0">
            <a:spAutoFit/>
          </a:bodyPr>
          <a:lstStyle/>
          <a:p>
            <a:r>
              <a:rPr lang="en-US" sz="600" dirty="0">
                <a:latin typeface="Bell MT" panose="02020503060305020303" pitchFamily="18" charset="0"/>
              </a:rPr>
              <a:t>001 1000</a:t>
            </a:r>
          </a:p>
          <a:p>
            <a:r>
              <a:rPr lang="en-US" sz="600" dirty="0">
                <a:latin typeface="Bell MT" panose="02020503060305020303" pitchFamily="18" charset="0"/>
              </a:rPr>
              <a:t>004 1000000000</a:t>
            </a:r>
          </a:p>
          <a:p>
            <a:r>
              <a:rPr lang="en-US" sz="600" dirty="0">
                <a:latin typeface="Bell MT" panose="02020503060305020303" pitchFamily="18" charset="0"/>
                <a:ea typeface="Verdana" panose="020B0604030504040204" pitchFamily="34" charset="0"/>
                <a:cs typeface="Verdana" panose="020B0604030504040204" pitchFamily="34" charset="0"/>
              </a:rPr>
              <a:t>054 1000000000</a:t>
            </a:r>
            <a:endParaRPr lang="en-CA" sz="600" dirty="0">
              <a:latin typeface="Bell MT" panose="02020503060305020303" pitchFamily="18" charset="0"/>
              <a:ea typeface="Verdana" panose="020B0604030504040204" pitchFamily="34" charset="0"/>
              <a:cs typeface="Verdana" panose="020B0604030504040204" pitchFamily="34" charset="0"/>
            </a:endParaRPr>
          </a:p>
          <a:p>
            <a:endParaRPr lang="en-US" sz="600" dirty="0">
              <a:latin typeface="Bell MT" panose="02020503060305020303" pitchFamily="18" charset="0"/>
            </a:endParaRPr>
          </a:p>
          <a:p>
            <a:endParaRPr lang="en-CA" sz="600" dirty="0">
              <a:latin typeface="Bell MT" panose="02020503060305020303" pitchFamily="18" charset="0"/>
            </a:endParaRPr>
          </a:p>
        </p:txBody>
      </p:sp>
    </p:spTree>
    <p:extLst>
      <p:ext uri="{BB962C8B-B14F-4D97-AF65-F5344CB8AC3E}">
        <p14:creationId xmlns:p14="http://schemas.microsoft.com/office/powerpoint/2010/main" val="384965049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584" y="980728"/>
            <a:ext cx="792088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Final Pdf </a:t>
            </a:r>
            <a:r>
              <a:rPr lang="en-US" sz="1200" dirty="0">
                <a:latin typeface="Arial" panose="020B0604020202020204" pitchFamily="34" charset="0"/>
                <a:cs typeface="Arial" panose="020B0604020202020204" pitchFamily="34" charset="0"/>
              </a:rPr>
              <a:t>and the following document will populate.</a:t>
            </a:r>
            <a:endParaRPr lang="en-CA" sz="12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824" y="1323043"/>
            <a:ext cx="62484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434979" y="957952"/>
            <a:ext cx="720080" cy="504056"/>
          </a:xfrm>
          <a:prstGeom prst="wedgeRoundRectCallout">
            <a:avLst>
              <a:gd name="adj1" fmla="val -95809"/>
              <a:gd name="adj2" fmla="val 18828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5385724" y="980728"/>
            <a:ext cx="86409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Pdf</a:t>
            </a:r>
            <a:endParaRPr lang="en-CA" sz="1200" b="1" dirty="0">
              <a:latin typeface="Arial" panose="020B0604020202020204" pitchFamily="34" charset="0"/>
              <a:cs typeface="Arial" panose="020B0604020202020204" pitchFamily="34" charset="0"/>
            </a:endParaRPr>
          </a:p>
        </p:txBody>
      </p:sp>
      <p:sp>
        <p:nvSpPr>
          <p:cNvPr id="7" name="Rectangle 6"/>
          <p:cNvSpPr/>
          <p:nvPr/>
        </p:nvSpPr>
        <p:spPr>
          <a:xfrm>
            <a:off x="3725694" y="2060848"/>
            <a:ext cx="8521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704779" y="1991717"/>
            <a:ext cx="869910"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001 1000</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3203848" y="3356992"/>
            <a:ext cx="12241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419872" y="4101827"/>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591630" y="4286493"/>
            <a:ext cx="1276513" cy="18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909276"/>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4"/>
          <a:stretch>
            <a:fillRect/>
          </a:stretch>
        </p:blipFill>
        <p:spPr>
          <a:xfrm>
            <a:off x="2787933" y="2394355"/>
            <a:ext cx="3712149" cy="3784276"/>
          </a:xfrm>
          <a:prstGeom prst="rect">
            <a:avLst/>
          </a:prstGeom>
        </p:spPr>
      </p:pic>
    </p:spTree>
    <p:extLst>
      <p:ext uri="{BB962C8B-B14F-4D97-AF65-F5344CB8AC3E}">
        <p14:creationId xmlns:p14="http://schemas.microsoft.com/office/powerpoint/2010/main" val="213324198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648" y="980728"/>
            <a:ext cx="784887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completion of a </a:t>
            </a:r>
            <a:r>
              <a:rPr lang="en-US" sz="1200" b="1" dirty="0">
                <a:latin typeface="Arial" panose="020B0604020202020204" pitchFamily="34" charset="0"/>
                <a:cs typeface="Arial" panose="020B0604020202020204" pitchFamily="34" charset="0"/>
              </a:rPr>
              <a:t>Partial Surrender</a:t>
            </a:r>
            <a:r>
              <a:rPr lang="en-US" sz="1200" dirty="0">
                <a:latin typeface="Arial" panose="020B0604020202020204" pitchFamily="34" charset="0"/>
                <a:cs typeface="Arial" panose="020B0604020202020204" pitchFamily="34" charset="0"/>
              </a:rPr>
              <a:t>, an </a:t>
            </a:r>
            <a:r>
              <a:rPr lang="en-US" sz="1200" b="1" dirty="0">
                <a:latin typeface="Arial" panose="020B0604020202020204" pitchFamily="34" charset="0"/>
                <a:cs typeface="Arial" panose="020B0604020202020204" pitchFamily="34" charset="0"/>
              </a:rPr>
              <a:t>Amended Appendix </a:t>
            </a:r>
            <a:r>
              <a:rPr lang="en-US" sz="1200" dirty="0">
                <a:latin typeface="Arial" panose="020B0604020202020204" pitchFamily="34" charset="0"/>
                <a:cs typeface="Arial" panose="020B0604020202020204" pitchFamily="34" charset="0"/>
              </a:rPr>
              <a:t>will populate with the </a:t>
            </a:r>
            <a:r>
              <a:rPr lang="en-US" sz="1200" b="1" dirty="0">
                <a:latin typeface="Arial" panose="020B0604020202020204" pitchFamily="34" charset="0"/>
                <a:cs typeface="Arial" panose="020B0604020202020204" pitchFamily="34" charset="0"/>
              </a:rPr>
              <a:t>Final Surrender </a:t>
            </a:r>
            <a:r>
              <a:rPr lang="en-US" sz="1200" dirty="0">
                <a:latin typeface="Arial" panose="020B0604020202020204" pitchFamily="34" charset="0"/>
                <a:cs typeface="Arial" panose="020B0604020202020204" pitchFamily="34" charset="0"/>
              </a:rPr>
              <a:t>letter. </a:t>
            </a:r>
            <a:endParaRPr lang="en-CA" sz="1200" dirty="0">
              <a:latin typeface="Arial" panose="020B0604020202020204" pitchFamily="34" charset="0"/>
              <a:cs typeface="Arial" panose="020B0604020202020204" pitchFamily="34" charset="0"/>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984" y="1292751"/>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223558"/>
            <a:ext cx="5058122" cy="50765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292080" y="1700808"/>
            <a:ext cx="432048" cy="11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5230767" y="1672636"/>
            <a:ext cx="1448941" cy="215444"/>
          </a:xfrm>
          <a:prstGeom prst="rect">
            <a:avLst/>
          </a:prstGeom>
          <a:noFill/>
        </p:spPr>
        <p:txBody>
          <a:bodyPr wrap="square" rtlCol="0">
            <a:spAutoFit/>
          </a:bodyPr>
          <a:lstStyle/>
          <a:p>
            <a:r>
              <a:rPr lang="en-US" sz="800" dirty="0">
                <a:solidFill>
                  <a:schemeClr val="bg1">
                    <a:lumMod val="50000"/>
                  </a:schemeClr>
                </a:solidFill>
              </a:rPr>
              <a:t>001 0000100001</a:t>
            </a:r>
            <a:endParaRPr lang="en-CA" sz="800" dirty="0">
              <a:solidFill>
                <a:schemeClr val="bg1">
                  <a:lumMod val="50000"/>
                </a:schemeClr>
              </a:solidFill>
            </a:endParaRPr>
          </a:p>
        </p:txBody>
      </p:sp>
      <p:sp>
        <p:nvSpPr>
          <p:cNvPr id="7" name="TextBox 6"/>
          <p:cNvSpPr txBox="1"/>
          <p:nvPr/>
        </p:nvSpPr>
        <p:spPr>
          <a:xfrm>
            <a:off x="2130089" y="2869424"/>
            <a:ext cx="2016224" cy="200055"/>
          </a:xfrm>
          <a:prstGeom prst="rect">
            <a:avLst/>
          </a:prstGeom>
          <a:noFill/>
        </p:spPr>
        <p:txBody>
          <a:bodyPr wrap="square" rtlCol="0">
            <a:spAutoFit/>
          </a:bodyPr>
          <a:lstStyle/>
          <a:p>
            <a:r>
              <a:rPr lang="en-US" sz="700" dirty="0">
                <a:solidFill>
                  <a:schemeClr val="tx1">
                    <a:lumMod val="95000"/>
                    <a:lumOff val="5000"/>
                  </a:schemeClr>
                </a:solidFill>
              </a:rPr>
              <a:t>February 1, 2017</a:t>
            </a:r>
            <a:endParaRPr lang="en-CA" sz="700" dirty="0">
              <a:solidFill>
                <a:schemeClr val="tx1">
                  <a:lumMod val="95000"/>
                  <a:lumOff val="5000"/>
                </a:schemeClr>
              </a:solidFill>
            </a:endParaRPr>
          </a:p>
        </p:txBody>
      </p:sp>
      <p:sp>
        <p:nvSpPr>
          <p:cNvPr id="9" name="Rectangle 8"/>
          <p:cNvSpPr/>
          <p:nvPr/>
        </p:nvSpPr>
        <p:spPr>
          <a:xfrm>
            <a:off x="2195736" y="4869160"/>
            <a:ext cx="1656184" cy="11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176115" y="4820099"/>
            <a:ext cx="2304256" cy="215444"/>
          </a:xfrm>
          <a:prstGeom prst="rect">
            <a:avLst/>
          </a:prstGeom>
          <a:noFill/>
          <a:ln>
            <a:noFill/>
          </a:ln>
        </p:spPr>
        <p:txBody>
          <a:bodyPr wrap="square" rtlCol="0">
            <a:spAutoFit/>
          </a:bodyPr>
          <a:lstStyle/>
          <a:p>
            <a:r>
              <a:rPr lang="en-US" sz="800" dirty="0"/>
              <a:t>KEY WELL:00/01-01-001-01W5/00</a:t>
            </a:r>
            <a:endParaRPr lang="en-CA" sz="800" dirty="0"/>
          </a:p>
        </p:txBody>
      </p:sp>
      <p:sp>
        <p:nvSpPr>
          <p:cNvPr id="11" name="Rectangle 10"/>
          <p:cNvSpPr/>
          <p:nvPr/>
        </p:nvSpPr>
        <p:spPr>
          <a:xfrm>
            <a:off x="2136960" y="4245005"/>
            <a:ext cx="497695"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2130089" y="4245585"/>
            <a:ext cx="584845" cy="215444"/>
          </a:xfrm>
          <a:prstGeom prst="rect">
            <a:avLst/>
          </a:prstGeom>
          <a:noFill/>
        </p:spPr>
        <p:txBody>
          <a:bodyPr wrap="square" rtlCol="0">
            <a:spAutoFit/>
          </a:bodyPr>
          <a:lstStyle/>
          <a:p>
            <a:r>
              <a:rPr lang="en-US" sz="800" dirty="0"/>
              <a:t>1-01-001:</a:t>
            </a:r>
            <a:endParaRPr lang="en-CA" sz="800" dirty="0"/>
          </a:p>
        </p:txBody>
      </p:sp>
    </p:spTree>
    <p:extLst>
      <p:ext uri="{BB962C8B-B14F-4D97-AF65-F5344CB8AC3E}">
        <p14:creationId xmlns:p14="http://schemas.microsoft.com/office/powerpoint/2010/main" val="1839581387"/>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39552"/>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your Surrender request,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will need to be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this point you will access the </a:t>
            </a:r>
            <a:r>
              <a:rPr lang="en-US" sz="1200" b="1" dirty="0">
                <a:latin typeface="Arial" panose="020B0604020202020204" pitchFamily="34" charset="0"/>
                <a:cs typeface="Arial" panose="020B0604020202020204" pitchFamily="34" charset="0"/>
              </a:rPr>
              <a:t>Work</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in Progress </a:t>
            </a:r>
            <a:r>
              <a:rPr lang="en-US" sz="1200" dirty="0">
                <a:latin typeface="Arial" panose="020B0604020202020204" pitchFamily="34" charset="0"/>
                <a:cs typeface="Arial" panose="020B0604020202020204" pitchFamily="34" charset="0"/>
              </a:rPr>
              <a:t>screen and click on the </a:t>
            </a:r>
            <a:r>
              <a:rPr lang="en-US" sz="1200" b="1" dirty="0">
                <a:latin typeface="Arial" panose="020B0604020202020204" pitchFamily="34" charset="0"/>
                <a:cs typeface="Arial" panose="020B0604020202020204" pitchFamily="34" charset="0"/>
              </a:rPr>
              <a:t>ETS Request Number</a:t>
            </a:r>
            <a:r>
              <a:rPr lang="en-US" sz="1200" dirty="0">
                <a:latin typeface="Arial" panose="020B0604020202020204" pitchFamily="34" charset="0"/>
                <a:cs typeface="Arial" panose="020B0604020202020204" pitchFamily="34" charset="0"/>
              </a:rPr>
              <a:t>.        You may </a:t>
            </a:r>
            <a:r>
              <a:rPr lang="en-US" sz="1200" b="1" dirty="0">
                <a:latin typeface="Arial" panose="020B0604020202020204" pitchFamily="34" charset="0"/>
                <a:cs typeface="Arial" panose="020B0604020202020204" pitchFamily="34" charset="0"/>
              </a:rPr>
              <a:t>Withdraw </a:t>
            </a:r>
            <a:r>
              <a:rPr lang="en-US" sz="1200" dirty="0">
                <a:latin typeface="Arial" panose="020B0604020202020204" pitchFamily="34" charset="0"/>
                <a:cs typeface="Arial" panose="020B0604020202020204" pitchFamily="34" charset="0"/>
              </a:rPr>
              <a:t>your </a:t>
            </a:r>
            <a:r>
              <a:rPr lang="en-US" sz="1200" b="1" dirty="0">
                <a:latin typeface="Arial" panose="020B0604020202020204" pitchFamily="34" charset="0"/>
                <a:cs typeface="Arial" panose="020B0604020202020204" pitchFamily="34" charset="0"/>
              </a:rPr>
              <a:t>Surrender Request  </a:t>
            </a:r>
            <a:r>
              <a:rPr lang="en-US" sz="1200" dirty="0">
                <a:latin typeface="Arial" panose="020B0604020202020204" pitchFamily="34" charset="0"/>
                <a:cs typeface="Arial" panose="020B0604020202020204" pitchFamily="34" charset="0"/>
              </a:rPr>
              <a:t>at</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anytime</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while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is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Processing</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14" y="1756435"/>
            <a:ext cx="7157739" cy="465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51520" y="3068960"/>
            <a:ext cx="936104" cy="830997"/>
            <a:chOff x="251520" y="3068960"/>
            <a:chExt cx="936104" cy="830997"/>
          </a:xfrm>
        </p:grpSpPr>
        <p:sp>
          <p:nvSpPr>
            <p:cNvPr id="3" name="Rounded Rectangular Callout 2"/>
            <p:cNvSpPr/>
            <p:nvPr/>
          </p:nvSpPr>
          <p:spPr>
            <a:xfrm>
              <a:off x="251520" y="3068960"/>
              <a:ext cx="864096" cy="792088"/>
            </a:xfrm>
            <a:prstGeom prst="wedgeRoundRectCallout">
              <a:avLst>
                <a:gd name="adj1" fmla="val 94832"/>
                <a:gd name="adj2" fmla="val 17727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251520" y="3068960"/>
              <a:ext cx="936104" cy="83099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ETS Request Number</a:t>
              </a:r>
              <a:endParaRPr lang="en-CA" sz="1200" b="1" dirty="0">
                <a:latin typeface="Arial" panose="020B0604020202020204" pitchFamily="34" charset="0"/>
                <a:cs typeface="Arial" panose="020B0604020202020204" pitchFamily="34" charset="0"/>
              </a:endParaRPr>
            </a:p>
          </p:txBody>
        </p:sp>
      </p:grpSp>
      <p:sp>
        <p:nvSpPr>
          <p:cNvPr id="6" name="Rectangle 5"/>
          <p:cNvSpPr/>
          <p:nvPr/>
        </p:nvSpPr>
        <p:spPr>
          <a:xfrm>
            <a:off x="0" y="770220"/>
            <a:ext cx="1973425" cy="338554"/>
          </a:xfrm>
          <a:prstGeom prst="rect">
            <a:avLst/>
          </a:prstGeom>
        </p:spPr>
        <p:txBody>
          <a:bodyPr wrap="none">
            <a:spAutoFit/>
          </a:bodyPr>
          <a:lstStyle/>
          <a:p>
            <a:r>
              <a:rPr lang="en-CA" sz="1600" b="1" dirty="0">
                <a:latin typeface="Arial" panose="020B0604020202020204" pitchFamily="34" charset="0"/>
                <a:cs typeface="Arial" panose="020B0604020202020204" pitchFamily="34" charset="0"/>
              </a:rPr>
              <a:t>Withdraw Request</a:t>
            </a:r>
            <a:endParaRPr lang="en-CA" sz="1600" dirty="0"/>
          </a:p>
        </p:txBody>
      </p:sp>
      <p:pic>
        <p:nvPicPr>
          <p:cNvPr id="8"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1503" y="1350798"/>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719910" y="4869160"/>
            <a:ext cx="900100"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719910" y="5165576"/>
            <a:ext cx="9001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719910" y="5445224"/>
            <a:ext cx="924098"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707911" y="4833446"/>
            <a:ext cx="924098" cy="215444"/>
          </a:xfrm>
          <a:prstGeom prst="rect">
            <a:avLst/>
          </a:prstGeom>
          <a:noFill/>
        </p:spPr>
        <p:txBody>
          <a:bodyPr wrap="square" rtlCol="0">
            <a:spAutoFit/>
          </a:bodyPr>
          <a:lstStyle/>
          <a:p>
            <a:r>
              <a:rPr lang="en-US" sz="800" dirty="0"/>
              <a:t>0010000100001</a:t>
            </a:r>
            <a:endParaRPr lang="en-CA" sz="800" dirty="0"/>
          </a:p>
        </p:txBody>
      </p:sp>
      <p:sp>
        <p:nvSpPr>
          <p:cNvPr id="13" name="TextBox 12"/>
          <p:cNvSpPr txBox="1"/>
          <p:nvPr/>
        </p:nvSpPr>
        <p:spPr>
          <a:xfrm>
            <a:off x="3719910" y="5129862"/>
            <a:ext cx="924098" cy="215444"/>
          </a:xfrm>
          <a:prstGeom prst="rect">
            <a:avLst/>
          </a:prstGeom>
          <a:noFill/>
        </p:spPr>
        <p:txBody>
          <a:bodyPr wrap="square" rtlCol="0">
            <a:spAutoFit/>
          </a:bodyPr>
          <a:lstStyle/>
          <a:p>
            <a:r>
              <a:rPr lang="en-US" sz="800" dirty="0"/>
              <a:t>0010000100002</a:t>
            </a:r>
            <a:endParaRPr lang="en-CA" sz="800" dirty="0"/>
          </a:p>
        </p:txBody>
      </p:sp>
      <p:sp>
        <p:nvSpPr>
          <p:cNvPr id="14" name="TextBox 13"/>
          <p:cNvSpPr txBox="1"/>
          <p:nvPr/>
        </p:nvSpPr>
        <p:spPr>
          <a:xfrm>
            <a:off x="3719910" y="5409510"/>
            <a:ext cx="924098" cy="215444"/>
          </a:xfrm>
          <a:prstGeom prst="rect">
            <a:avLst/>
          </a:prstGeom>
          <a:noFill/>
        </p:spPr>
        <p:txBody>
          <a:bodyPr wrap="square" rtlCol="0">
            <a:spAutoFit/>
          </a:bodyPr>
          <a:lstStyle/>
          <a:p>
            <a:r>
              <a:rPr lang="en-US" sz="800" dirty="0"/>
              <a:t>0010000100003</a:t>
            </a:r>
            <a:endParaRPr lang="en-CA" sz="800" dirty="0"/>
          </a:p>
        </p:txBody>
      </p:sp>
    </p:spTree>
    <p:extLst>
      <p:ext uri="{BB962C8B-B14F-4D97-AF65-F5344CB8AC3E}">
        <p14:creationId xmlns:p14="http://schemas.microsoft.com/office/powerpoint/2010/main" val="393004018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92" y="1772816"/>
            <a:ext cx="7351713"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99992" y="3714902"/>
            <a:ext cx="2320008" cy="102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4427984" y="3666128"/>
            <a:ext cx="864096" cy="200055"/>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cs typeface="Verdana" panose="020B0604030504040204" pitchFamily="34" charset="0"/>
              </a:rPr>
              <a:t>ABC Company</a:t>
            </a:r>
            <a:endParaRPr lang="en-CA" sz="7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54351" y="1337447"/>
            <a:ext cx="784887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Admin</a:t>
            </a:r>
            <a:r>
              <a:rPr lang="en-US" sz="1200" dirty="0">
                <a:latin typeface="Arial" panose="020B0604020202020204" pitchFamily="34" charset="0"/>
                <a:cs typeface="Arial" panose="020B0604020202020204" pitchFamily="34" charset="0"/>
              </a:rPr>
              <a:t> screen will populate displaying the </a:t>
            </a:r>
            <a:r>
              <a:rPr lang="en-US" sz="1200" b="1" dirty="0">
                <a:latin typeface="Arial" panose="020B0604020202020204" pitchFamily="34" charset="0"/>
                <a:cs typeface="Arial" panose="020B0604020202020204" pitchFamily="34" charset="0"/>
              </a:rPr>
              <a:t>Company Information </a:t>
            </a:r>
            <a:r>
              <a:rPr lang="en-US" sz="1200" dirty="0">
                <a:latin typeface="Arial" panose="020B0604020202020204" pitchFamily="34" charset="0"/>
                <a:cs typeface="Arial" panose="020B0604020202020204" pitchFamily="34" charset="0"/>
              </a:rPr>
              <a:t>and the Status will show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Click</a:t>
            </a:r>
            <a:r>
              <a:rPr lang="en-US" sz="1200" dirty="0">
                <a:latin typeface="Arial" panose="020B0604020202020204" pitchFamily="34" charset="0"/>
                <a:cs typeface="Arial" panose="020B0604020202020204" pitchFamily="34" charset="0"/>
              </a:rPr>
              <a:t> on the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button at the bottom of the screen.</a:t>
            </a:r>
            <a:endParaRPr lang="en-CA" sz="1200" dirty="0">
              <a:latin typeface="Arial" panose="020B0604020202020204" pitchFamily="34" charset="0"/>
              <a:cs typeface="Arial" panose="020B0604020202020204" pitchFamily="34" charset="0"/>
            </a:endParaRPr>
          </a:p>
        </p:txBody>
      </p:sp>
      <p:sp>
        <p:nvSpPr>
          <p:cNvPr id="10" name="Rounded Rectangular Callout 9"/>
          <p:cNvSpPr/>
          <p:nvPr/>
        </p:nvSpPr>
        <p:spPr>
          <a:xfrm>
            <a:off x="2771800" y="4725144"/>
            <a:ext cx="864096" cy="561256"/>
          </a:xfrm>
          <a:prstGeom prst="wedgeRoundRectCallout">
            <a:avLst>
              <a:gd name="adj1" fmla="val 94832"/>
              <a:gd name="adj2" fmla="val 17727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35796" y="4774939"/>
            <a:ext cx="936104"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Withdraw</a:t>
            </a:r>
            <a:endParaRPr lang="en-CA" sz="1200" b="1" dirty="0">
              <a:latin typeface="Arial" panose="020B0604020202020204" pitchFamily="34" charset="0"/>
              <a:cs typeface="Arial" panose="020B0604020202020204" pitchFamily="34" charset="0"/>
            </a:endParaRPr>
          </a:p>
        </p:txBody>
      </p:sp>
      <p:sp>
        <p:nvSpPr>
          <p:cNvPr id="5" name="Rectangle 4"/>
          <p:cNvSpPr/>
          <p:nvPr/>
        </p:nvSpPr>
        <p:spPr>
          <a:xfrm>
            <a:off x="669341" y="1021378"/>
            <a:ext cx="2677336" cy="307777"/>
          </a:xfrm>
          <a:prstGeom prst="rect">
            <a:avLst/>
          </a:prstGeom>
        </p:spPr>
        <p:txBody>
          <a:bodyPr wrap="none">
            <a:spAutoFit/>
          </a:bodyPr>
          <a:lstStyle/>
          <a:p>
            <a:r>
              <a:rPr lang="en-CA" sz="1400" b="1" dirty="0">
                <a:latin typeface="Arial" panose="020B0604020202020204" pitchFamily="34" charset="0"/>
                <a:cs typeface="Arial" panose="020B0604020202020204" pitchFamily="34" charset="0"/>
              </a:rPr>
              <a:t>Withdraw Request Continued</a:t>
            </a:r>
            <a:endParaRPr lang="en-CA" sz="1400" dirty="0"/>
          </a:p>
        </p:txBody>
      </p:sp>
      <p:sp>
        <p:nvSpPr>
          <p:cNvPr id="6" name="Rectangle 5"/>
          <p:cNvSpPr/>
          <p:nvPr/>
        </p:nvSpPr>
        <p:spPr>
          <a:xfrm>
            <a:off x="981269" y="2700164"/>
            <a:ext cx="1008112" cy="3687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1901701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679" y="1844824"/>
            <a:ext cx="7085013"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1442393"/>
            <a:ext cx="806489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Message box will populate confirming the </a:t>
            </a:r>
            <a:r>
              <a:rPr lang="en-US" sz="1200" b="1" dirty="0">
                <a:latin typeface="Arial" panose="020B0604020202020204" pitchFamily="34" charset="0"/>
                <a:cs typeface="Arial" panose="020B0604020202020204" pitchFamily="34" charset="0"/>
              </a:rPr>
              <a:t>Withdrawal</a:t>
            </a:r>
            <a:r>
              <a:rPr lang="en-US" sz="1200" dirty="0">
                <a:latin typeface="Arial" panose="020B0604020202020204" pitchFamily="34" charset="0"/>
                <a:cs typeface="Arial" panose="020B0604020202020204" pitchFamily="34" charset="0"/>
              </a:rPr>
              <a:t> of your </a:t>
            </a:r>
            <a:r>
              <a:rPr lang="en-US" sz="1200" b="1" dirty="0">
                <a:latin typeface="Arial" panose="020B0604020202020204" pitchFamily="34" charset="0"/>
                <a:cs typeface="Arial" panose="020B0604020202020204" pitchFamily="34" charset="0"/>
              </a:rPr>
              <a:t>Surrender</a:t>
            </a:r>
            <a:r>
              <a:rPr lang="en-US" sz="1200" dirty="0">
                <a:latin typeface="Arial" panose="020B0604020202020204" pitchFamily="34" charset="0"/>
                <a:cs typeface="Arial" panose="020B0604020202020204" pitchFamily="34" charset="0"/>
              </a:rPr>
              <a:t> application.  To proceed click the </a:t>
            </a:r>
            <a:r>
              <a:rPr lang="en-US" sz="1200" b="1" dirty="0">
                <a:latin typeface="Arial" panose="020B0604020202020204" pitchFamily="34" charset="0"/>
                <a:cs typeface="Arial" panose="020B0604020202020204" pitchFamily="34" charset="0"/>
              </a:rPr>
              <a:t>Ok </a:t>
            </a:r>
            <a:r>
              <a:rPr lang="en-US" sz="1200" dirty="0">
                <a:latin typeface="Arial" panose="020B0604020202020204" pitchFamily="34" charset="0"/>
                <a:cs typeface="Arial" panose="020B0604020202020204" pitchFamily="34" charset="0"/>
              </a:rPr>
              <a:t>button.</a:t>
            </a:r>
            <a:endParaRPr lang="en-CA" sz="1200" dirty="0">
              <a:latin typeface="Arial" panose="020B0604020202020204" pitchFamily="34" charset="0"/>
              <a:cs typeface="Arial" panose="020B0604020202020204" pitchFamily="34" charset="0"/>
            </a:endParaRPr>
          </a:p>
        </p:txBody>
      </p:sp>
      <p:sp>
        <p:nvSpPr>
          <p:cNvPr id="4" name="Rounded Rectangular Callout 3"/>
          <p:cNvSpPr/>
          <p:nvPr/>
        </p:nvSpPr>
        <p:spPr>
          <a:xfrm>
            <a:off x="1403648" y="5116541"/>
            <a:ext cx="720080" cy="461665"/>
          </a:xfrm>
          <a:prstGeom prst="wedgeRoundRectCallout">
            <a:avLst>
              <a:gd name="adj1" fmla="val 428020"/>
              <a:gd name="adj2" fmla="val 13911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403648" y="5116542"/>
            <a:ext cx="72008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Ok</a:t>
            </a:r>
            <a:endParaRPr lang="en-CA" sz="1200" b="1" dirty="0">
              <a:latin typeface="Arial" panose="020B0604020202020204" pitchFamily="34" charset="0"/>
              <a:cs typeface="Arial" panose="020B0604020202020204" pitchFamily="34" charset="0"/>
            </a:endParaRPr>
          </a:p>
        </p:txBody>
      </p:sp>
      <p:sp>
        <p:nvSpPr>
          <p:cNvPr id="7" name="Rectangle 6"/>
          <p:cNvSpPr/>
          <p:nvPr/>
        </p:nvSpPr>
        <p:spPr>
          <a:xfrm>
            <a:off x="4644008" y="3785754"/>
            <a:ext cx="2304256"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616860" y="3752349"/>
            <a:ext cx="141197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ABC Company</a:t>
            </a:r>
            <a:endParaRPr lang="en-CA" sz="900" dirty="0">
              <a:latin typeface="Arial" panose="020B0604020202020204" pitchFamily="34" charset="0"/>
              <a:cs typeface="Arial" panose="020B0604020202020204" pitchFamily="34" charset="0"/>
            </a:endParaRPr>
          </a:p>
        </p:txBody>
      </p:sp>
      <p:sp>
        <p:nvSpPr>
          <p:cNvPr id="10" name="Rectangle 9"/>
          <p:cNvSpPr/>
          <p:nvPr/>
        </p:nvSpPr>
        <p:spPr>
          <a:xfrm>
            <a:off x="539552" y="1052736"/>
            <a:ext cx="2677336" cy="307777"/>
          </a:xfrm>
          <a:prstGeom prst="rect">
            <a:avLst/>
          </a:prstGeom>
        </p:spPr>
        <p:txBody>
          <a:bodyPr wrap="none">
            <a:spAutoFit/>
          </a:bodyPr>
          <a:lstStyle/>
          <a:p>
            <a:r>
              <a:rPr lang="en-CA" sz="1400" b="1" dirty="0">
                <a:latin typeface="Arial" panose="020B0604020202020204" pitchFamily="34" charset="0"/>
                <a:cs typeface="Arial" panose="020B0604020202020204" pitchFamily="34" charset="0"/>
              </a:rPr>
              <a:t>Withdraw Request Continued</a:t>
            </a:r>
            <a:endParaRPr lang="en-CA" sz="1400" dirty="0"/>
          </a:p>
        </p:txBody>
      </p:sp>
      <p:sp>
        <p:nvSpPr>
          <p:cNvPr id="2" name="Rectangle 1"/>
          <p:cNvSpPr/>
          <p:nvPr/>
        </p:nvSpPr>
        <p:spPr>
          <a:xfrm>
            <a:off x="1187624" y="2729880"/>
            <a:ext cx="956949"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0453251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1075"/>
            <a:ext cx="8642350" cy="360363"/>
          </a:xfrm>
        </p:spPr>
        <p:txBody>
          <a:bodyPr>
            <a:normAutofit/>
          </a:bodyPr>
          <a:lstStyle/>
          <a:p>
            <a:pPr marL="0" indent="0">
              <a:buNone/>
            </a:pPr>
            <a:r>
              <a:rPr lang="en-US" sz="1600" dirty="0"/>
              <a:t>Surrender - Introduction</a:t>
            </a:r>
            <a:endParaRPr lang="en-CA" sz="1600" dirty="0"/>
          </a:p>
        </p:txBody>
      </p:sp>
      <p:sp>
        <p:nvSpPr>
          <p:cNvPr id="4" name="Text Placeholder 3"/>
          <p:cNvSpPr>
            <a:spLocks noGrp="1"/>
          </p:cNvSpPr>
          <p:nvPr>
            <p:ph type="body" sz="quarter" idx="4294967295"/>
          </p:nvPr>
        </p:nvSpPr>
        <p:spPr>
          <a:xfrm>
            <a:off x="3779912" y="1484784"/>
            <a:ext cx="4392612" cy="4681537"/>
          </a:xfrm>
        </p:spPr>
        <p:txBody>
          <a:bodyPr/>
          <a:lstStyle/>
          <a:p>
            <a:pPr marL="0" indent="0">
              <a:buNone/>
            </a:pPr>
            <a:r>
              <a:rPr lang="en-CA" dirty="0"/>
              <a:t>In this module, you will learn how to:</a:t>
            </a:r>
          </a:p>
          <a:p>
            <a:r>
              <a:rPr lang="en-CA" sz="1200" b="0" dirty="0"/>
              <a:t>Create and submit an Online Surrender request</a:t>
            </a:r>
          </a:p>
          <a:p>
            <a:r>
              <a:rPr lang="en-CA" sz="1200" b="0" dirty="0"/>
              <a:t>Cancel or withdraw an Online Surrender request</a:t>
            </a:r>
          </a:p>
          <a:p>
            <a:r>
              <a:rPr lang="en-CA" sz="1200" b="0" dirty="0"/>
              <a:t>View a response document(s)</a:t>
            </a:r>
          </a:p>
          <a:p>
            <a:pPr marL="0" indent="0">
              <a:buNone/>
            </a:pPr>
            <a:endParaRPr lang="en-CA" b="0" dirty="0"/>
          </a:p>
          <a:p>
            <a:pPr marL="0" indent="0">
              <a:buNone/>
            </a:pPr>
            <a:endParaRPr lang="en-CA" b="0" dirty="0"/>
          </a:p>
          <a:p>
            <a:pPr marL="0" indent="0">
              <a:buNone/>
            </a:pPr>
            <a:endParaRPr lang="en-CA" b="0" dirty="0"/>
          </a:p>
          <a:p>
            <a:pPr marL="0" indent="0">
              <a:buNone/>
            </a:pPr>
            <a:r>
              <a:rPr lang="en-CA" dirty="0"/>
              <a:t>Course Pre-requisites:</a:t>
            </a:r>
          </a:p>
          <a:p>
            <a:r>
              <a:rPr lang="en-CA" sz="1200" b="0" dirty="0"/>
              <a:t>Training System Overview</a:t>
            </a:r>
          </a:p>
          <a:p>
            <a:r>
              <a:rPr lang="en-CA" sz="1200" b="0" dirty="0"/>
              <a:t>ETS Account Setup and Preferences (For Site Administrators) </a:t>
            </a:r>
          </a:p>
          <a:p>
            <a:r>
              <a:rPr lang="en-US" sz="1200" b="0" dirty="0"/>
              <a:t>You must have the Creator role to create or withdraw a request</a:t>
            </a:r>
            <a:r>
              <a:rPr lang="en-CA" sz="1200" b="0" dirty="0"/>
              <a:t> and the Submitter role to submit a request.</a:t>
            </a:r>
            <a:endParaRPr lang="en-US" sz="1200" b="0" dirty="0"/>
          </a:p>
        </p:txBody>
      </p:sp>
      <p:pic>
        <p:nvPicPr>
          <p:cNvPr id="1033" name="Picture 9"/>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644" r="644"/>
          <a:stretch>
            <a:fillRect/>
          </a:stretch>
        </p:blipFill>
        <p:spPr bwMode="auto">
          <a:xfrm>
            <a:off x="323528" y="1412776"/>
            <a:ext cx="2465388"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827584" y="4969936"/>
            <a:ext cx="1364483" cy="1308562"/>
          </a:xfrm>
          <a:prstGeom prst="rect">
            <a:avLst/>
          </a:prstGeom>
        </p:spPr>
      </p:pic>
    </p:spTree>
    <p:extLst>
      <p:ext uri="{BB962C8B-B14F-4D97-AF65-F5344CB8AC3E}">
        <p14:creationId xmlns:p14="http://schemas.microsoft.com/office/powerpoint/2010/main" val="379979346"/>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9873" y="1383159"/>
            <a:ext cx="763284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ETS will update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to </a:t>
            </a:r>
            <a:r>
              <a:rPr lang="en-US" sz="1200" b="1" dirty="0">
                <a:latin typeface="Arial" panose="020B0604020202020204" pitchFamily="34" charset="0"/>
                <a:cs typeface="Arial" panose="020B0604020202020204" pitchFamily="34" charset="0"/>
              </a:rPr>
              <a:t>Client Withdrawn, </a:t>
            </a:r>
            <a:r>
              <a:rPr lang="en-US" sz="1200" dirty="0">
                <a:latin typeface="Arial" panose="020B0604020202020204" pitchFamily="34" charset="0"/>
                <a:cs typeface="Arial" panose="020B0604020202020204" pitchFamily="34" charset="0"/>
              </a:rPr>
              <a:t>the Surrender application has been deleted from Alberta Energy’s records and the request will no longer be retrievable through a search.</a:t>
            </a:r>
            <a:endParaRPr lang="en-CA" sz="1200" dirty="0">
              <a:latin typeface="Arial" panose="020B0604020202020204" pitchFamily="34" charset="0"/>
              <a:cs typeface="Arial" panose="020B0604020202020204" pitchFamily="34" charset="0"/>
            </a:endParaRPr>
          </a:p>
        </p:txBody>
      </p:sp>
      <p:grpSp>
        <p:nvGrpSpPr>
          <p:cNvPr id="12" name="Group 11"/>
          <p:cNvGrpSpPr/>
          <p:nvPr/>
        </p:nvGrpSpPr>
        <p:grpSpPr>
          <a:xfrm>
            <a:off x="1009650" y="1844824"/>
            <a:ext cx="7123113" cy="4495800"/>
            <a:chOff x="1009650" y="1844824"/>
            <a:chExt cx="7123113" cy="449580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844824"/>
              <a:ext cx="71231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4680188" y="3789040"/>
              <a:ext cx="2304256" cy="144016"/>
            </a:xfrm>
            <a:prstGeom prst="round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606297" y="3761020"/>
              <a:ext cx="1584176"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ABC Company</a:t>
              </a:r>
              <a:endParaRPr lang="en-CA" sz="700" dirty="0">
                <a:latin typeface="Arial" panose="020B0604020202020204" pitchFamily="34" charset="0"/>
                <a:cs typeface="Arial" panose="020B0604020202020204" pitchFamily="34" charset="0"/>
              </a:endParaRPr>
            </a:p>
          </p:txBody>
        </p:sp>
        <p:sp>
          <p:nvSpPr>
            <p:cNvPr id="10" name="Rounded Rectangular Callout 9"/>
            <p:cNvSpPr/>
            <p:nvPr/>
          </p:nvSpPr>
          <p:spPr>
            <a:xfrm>
              <a:off x="2699792" y="5394411"/>
              <a:ext cx="864096" cy="410853"/>
            </a:xfrm>
            <a:prstGeom prst="wedgeRoundRectCallout">
              <a:avLst>
                <a:gd name="adj1" fmla="val 123375"/>
                <a:gd name="adj2" fmla="val 152137"/>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71800" y="5394411"/>
              <a:ext cx="72008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Close</a:t>
              </a:r>
              <a:endParaRPr lang="en-CA" sz="1200" b="1" dirty="0">
                <a:latin typeface="Arial" panose="020B0604020202020204" pitchFamily="34" charset="0"/>
                <a:cs typeface="Arial" panose="020B0604020202020204" pitchFamily="34" charset="0"/>
              </a:endParaRPr>
            </a:p>
          </p:txBody>
        </p:sp>
      </p:grpSp>
      <p:sp>
        <p:nvSpPr>
          <p:cNvPr id="15" name="Rectangle 14"/>
          <p:cNvSpPr/>
          <p:nvPr/>
        </p:nvSpPr>
        <p:spPr>
          <a:xfrm>
            <a:off x="788675" y="1065436"/>
            <a:ext cx="2677336" cy="307777"/>
          </a:xfrm>
          <a:prstGeom prst="rect">
            <a:avLst/>
          </a:prstGeom>
        </p:spPr>
        <p:txBody>
          <a:bodyPr wrap="none">
            <a:spAutoFit/>
          </a:bodyPr>
          <a:lstStyle/>
          <a:p>
            <a:r>
              <a:rPr lang="en-CA" sz="1400" b="1" dirty="0">
                <a:latin typeface="Arial" panose="020B0604020202020204" pitchFamily="34" charset="0"/>
                <a:cs typeface="Arial" panose="020B0604020202020204" pitchFamily="34" charset="0"/>
              </a:rPr>
              <a:t>Withdraw Request Continued</a:t>
            </a:r>
            <a:endParaRPr lang="en-CA" sz="1400" dirty="0"/>
          </a:p>
        </p:txBody>
      </p:sp>
      <p:sp>
        <p:nvSpPr>
          <p:cNvPr id="2" name="Rectangle 1"/>
          <p:cNvSpPr/>
          <p:nvPr/>
        </p:nvSpPr>
        <p:spPr>
          <a:xfrm>
            <a:off x="1187624" y="2780928"/>
            <a:ext cx="93971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3276474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780928"/>
            <a:ext cx="7848872" cy="1477328"/>
          </a:xfrm>
          <a:prstGeom prst="rect">
            <a:avLst/>
          </a:prstGeom>
        </p:spPr>
        <p:txBody>
          <a:bodyPr wrap="square">
            <a:spAutoFit/>
          </a:bodyPr>
          <a:lstStyle/>
          <a:p>
            <a:pPr lvl="0" fontAlgn="base">
              <a:spcBef>
                <a:spcPct val="0"/>
              </a:spcBef>
              <a:spcAft>
                <a:spcPct val="0"/>
              </a:spcAft>
            </a:pPr>
            <a:r>
              <a:rPr lang="en-CA" dirty="0">
                <a:solidFill>
                  <a:prstClr val="black"/>
                </a:solidFill>
                <a:latin typeface="Calibri" pitchFamily="34" charset="0"/>
                <a:cs typeface="Arial" charset="0"/>
                <a:hlinkClick r:id="rId2"/>
              </a:rPr>
              <a:t>ETS Support and Online Learning </a:t>
            </a:r>
            <a:r>
              <a:rPr lang="en-CA" dirty="0">
                <a:solidFill>
                  <a:prstClr val="black"/>
                </a:solidFill>
                <a:latin typeface="Calibri" pitchFamily="34" charset="0"/>
                <a:cs typeface="Arial" charset="0"/>
              </a:rPr>
              <a:t>provides access to relevant guides, courses and other information.</a:t>
            </a:r>
          </a:p>
          <a:p>
            <a:pPr lvl="0" fontAlgn="base">
              <a:spcBef>
                <a:spcPct val="0"/>
              </a:spcBef>
              <a:spcAft>
                <a:spcPct val="0"/>
              </a:spcAft>
            </a:pPr>
            <a:endParaRPr lang="en-CA" dirty="0">
              <a:solidFill>
                <a:prstClr val="black"/>
              </a:solidFill>
              <a:latin typeface="Calibri" pitchFamily="34" charset="0"/>
              <a:cs typeface="Arial" charset="0"/>
            </a:endParaRPr>
          </a:p>
          <a:p>
            <a:pPr lvl="0" fontAlgn="base">
              <a:spcBef>
                <a:spcPct val="0"/>
              </a:spcBef>
              <a:spcAft>
                <a:spcPct val="0"/>
              </a:spcAft>
            </a:pPr>
            <a:r>
              <a:rPr lang="en-CA" dirty="0">
                <a:solidFill>
                  <a:prstClr val="black"/>
                </a:solidFill>
                <a:latin typeface="Calibri" pitchFamily="34" charset="0"/>
                <a:cs typeface="Arial" charset="0"/>
              </a:rPr>
              <a:t>If you have questions, please contact  </a:t>
            </a:r>
            <a:r>
              <a:rPr lang="en-CA" altLang="en-US" dirty="0">
                <a:solidFill>
                  <a:prstClr val="black"/>
                </a:solidFill>
                <a:latin typeface="Calibri" pitchFamily="34" charset="0"/>
                <a:cs typeface="Arial" charset="0"/>
                <a:hlinkClick r:id="rId3"/>
              </a:rPr>
              <a:t>Energy.Rentals@gov.ab.ca</a:t>
            </a:r>
            <a:endParaRPr lang="en-CA" altLang="en-US" dirty="0">
              <a:solidFill>
                <a:prstClr val="black"/>
              </a:solidFill>
              <a:latin typeface="Calibri" pitchFamily="34" charset="0"/>
              <a:cs typeface="Arial" charset="0"/>
            </a:endParaRPr>
          </a:p>
          <a:p>
            <a:pPr lvl="0" fontAlgn="base">
              <a:spcBef>
                <a:spcPct val="0"/>
              </a:spcBef>
              <a:spcAft>
                <a:spcPct val="0"/>
              </a:spcAft>
            </a:pPr>
            <a:r>
              <a:rPr lang="en-CA" dirty="0">
                <a:solidFill>
                  <a:prstClr val="black"/>
                </a:solidFill>
                <a:latin typeface="Calibri" pitchFamily="34" charset="0"/>
                <a:cs typeface="Arial" charset="0"/>
              </a:rPr>
              <a:t>or the PNG Tenure Help </a:t>
            </a:r>
            <a:r>
              <a:rPr lang="en-CA" dirty="0">
                <a:latin typeface="Calibri" pitchFamily="34" charset="0"/>
                <a:cs typeface="Arial" charset="0"/>
              </a:rPr>
              <a:t>Desk</a:t>
            </a:r>
            <a:r>
              <a:rPr lang="en-CA" dirty="0">
                <a:solidFill>
                  <a:prstClr val="black"/>
                </a:solidFill>
                <a:latin typeface="Calibri" pitchFamily="34" charset="0"/>
                <a:cs typeface="Arial" charset="0"/>
              </a:rPr>
              <a:t> at 780-644-2300 </a:t>
            </a:r>
            <a:r>
              <a:rPr lang="en-CA" dirty="0">
                <a:latin typeface="Calibri" pitchFamily="34" charset="0"/>
                <a:cs typeface="Arial" charset="0"/>
              </a:rPr>
              <a:t>and by selecting option #3.</a:t>
            </a:r>
          </a:p>
        </p:txBody>
      </p:sp>
      <p:sp>
        <p:nvSpPr>
          <p:cNvPr id="3" name="Rectangle 2"/>
          <p:cNvSpPr/>
          <p:nvPr/>
        </p:nvSpPr>
        <p:spPr>
          <a:xfrm>
            <a:off x="3275856" y="1484784"/>
            <a:ext cx="245772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RESOURCES</a:t>
            </a:r>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69568031"/>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528" y="1628800"/>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lvl="0" algn="ctr" fontAlgn="base">
              <a:spcBef>
                <a:spcPct val="0"/>
              </a:spcBef>
              <a:spcAft>
                <a:spcPct val="0"/>
              </a:spcAft>
            </a:pPr>
            <a:r>
              <a:rPr kumimoji="0" lang="en-US" sz="1600" b="1" i="0" u="none" strike="noStrike" cap="none" normalizeH="0" baseline="0" dirty="0">
                <a:ln>
                  <a:noFill/>
                </a:ln>
                <a:solidFill>
                  <a:srgbClr val="2160AD"/>
                </a:solidFill>
                <a:effectLst/>
                <a:latin typeface="Arial" pitchFamily="34" charset="0"/>
                <a:cs typeface="Arial" pitchFamily="34" charset="0"/>
              </a:rPr>
              <a:t>You have completed the </a:t>
            </a:r>
            <a:r>
              <a:rPr lang="en-US" sz="1600" b="1" dirty="0">
                <a:solidFill>
                  <a:srgbClr val="2160AD"/>
                </a:solidFill>
                <a:latin typeface="Arial" pitchFamily="34" charset="0"/>
                <a:cs typeface="Arial" pitchFamily="34" charset="0"/>
              </a:rPr>
              <a:t>Agreement Management</a:t>
            </a:r>
          </a:p>
          <a:p>
            <a:pPr lvl="0" algn="ctr" fontAlgn="base">
              <a:spcBef>
                <a:spcPct val="0"/>
              </a:spcBef>
              <a:spcAft>
                <a:spcPct val="0"/>
              </a:spcAft>
            </a:pPr>
            <a:r>
              <a:rPr lang="en-US" sz="1600" b="1" dirty="0">
                <a:solidFill>
                  <a:srgbClr val="2160AD"/>
                </a:solidFill>
                <a:latin typeface="Arial" pitchFamily="34" charset="0"/>
                <a:cs typeface="Arial" pitchFamily="34" charset="0"/>
              </a:rPr>
              <a:t>Surrenders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2160AD"/>
                </a:solidFill>
                <a:effectLst/>
                <a:latin typeface="Arial" pitchFamily="34" charset="0"/>
                <a:cs typeface="Arial" pitchFamily="34" charset="0"/>
              </a:rPr>
              <a:t> Online Training Course</a:t>
            </a:r>
            <a:endParaRPr kumimoji="0" lang="en-US" sz="1600" b="0" i="0" u="none" strike="noStrike" cap="none" normalizeH="0" baseline="0" dirty="0">
              <a:ln>
                <a:noFill/>
              </a:ln>
              <a:solidFill>
                <a:srgbClr val="2160AD"/>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136" y="1340768"/>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718127" y="3901775"/>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 typeface="Arial" pitchFamily="34" charset="0"/>
              <a:buNone/>
            </a:pPr>
            <a:r>
              <a:rPr lang="en-US" sz="1200" b="0">
                <a:solidFill>
                  <a:srgbClr val="002060"/>
                </a:solidFill>
              </a:rPr>
              <a:t>To access </a:t>
            </a:r>
            <a:r>
              <a:rPr lang="en-US" sz="1200">
                <a:solidFill>
                  <a:srgbClr val="002060"/>
                </a:solidFill>
              </a:rPr>
              <a:t>Courses, Guides </a:t>
            </a:r>
            <a:r>
              <a:rPr lang="en-US" sz="1200" b="0">
                <a:solidFill>
                  <a:srgbClr val="002060"/>
                </a:solidFill>
              </a:rPr>
              <a:t>and</a:t>
            </a:r>
            <a:r>
              <a:rPr lang="en-US" sz="1200">
                <a:solidFill>
                  <a:srgbClr val="002060"/>
                </a:solidFill>
              </a:rPr>
              <a:t> Forms </a:t>
            </a:r>
            <a:r>
              <a:rPr lang="en-US" sz="1200" b="0">
                <a:solidFill>
                  <a:srgbClr val="002060"/>
                </a:solidFill>
              </a:rPr>
              <a:t>for all your ETS Business please see </a:t>
            </a:r>
            <a:r>
              <a:rPr lang="en-CA" sz="1200" b="0">
                <a:solidFill>
                  <a:srgbClr val="002060"/>
                </a:solidFill>
                <a:hlinkClick r:id="rId3"/>
              </a:rPr>
              <a:t>ETS Support and Online Learning</a:t>
            </a:r>
            <a:r>
              <a:rPr lang="en-CA" sz="1200" b="0">
                <a:solidFill>
                  <a:srgbClr val="002060"/>
                </a:solidFill>
              </a:rPr>
              <a:t>. </a:t>
            </a:r>
            <a:endParaRPr lang="en-US" sz="1200" b="0">
              <a:solidFill>
                <a:srgbClr val="002060"/>
              </a:solidFill>
            </a:endParaRPr>
          </a:p>
          <a:p>
            <a:pPr marL="0" indent="0" fontAlgn="base">
              <a:spcBef>
                <a:spcPct val="0"/>
              </a:spcBef>
              <a:spcAft>
                <a:spcPct val="0"/>
              </a:spcAft>
              <a:buFontTx/>
              <a:buNone/>
            </a:pPr>
            <a:endParaRPr lang="en-US" sz="1200" b="0">
              <a:solidFill>
                <a:srgbClr val="002060"/>
              </a:solidFill>
            </a:endParaRPr>
          </a:p>
          <a:p>
            <a:pPr marL="0" indent="0" fontAlgn="base">
              <a:spcBef>
                <a:spcPct val="0"/>
              </a:spcBef>
              <a:spcAft>
                <a:spcPct val="0"/>
              </a:spcAft>
              <a:buFontTx/>
              <a:buNone/>
            </a:pPr>
            <a:r>
              <a:rPr lang="en-US" sz="1200" b="0">
                <a:solidFill>
                  <a:srgbClr val="002060"/>
                </a:solidFill>
              </a:rPr>
              <a:t>If you have any comments or questions on this training course, </a:t>
            </a:r>
          </a:p>
          <a:p>
            <a:pPr marL="0" indent="0" fontAlgn="base">
              <a:spcBef>
                <a:spcPct val="0"/>
              </a:spcBef>
              <a:spcAft>
                <a:spcPct val="0"/>
              </a:spcAft>
              <a:buFontTx/>
              <a:buNone/>
            </a:pPr>
            <a:r>
              <a:rPr lang="en-US" sz="1200" b="0">
                <a:solidFill>
                  <a:srgbClr val="002060"/>
                </a:solidFill>
              </a:rPr>
              <a:t>please contact:</a:t>
            </a:r>
            <a:endParaRPr lang="en-US" sz="1200" b="0" dirty="0">
              <a:solidFill>
                <a:srgbClr val="002060"/>
              </a:solidFill>
            </a:endParaRPr>
          </a:p>
        </p:txBody>
      </p:sp>
      <p:sp>
        <p:nvSpPr>
          <p:cNvPr id="8" name="Text Box 4"/>
          <p:cNvSpPr txBox="1">
            <a:spLocks noChangeArrowheads="1"/>
          </p:cNvSpPr>
          <p:nvPr/>
        </p:nvSpPr>
        <p:spPr bwMode="auto">
          <a:xfrm>
            <a:off x="1140083" y="4963081"/>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200" dirty="0">
                <a:solidFill>
                  <a:srgbClr val="002060"/>
                </a:solidFill>
                <a:latin typeface="Arial" pitchFamily="34" charset="0"/>
                <a:cs typeface="Arial" pitchFamily="34" charset="0"/>
              </a:rPr>
              <a:t>Crown Agreement Management</a:t>
            </a:r>
          </a:p>
          <a:p>
            <a:pPr>
              <a:lnSpc>
                <a:spcPts val="1600"/>
              </a:lnSpc>
              <a:spcBef>
                <a:spcPts val="81"/>
              </a:spcBef>
            </a:pPr>
            <a:r>
              <a:rPr lang="en-US" sz="1200" dirty="0">
                <a:solidFill>
                  <a:srgbClr val="002060"/>
                </a:solidFill>
                <a:latin typeface="Arial" pitchFamily="34" charset="0"/>
                <a:cs typeface="Arial" pitchFamily="34" charset="0"/>
              </a:rPr>
              <a:t>Helpdesk:  (780) 644-2300</a:t>
            </a:r>
            <a:endParaRPr lang="en-CA" sz="1200" dirty="0">
              <a:solidFill>
                <a:srgbClr val="002060"/>
              </a:solidFill>
            </a:endParaRPr>
          </a:p>
          <a:p>
            <a:pPr>
              <a:lnSpc>
                <a:spcPts val="1600"/>
              </a:lnSpc>
              <a:spcBef>
                <a:spcPts val="81"/>
              </a:spcBef>
            </a:pPr>
            <a:r>
              <a:rPr lang="en-CA" altLang="en-US" sz="1200" dirty="0">
                <a:solidFill>
                  <a:srgbClr val="002060"/>
                </a:solidFill>
                <a:latin typeface="Arial" charset="0"/>
              </a:rPr>
              <a:t>Email inquires: </a:t>
            </a:r>
            <a:r>
              <a:rPr lang="en-US" sz="1200" dirty="0">
                <a:solidFill>
                  <a:schemeClr val="tx2">
                    <a:lumMod val="75000"/>
                  </a:schemeClr>
                </a:solidFill>
                <a:latin typeface="Arial" pitchFamily="34" charset="0"/>
                <a:cs typeface="Arial" pitchFamily="34" charset="0"/>
                <a:hlinkClick r:id="rId4"/>
              </a:rPr>
              <a:t>ENERGY.Rentals@gov.ab.ca</a:t>
            </a:r>
            <a:endParaRPr lang="en-US" sz="1200" dirty="0">
              <a:solidFill>
                <a:schemeClr val="tx2">
                  <a:lumMod val="75000"/>
                </a:schemeClr>
              </a:solidFill>
              <a:latin typeface="Arial" pitchFamily="34" charset="0"/>
              <a:cs typeface="Arial" pitchFamily="34" charset="0"/>
            </a:endParaRPr>
          </a:p>
          <a:p>
            <a:pPr>
              <a:lnSpc>
                <a:spcPts val="1600"/>
              </a:lnSpc>
              <a:spcBef>
                <a:spcPts val="81"/>
              </a:spcBef>
            </a:pPr>
            <a:endParaRPr lang="en-US" sz="1400" dirty="0">
              <a:solidFill>
                <a:schemeClr val="tx2">
                  <a:lumMod val="75000"/>
                </a:schemeClr>
              </a:solidFill>
              <a:latin typeface="Arial" pitchFamily="34" charset="0"/>
              <a:cs typeface="Arial" pitchFamily="34" charset="0"/>
            </a:endParaRPr>
          </a:p>
          <a:p>
            <a:pPr>
              <a:lnSpc>
                <a:spcPts val="1600"/>
              </a:lnSpc>
              <a:spcBef>
                <a:spcPts val="81"/>
              </a:spcBef>
            </a:pP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extLst>
      <p:ext uri="{BB962C8B-B14F-4D97-AF65-F5344CB8AC3E}">
        <p14:creationId xmlns:p14="http://schemas.microsoft.com/office/powerpoint/2010/main" val="127410468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057275"/>
            <a:ext cx="7815263" cy="246063"/>
          </a:xfrm>
        </p:spPr>
        <p:txBody>
          <a:bodyPr>
            <a:normAutofit fontScale="90000"/>
          </a:bodyPr>
          <a:lstStyle/>
          <a:p>
            <a:r>
              <a:rPr lang="en-CA" sz="1600" b="1" i="0" dirty="0">
                <a:solidFill>
                  <a:schemeClr val="tx1"/>
                </a:solidFill>
                <a:latin typeface="Arial" panose="020B0604020202020204" pitchFamily="34" charset="0"/>
                <a:cs typeface="Arial" panose="020B0604020202020204" pitchFamily="34" charset="0"/>
              </a:rPr>
              <a:t>Login</a:t>
            </a:r>
            <a:r>
              <a:rPr lang="en-CA" sz="1600" b="1" i="0" baseline="0" dirty="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3962400" y="4590262"/>
            <a:ext cx="4456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21327"/>
            <a:ext cx="3646846" cy="146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3491880" y="1484784"/>
            <a:ext cx="1676400" cy="685800"/>
          </a:xfrm>
          <a:prstGeom prst="wedgeRoundRectCallout">
            <a:avLst>
              <a:gd name="adj1" fmla="val -92534"/>
              <a:gd name="adj2" fmla="val 277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a:t>
            </a:r>
            <a:r>
              <a:rPr lang="en-US" sz="1200" b="1" dirty="0">
                <a:solidFill>
                  <a:schemeClr val="tx1"/>
                </a:solidFill>
                <a:latin typeface="Arial" pitchFamily="34" charset="0"/>
                <a:cs typeface="Arial" pitchFamily="34" charset="0"/>
              </a:rPr>
              <a:t>User Name </a:t>
            </a:r>
            <a:r>
              <a:rPr lang="en-US" sz="1200" dirty="0">
                <a:solidFill>
                  <a:schemeClr val="tx1"/>
                </a:solidFill>
                <a:latin typeface="Arial" pitchFamily="34" charset="0"/>
                <a:cs typeface="Arial" pitchFamily="34" charset="0"/>
              </a:rPr>
              <a:t>and </a:t>
            </a:r>
            <a:r>
              <a:rPr lang="en-US" sz="1200" b="1" dirty="0">
                <a:solidFill>
                  <a:schemeClr val="tx1"/>
                </a:solidFill>
                <a:latin typeface="Arial" pitchFamily="34" charset="0"/>
                <a:cs typeface="Arial" pitchFamily="34" charset="0"/>
              </a:rPr>
              <a:t>Password</a:t>
            </a:r>
            <a:endParaRPr lang="en-CA" sz="1200" b="1" dirty="0">
              <a:solidFill>
                <a:schemeClr val="tx1"/>
              </a:solidFill>
              <a:latin typeface="Arial" pitchFamily="34" charset="0"/>
              <a:cs typeface="Arial"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305" y="2874664"/>
            <a:ext cx="1933575" cy="343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ular Callout 16"/>
          <p:cNvSpPr/>
          <p:nvPr/>
        </p:nvSpPr>
        <p:spPr>
          <a:xfrm>
            <a:off x="179512" y="3933056"/>
            <a:ext cx="1512168" cy="504056"/>
          </a:xfrm>
          <a:prstGeom prst="wedgeRoundRectCallout">
            <a:avLst>
              <a:gd name="adj1" fmla="val 77709"/>
              <a:gd name="adj2" fmla="val 610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Surrenders</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3962400" y="2437284"/>
            <a:ext cx="2121768" cy="533400"/>
          </a:xfrm>
          <a:prstGeom prst="wedgeRoundRectCallout">
            <a:avLst>
              <a:gd name="adj1" fmla="val -77997"/>
              <a:gd name="adj2" fmla="val 2760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p>
          <a:p>
            <a:pPr algn="ctr" fontAlgn="auto">
              <a:spcBef>
                <a:spcPts val="0"/>
              </a:spcBef>
              <a:spcAft>
                <a:spcPts val="0"/>
              </a:spcAft>
              <a:defRPr/>
            </a:pPr>
            <a:r>
              <a:rPr lang="en-US" sz="1200" b="1" dirty="0">
                <a:solidFill>
                  <a:schemeClr val="tx1"/>
                </a:solidFill>
                <a:latin typeface="Arial" pitchFamily="34" charset="0"/>
                <a:cs typeface="Arial" pitchFamily="34" charset="0"/>
              </a:rPr>
              <a:t>Agreement Management</a:t>
            </a:r>
            <a:endParaRPr lang="en-CA" sz="1200" b="1" dirty="0">
              <a:solidFill>
                <a:schemeClr val="tx1"/>
              </a:solidFill>
              <a:latin typeface="Arial" pitchFamily="34" charset="0"/>
              <a:cs typeface="Arial" pitchFamily="34"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025" y="3414946"/>
            <a:ext cx="4398389" cy="278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175102" y="2099224"/>
            <a:ext cx="724489" cy="676545"/>
          </a:xfrm>
          <a:prstGeom prst="rect">
            <a:avLst/>
          </a:prstGeom>
        </p:spPr>
      </p:pic>
      <p:pic>
        <p:nvPicPr>
          <p:cNvPr id="4" name="Picture 3"/>
          <p:cNvPicPr>
            <a:picLocks noChangeAspect="1"/>
          </p:cNvPicPr>
          <p:nvPr/>
        </p:nvPicPr>
        <p:blipFill>
          <a:blip r:embed="rId6"/>
          <a:stretch>
            <a:fillRect/>
          </a:stretch>
        </p:blipFill>
        <p:spPr>
          <a:xfrm>
            <a:off x="2002935" y="5335478"/>
            <a:ext cx="1056897" cy="1013582"/>
          </a:xfrm>
          <a:prstGeom prst="rect">
            <a:avLst/>
          </a:prstGeom>
        </p:spPr>
      </p:pic>
    </p:spTree>
    <p:extLst>
      <p:ext uri="{BB962C8B-B14F-4D97-AF65-F5344CB8AC3E}">
        <p14:creationId xmlns:p14="http://schemas.microsoft.com/office/powerpoint/2010/main" val="399341298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1075"/>
            <a:ext cx="8642350" cy="360363"/>
          </a:xfrm>
        </p:spPr>
        <p:txBody>
          <a:bodyPr>
            <a:normAutofit/>
          </a:bodyPr>
          <a:lstStyle/>
          <a:p>
            <a:pPr marL="0" indent="0">
              <a:buNone/>
            </a:pPr>
            <a:r>
              <a:rPr lang="en-US" sz="1600" dirty="0"/>
              <a:t>Create Surrender Request – Administration Information</a:t>
            </a:r>
            <a:endParaRPr lang="en-CA" sz="1600" dirty="0"/>
          </a:p>
        </p:txBody>
      </p:sp>
      <p:sp>
        <p:nvSpPr>
          <p:cNvPr id="4" name="Content Placeholder 3"/>
          <p:cNvSpPr>
            <a:spLocks noGrp="1"/>
          </p:cNvSpPr>
          <p:nvPr>
            <p:ph idx="4294967295"/>
          </p:nvPr>
        </p:nvSpPr>
        <p:spPr>
          <a:xfrm>
            <a:off x="0" y="1268413"/>
            <a:ext cx="4176713" cy="504825"/>
          </a:xfrm>
        </p:spPr>
        <p:txBody>
          <a:bodyPr>
            <a:normAutofit lnSpcReduction="10000"/>
          </a:bodyPr>
          <a:lstStyle/>
          <a:p>
            <a:endParaRPr lang="en-US" dirty="0"/>
          </a:p>
          <a:p>
            <a:pPr marL="0" indent="0">
              <a:buNone/>
            </a:pPr>
            <a:r>
              <a:rPr lang="en-US" sz="1200" b="0" dirty="0"/>
              <a:t>When a request is created, its status is “Work in Progress”.</a:t>
            </a:r>
            <a:endParaRPr lang="en-CA" sz="1200" b="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14" y="1850832"/>
            <a:ext cx="6913563" cy="420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4506507" y="2204864"/>
            <a:ext cx="2103438" cy="569602"/>
          </a:xfrm>
          <a:prstGeom prst="wedgeRoundRectCallout">
            <a:avLst>
              <a:gd name="adj1" fmla="val 69343"/>
              <a:gd name="adj2" fmla="val 1957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Company Name</a:t>
            </a:r>
            <a:r>
              <a:rPr lang="en-US" sz="1200" dirty="0">
                <a:solidFill>
                  <a:schemeClr val="tx1"/>
                </a:solidFill>
                <a:latin typeface="Arial" pitchFamily="34" charset="0"/>
                <a:cs typeface="Arial" pitchFamily="34" charset="0"/>
              </a:rPr>
              <a:t> and optionally enter </a:t>
            </a:r>
            <a:r>
              <a:rPr lang="en-US" sz="1200" b="1" dirty="0">
                <a:solidFill>
                  <a:schemeClr val="tx1"/>
                </a:solidFill>
                <a:latin typeface="Arial" pitchFamily="34" charset="0"/>
                <a:cs typeface="Arial" pitchFamily="34" charset="0"/>
              </a:rPr>
              <a:t>Comment</a:t>
            </a:r>
            <a:endParaRPr lang="en-CA" sz="1200" b="1" dirty="0">
              <a:solidFill>
                <a:schemeClr val="tx1"/>
              </a:solidFill>
              <a:latin typeface="Arial" pitchFamily="34" charset="0"/>
              <a:cs typeface="Arial" pitchFamily="34" charset="0"/>
            </a:endParaRPr>
          </a:p>
        </p:txBody>
      </p:sp>
      <p:sp>
        <p:nvSpPr>
          <p:cNvPr id="11" name="Rounded Rectangular Callout 10"/>
          <p:cNvSpPr/>
          <p:nvPr/>
        </p:nvSpPr>
        <p:spPr>
          <a:xfrm>
            <a:off x="7303253" y="4293096"/>
            <a:ext cx="1534648" cy="902006"/>
          </a:xfrm>
          <a:prstGeom prst="wedgeRoundRectCallout">
            <a:avLst>
              <a:gd name="adj1" fmla="val -65097"/>
              <a:gd name="adj2" fmla="val -461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Contact Information </a:t>
            </a:r>
            <a:r>
              <a:rPr lang="en-US" sz="1200" dirty="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sp>
        <p:nvSpPr>
          <p:cNvPr id="18" name="Rounded Rectangular Callout 17"/>
          <p:cNvSpPr/>
          <p:nvPr/>
        </p:nvSpPr>
        <p:spPr>
          <a:xfrm>
            <a:off x="114464" y="2489665"/>
            <a:ext cx="936529" cy="641609"/>
          </a:xfrm>
          <a:prstGeom prst="wedgeRoundRectCallout">
            <a:avLst>
              <a:gd name="adj1" fmla="val 78836"/>
              <a:gd name="adj2" fmla="val 116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Admin </a:t>
            </a:r>
            <a:r>
              <a:rPr lang="en-US" sz="1200" dirty="0">
                <a:solidFill>
                  <a:schemeClr val="tx1"/>
                </a:solidFill>
                <a:latin typeface="Arial" pitchFamily="34" charset="0"/>
                <a:cs typeface="Arial" pitchFamily="34" charset="0"/>
              </a:rPr>
              <a:t>tab</a:t>
            </a:r>
            <a:r>
              <a:rPr lang="en-US" sz="1200" b="1"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
        <p:nvSpPr>
          <p:cNvPr id="2" name="Rectangle 1"/>
          <p:cNvSpPr/>
          <p:nvPr/>
        </p:nvSpPr>
        <p:spPr>
          <a:xfrm>
            <a:off x="1157014" y="2558442"/>
            <a:ext cx="96671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 name="Group 8"/>
          <p:cNvGrpSpPr/>
          <p:nvPr/>
        </p:nvGrpSpPr>
        <p:grpSpPr>
          <a:xfrm>
            <a:off x="199383" y="5879596"/>
            <a:ext cx="9067800" cy="447675"/>
            <a:chOff x="228600" y="5965825"/>
            <a:chExt cx="8497888" cy="447675"/>
          </a:xfrm>
        </p:grpSpPr>
        <p:sp>
          <p:nvSpPr>
            <p:cNvPr id="12" name="Rectangle 11"/>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  Use the Save button after completing information. </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055047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khana\AppData\Local\Microsoft\Windows\Temporary Internet Files\Content.IE5\W69D9NLS\MC90043261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79" y="1002760"/>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1004405"/>
            <a:ext cx="7848872" cy="461665"/>
          </a:xfrm>
          <a:prstGeom prst="rect">
            <a:avLst/>
          </a:prstGeom>
        </p:spPr>
        <p:txBody>
          <a:bodyPr wrap="square">
            <a:spAutoFit/>
          </a:bodyPr>
          <a:lstStyle/>
          <a:p>
            <a:pPr>
              <a:spcBef>
                <a:spcPct val="0"/>
              </a:spcBef>
            </a:pPr>
            <a:r>
              <a:rPr lang="en-US" altLang="en-US" sz="1200" dirty="0">
                <a:latin typeface="Arial" charset="0"/>
              </a:rPr>
              <a:t>If information is not entered into a mandatory field, or the request validation fails, the screen will display a red</a:t>
            </a:r>
            <a:r>
              <a:rPr lang="en-US" altLang="en-US" sz="1200" b="1" dirty="0">
                <a:solidFill>
                  <a:srgbClr val="7030A0"/>
                </a:solidFill>
                <a:latin typeface="Arial" charset="0"/>
              </a:rPr>
              <a:t> </a:t>
            </a:r>
            <a:r>
              <a:rPr lang="en-US" altLang="en-US" sz="1200" dirty="0">
                <a:latin typeface="Arial" charset="0"/>
              </a:rPr>
              <a:t>error message. The request must be corrected and then you can try to save again.</a:t>
            </a:r>
            <a:endParaRPr lang="en-CA" altLang="en-US" sz="1200" dirty="0">
              <a:latin typeface="Arial" charset="0"/>
            </a:endParaRPr>
          </a:p>
        </p:txBody>
      </p:sp>
      <p:grpSp>
        <p:nvGrpSpPr>
          <p:cNvPr id="10" name="Group 9"/>
          <p:cNvGrpSpPr/>
          <p:nvPr/>
        </p:nvGrpSpPr>
        <p:grpSpPr>
          <a:xfrm>
            <a:off x="341783" y="1691569"/>
            <a:ext cx="7807201" cy="4486275"/>
            <a:chOff x="341783" y="1691569"/>
            <a:chExt cx="7807201" cy="4486275"/>
          </a:xfrm>
        </p:grpSpPr>
        <p:sp>
          <p:nvSpPr>
            <p:cNvPr id="7" name="Rectangle 6"/>
            <p:cNvSpPr/>
            <p:nvPr/>
          </p:nvSpPr>
          <p:spPr>
            <a:xfrm>
              <a:off x="341783" y="1962418"/>
              <a:ext cx="917848" cy="523220"/>
            </a:xfrm>
            <a:prstGeom prst="rect">
              <a:avLst/>
            </a:prstGeom>
          </p:spPr>
          <p:txBody>
            <a:bodyPr wrap="square">
              <a:spAutoFit/>
            </a:bodyPr>
            <a:lstStyle/>
            <a:p>
              <a:pPr marL="12700">
                <a:lnSpc>
                  <a:spcPct val="100000"/>
                </a:lnSpc>
              </a:pPr>
              <a:r>
                <a:rPr lang="en-US" sz="1400" spc="-5" dirty="0">
                  <a:solidFill>
                    <a:srgbClr val="FF0000"/>
                  </a:solidFill>
                  <a:latin typeface="Arial"/>
                  <a:cs typeface="Arial"/>
                </a:rPr>
                <a:t>Error</a:t>
              </a:r>
            </a:p>
            <a:p>
              <a:pPr marL="12700">
                <a:lnSpc>
                  <a:spcPct val="100000"/>
                </a:lnSpc>
              </a:pPr>
              <a:r>
                <a:rPr lang="en-US" sz="1400" spc="-5" dirty="0">
                  <a:solidFill>
                    <a:srgbClr val="FF0000"/>
                  </a:solidFill>
                  <a:latin typeface="Arial"/>
                  <a:cs typeface="Arial"/>
                </a:rPr>
                <a:t>Message</a:t>
              </a:r>
              <a:endParaRPr lang="en-US" sz="1400" dirty="0">
                <a:latin typeface="Arial"/>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047" y="1691569"/>
              <a:ext cx="6865937"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802361" y="3672706"/>
              <a:ext cx="1584176" cy="137852"/>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716016" y="3633910"/>
              <a:ext cx="1080120" cy="215444"/>
            </a:xfrm>
            <a:prstGeom prst="rect">
              <a:avLst/>
            </a:prstGeom>
            <a:noFill/>
          </p:spPr>
          <p:txBody>
            <a:bodyPr wrap="square" rtlCol="0">
              <a:spAutoFit/>
            </a:bodyPr>
            <a:lstStyle/>
            <a:p>
              <a:r>
                <a:rPr lang="en-US" sz="800" dirty="0">
                  <a:latin typeface="Verdana" panose="020B0604030504040204" pitchFamily="34" charset="0"/>
                  <a:ea typeface="Verdana" panose="020B0604030504040204" pitchFamily="34" charset="0"/>
                  <a:cs typeface="Verdana" panose="020B0604030504040204" pitchFamily="34" charset="0"/>
                </a:rPr>
                <a:t>ABC  Company</a:t>
              </a:r>
              <a:endParaRPr lang="en-CA" sz="8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82074464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7584" y="1772816"/>
            <a:ext cx="8002645" cy="4408160"/>
            <a:chOff x="827584" y="1772816"/>
            <a:chExt cx="8002645" cy="440816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42" y="1772816"/>
              <a:ext cx="7868387" cy="440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4427770" y="2439330"/>
              <a:ext cx="1152342" cy="641609"/>
            </a:xfrm>
            <a:prstGeom prst="wedgeRoundRectCallout">
              <a:avLst>
                <a:gd name="adj1" fmla="val -160590"/>
                <a:gd name="adj2" fmla="val 4724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Agreement </a:t>
              </a:r>
              <a:r>
                <a:rPr lang="en-US" sz="1200" dirty="0">
                  <a:solidFill>
                    <a:schemeClr val="tx1"/>
                  </a:solidFill>
                  <a:latin typeface="Arial" pitchFamily="34" charset="0"/>
                  <a:cs typeface="Arial" pitchFamily="34" charset="0"/>
                </a:rPr>
                <a:t>tab</a:t>
              </a:r>
              <a:r>
                <a:rPr lang="en-US" sz="1200" b="1"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
          <p:nvSpPr>
            <p:cNvPr id="12" name="Rectangle 11"/>
            <p:cNvSpPr/>
            <p:nvPr/>
          </p:nvSpPr>
          <p:spPr>
            <a:xfrm>
              <a:off x="827584" y="2276872"/>
              <a:ext cx="345638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Rectangle 12"/>
          <p:cNvSpPr/>
          <p:nvPr/>
        </p:nvSpPr>
        <p:spPr>
          <a:xfrm>
            <a:off x="611561" y="1120406"/>
            <a:ext cx="7992888" cy="461665"/>
          </a:xfrm>
          <a:prstGeom prst="rect">
            <a:avLst/>
          </a:prstGeom>
        </p:spPr>
        <p:txBody>
          <a:bodyPr wrap="square">
            <a:spAutoFit/>
          </a:bodyPr>
          <a:lstStyle/>
          <a:p>
            <a:pPr>
              <a:spcBef>
                <a:spcPct val="0"/>
              </a:spcBef>
            </a:pPr>
            <a:r>
              <a:rPr lang="en-US" altLang="en-US" sz="1200" dirty="0">
                <a:latin typeface="Arial" charset="0"/>
              </a:rPr>
              <a:t>The ETS request number for the surrender is generated and displayed once the Admin tab is completed.  At this time, the request can be retrieved and opened from your Work In Progress list.</a:t>
            </a:r>
          </a:p>
        </p:txBody>
      </p:sp>
      <p:sp>
        <p:nvSpPr>
          <p:cNvPr id="4" name="Rectangle 3"/>
          <p:cNvSpPr/>
          <p:nvPr/>
        </p:nvSpPr>
        <p:spPr>
          <a:xfrm>
            <a:off x="3851920" y="1772816"/>
            <a:ext cx="208823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453612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3023"/>
            <a:ext cx="7803805" cy="453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6300192" y="2708920"/>
            <a:ext cx="1080120" cy="860864"/>
          </a:xfrm>
          <a:prstGeom prst="wedgeRoundRectCallout">
            <a:avLst>
              <a:gd name="adj1" fmla="val -70261"/>
              <a:gd name="adj2" fmla="val 1332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Surrender Effective Date.</a:t>
            </a:r>
            <a:endParaRPr lang="en-CA" sz="1200" b="1" dirty="0">
              <a:solidFill>
                <a:schemeClr val="tx1"/>
              </a:solidFill>
              <a:latin typeface="Arial" pitchFamily="34" charset="0"/>
              <a:cs typeface="Arial" pitchFamily="34" charset="0"/>
            </a:endParaRPr>
          </a:p>
        </p:txBody>
      </p:sp>
      <p:sp>
        <p:nvSpPr>
          <p:cNvPr id="2" name="Rectangle 1"/>
          <p:cNvSpPr/>
          <p:nvPr/>
        </p:nvSpPr>
        <p:spPr>
          <a:xfrm>
            <a:off x="611560" y="1855332"/>
            <a:ext cx="3240360" cy="421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1835696" y="2492896"/>
            <a:ext cx="100811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988687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56792"/>
            <a:ext cx="7249615" cy="482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59632" y="2060848"/>
            <a:ext cx="2880320" cy="14401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611560" y="908720"/>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selecting the Surrender Effective Date, click on the Add Agreement button.  The </a:t>
            </a:r>
            <a:r>
              <a:rPr lang="en-US" sz="1200" b="1" dirty="0">
                <a:latin typeface="Arial" panose="020B0604020202020204" pitchFamily="34" charset="0"/>
                <a:cs typeface="Arial" panose="020B0604020202020204" pitchFamily="34" charset="0"/>
              </a:rPr>
              <a:t>Search</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Agreements</a:t>
            </a:r>
            <a:r>
              <a:rPr lang="en-US" sz="1200" dirty="0">
                <a:latin typeface="Arial" panose="020B0604020202020204" pitchFamily="34" charset="0"/>
                <a:cs typeface="Arial" panose="020B0604020202020204" pitchFamily="34" charset="0"/>
              </a:rPr>
              <a:t> screen will populate, enter the agreement number(s) and click </a:t>
            </a:r>
            <a:r>
              <a:rPr lang="en-US" sz="1200" b="1" dirty="0">
                <a:latin typeface="Arial" panose="020B0604020202020204" pitchFamily="34" charset="0"/>
                <a:cs typeface="Arial" panose="020B0604020202020204" pitchFamily="34" charset="0"/>
              </a:rPr>
              <a:t>Search</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5" name="Rounded Rectangular Callout 4"/>
          <p:cNvSpPr/>
          <p:nvPr/>
        </p:nvSpPr>
        <p:spPr>
          <a:xfrm>
            <a:off x="1291804" y="5085184"/>
            <a:ext cx="1534648" cy="457200"/>
          </a:xfrm>
          <a:prstGeom prst="wedgeRoundRectCallout">
            <a:avLst>
              <a:gd name="adj1" fmla="val 131964"/>
              <a:gd name="adj2" fmla="val 1574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6" name="Rounded Rectangular Callout 5"/>
          <p:cNvSpPr/>
          <p:nvPr/>
        </p:nvSpPr>
        <p:spPr>
          <a:xfrm>
            <a:off x="6300192" y="1556792"/>
            <a:ext cx="1534648" cy="576064"/>
          </a:xfrm>
          <a:prstGeom prst="wedgeRoundRectCallout">
            <a:avLst>
              <a:gd name="adj1" fmla="val -122922"/>
              <a:gd name="adj2" fmla="val 4352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Insert </a:t>
            </a:r>
            <a:r>
              <a:rPr lang="en-US" sz="1200" b="1" dirty="0">
                <a:solidFill>
                  <a:schemeClr val="tx1"/>
                </a:solidFill>
                <a:latin typeface="Arial" pitchFamily="34" charset="0"/>
                <a:cs typeface="Arial" pitchFamily="34" charset="0"/>
              </a:rPr>
              <a:t>Agreement Number(s)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48169232"/>
      </p:ext>
    </p:extLst>
  </p:cSld>
  <p:clrMapOvr>
    <a:masterClrMapping/>
  </p:clrMapOvr>
  <p:transition spd="slow">
    <p:wipe dir="r"/>
  </p:transition>
</p:sld>
</file>

<file path=ppt/theme/theme1.xml><?xml version="1.0" encoding="utf-8"?>
<a:theme xmlns:a="http://schemas.openxmlformats.org/drawingml/2006/main" name="Agreement Management - Surrenders Training 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03</Order1>
    <Course_x0020_Description xmlns="d317fc56-cd2a-4fee-83bf-2acf5d88d7a0">This course describes the process for your company to fill in and submit an Online Surrender Request, for PNG Agreements, via ETS.</Course_x0020_Description>
    <Module xmlns="d317fc56-cd2a-4fee-83bf-2acf5d88d7a0">Module</Module>
    <Area xmlns="d317fc56-cd2a-4fee-83bf-2acf5d88d7a0">Agreement Management</Area>
    <Area_x0020_2 xmlns="1509703c-35a2-4cc5-bc03-45b4c99b43c1">Main Page</Area_x0020_2>
    <Course_x0020_Description2 xmlns="1509703c-35a2-4cc5-bc03-45b4c99b43c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4FB5B-5F7F-4672-9C3F-71F317F1E5C7}">
  <ds:schemaRefs>
    <ds:schemaRef ds:uri="http://schemas.microsoft.com/sharepoint/v3/contenttype/forms"/>
  </ds:schemaRefs>
</ds:datastoreItem>
</file>

<file path=customXml/itemProps2.xml><?xml version="1.0" encoding="utf-8"?>
<ds:datastoreItem xmlns:ds="http://schemas.openxmlformats.org/officeDocument/2006/customXml" ds:itemID="{8DD93037-C28A-474B-B521-742CCA8D5C55}">
  <ds:schemaRefs>
    <ds:schemaRef ds:uri="Microsoft.SharePoint.Taxonomy.ContentTypeSync"/>
  </ds:schemaRefs>
</ds:datastoreItem>
</file>

<file path=customXml/itemProps3.xml><?xml version="1.0" encoding="utf-8"?>
<ds:datastoreItem xmlns:ds="http://schemas.openxmlformats.org/officeDocument/2006/customXml" ds:itemID="{EADAE80C-899B-44E6-A6F3-A7FFBE1EDD4B}">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4.xml><?xml version="1.0" encoding="utf-8"?>
<ds:datastoreItem xmlns:ds="http://schemas.openxmlformats.org/officeDocument/2006/customXml" ds:itemID="{46F40392-9088-4DBF-857D-FEB6849FD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Agreement Management - Surrenders Training Module</Template>
  <TotalTime>2457</TotalTime>
  <Words>1613</Words>
  <Application>Microsoft Office PowerPoint</Application>
  <PresentationFormat>On-screen Show (4:3)</PresentationFormat>
  <Paragraphs>211</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Bell MT</vt:lpstr>
      <vt:lpstr>Calibri</vt:lpstr>
      <vt:lpstr>Freestyle Script</vt:lpstr>
      <vt:lpstr>Latha</vt:lpstr>
      <vt:lpstr>Verdana</vt:lpstr>
      <vt:lpstr>Agreement Management - Surrenders Training Module</vt:lpstr>
      <vt:lpstr>PowerPoint Presentation</vt:lpstr>
      <vt:lpstr>PowerPoint Presentation</vt:lpstr>
      <vt:lpstr>PowerPoint Presentation</vt:lpstr>
      <vt:lpstr>Login to 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Surrenders</dc:title>
  <dc:creator>kimberley.pereira</dc:creator>
  <cp:lastModifiedBy>Lynn McIntosh</cp:lastModifiedBy>
  <cp:revision>148</cp:revision>
  <dcterms:created xsi:type="dcterms:W3CDTF">2017-02-08T17:04:40Z</dcterms:created>
  <dcterms:modified xsi:type="dcterms:W3CDTF">2025-10-21T21:49:59Z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2022-02-01T15:30:08Z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ad379ad8-c9b3-42f1-a965-332e4e4dd143</vt:lpwstr>
  </property>
  <property fmtid="{D5CDD505-2E9C-101B-9397-08002B2CF9AE}" pid="9" name="MSIP_Label_abf2ea38-542c-4b75-bd7d-582ec36a519f_ContentBits">
    <vt:lpwstr>2</vt:lpwstr>
  </property>
</Properties>
</file>