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7"/>
  </p:notesMasterIdLst>
  <p:sldIdLst>
    <p:sldId id="275" r:id="rId6"/>
    <p:sldId id="276" r:id="rId7"/>
    <p:sldId id="257" r:id="rId8"/>
    <p:sldId id="259" r:id="rId9"/>
    <p:sldId id="278" r:id="rId10"/>
    <p:sldId id="281" r:id="rId11"/>
    <p:sldId id="285" r:id="rId12"/>
    <p:sldId id="288" r:id="rId13"/>
    <p:sldId id="289" r:id="rId14"/>
    <p:sldId id="290" r:id="rId15"/>
    <p:sldId id="274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7" autoAdjust="0"/>
    <p:restoredTop sz="83394" autoAdjust="0"/>
  </p:normalViewPr>
  <p:slideViewPr>
    <p:cSldViewPr>
      <p:cViewPr varScale="1">
        <p:scale>
          <a:sx n="89" d="100"/>
          <a:sy n="89" d="100"/>
        </p:scale>
        <p:origin x="1632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-190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CA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B722ECB-8E4E-4591-85D0-8717A1F16B49}" type="datetimeFigureOut">
              <a:rPr lang="en-CA" altLang="en-US"/>
              <a:pPr/>
              <a:t>2025-10-21</a:t>
            </a:fld>
            <a:endParaRPr lang="en-CA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CA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CA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053466F-9D4A-44D4-99B9-C50790ECC4A0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342839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DC5BD9A7-93F9-4B64-B8FB-57CF0A6B24F1}" type="slidenum">
              <a:rPr lang="en-CA" altLang="en-US"/>
              <a:pPr eaLnBrk="1" hangingPunct="1"/>
              <a:t>1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748A95A1-0434-49C7-AB5D-0956CB8756BA}" type="slidenum">
              <a:rPr lang="en-CA" altLang="en-US"/>
              <a:pPr eaLnBrk="1" hangingPunct="1"/>
              <a:t>2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FEE7F2B2-D25E-4B43-8851-F75C4EAABDEF}" type="slidenum">
              <a:rPr lang="en-CA" altLang="en-US"/>
              <a:pPr eaLnBrk="1" hangingPunct="1"/>
              <a:t>4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30196BE4-2A88-4CFD-BF06-4BBFAED16B90}" type="slidenum">
              <a:rPr lang="en-CA" altLang="en-US"/>
              <a:pPr eaLnBrk="1" hangingPunct="1"/>
              <a:t>6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67138388-993C-4D25-9475-E39E67190FB5}" type="slidenum">
              <a:rPr lang="en-CA" altLang="en-US"/>
              <a:pPr eaLnBrk="1" hangingPunct="1"/>
              <a:t>7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48003D6A-E323-4568-AE1C-32210A11BF3E}" type="slidenum">
              <a:rPr lang="en-CA" altLang="en-US"/>
              <a:pPr eaLnBrk="1" hangingPunct="1"/>
              <a:t>8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60FC9B32-AFA2-41E5-9A5F-CBDAA329CEB2}" type="slidenum">
              <a:rPr lang="en-CA" altLang="en-US"/>
              <a:pPr eaLnBrk="1" hangingPunct="1"/>
              <a:t>9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53466F-9D4A-44D4-99B9-C50790ECC4A0}" type="slidenum">
              <a:rPr lang="en-CA" altLang="en-US" smtClean="0"/>
              <a:pPr/>
              <a:t>10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187905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00366B-5E72-472B-8C98-FCF9864ABC8C}" type="datetimeFigureOut">
              <a:rPr lang="en-CA" altLang="en-US"/>
              <a:pPr/>
              <a:t>2025-10-21</a:t>
            </a:fld>
            <a:endParaRPr lang="en-CA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7F860B-FA9C-4827-A5FC-F4EF82B07610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337888536"/>
      </p:ext>
    </p:extLst>
  </p:cSld>
  <p:clrMapOvr>
    <a:masterClrMapping/>
  </p:clrMapOvr>
  <p:transition spd="slow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22E0DBB-0480-4E44-8379-D939CF4CB8DE}" type="datetimeFigureOut">
              <a:rPr lang="en-CA" altLang="en-US"/>
              <a:pPr/>
              <a:t>2025-10-21</a:t>
            </a:fld>
            <a:endParaRPr lang="en-CA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63AA30-7E75-4E1F-8FCF-5C79A7B38CD1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954566605"/>
      </p:ext>
    </p:extLst>
  </p:cSld>
  <p:clrMapOvr>
    <a:masterClrMapping/>
  </p:clrMapOvr>
  <p:transition spd="slow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45E52F-00E3-4956-86BC-F9DAD934E906}" type="datetimeFigureOut">
              <a:rPr lang="en-CA" altLang="en-US"/>
              <a:pPr/>
              <a:t>2025-10-21</a:t>
            </a:fld>
            <a:endParaRPr lang="en-CA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020215-69CB-4410-AF57-22F5D0AEF0F9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653241860"/>
      </p:ext>
    </p:extLst>
  </p:cSld>
  <p:clrMapOvr>
    <a:masterClrMapping/>
  </p:clrMapOvr>
  <p:transition spd="slow"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36004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250825" y="1484313"/>
            <a:ext cx="8642350" cy="47529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221BEC59-F8D7-4F1D-8E5B-150417886A00}" type="datetimeFigureOut">
              <a:rPr lang="en-CA" altLang="en-US"/>
              <a:pPr/>
              <a:t>2025-10-21</a:t>
            </a:fld>
            <a:endParaRPr lang="en-CA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13B745A3-28FA-42DB-8D15-F658AEFA3184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36292782"/>
      </p:ext>
    </p:extLst>
  </p:cSld>
  <p:clrMapOvr>
    <a:masterClrMapping/>
  </p:clrMapOvr>
  <p:transition spd="slow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E7BECF4-905F-479A-ACAF-61879BE856F8}" type="datetimeFigureOut">
              <a:rPr lang="en-CA" altLang="en-US"/>
              <a:pPr/>
              <a:t>2025-10-21</a:t>
            </a:fld>
            <a:endParaRPr lang="en-CA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FDA46F-B124-4482-A0EC-EFB17C82595E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427226051"/>
      </p:ext>
    </p:extLst>
  </p:cSld>
  <p:clrMapOvr>
    <a:masterClrMapping/>
  </p:clrMapOvr>
  <p:transition spd="slow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FC90C8-6297-4932-9621-1D3528B3B4AE}" type="datetimeFigureOut">
              <a:rPr lang="en-CA" altLang="en-US"/>
              <a:pPr/>
              <a:t>2025-10-21</a:t>
            </a:fld>
            <a:endParaRPr lang="en-CA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8A95D5-F839-43C6-B2DD-1E1AFC2DE5CA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760612796"/>
      </p:ext>
    </p:extLst>
  </p:cSld>
  <p:clrMapOvr>
    <a:masterClrMapping/>
  </p:clrMapOvr>
  <p:transition spd="slow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9B93D23-0968-476C-B195-664586165CB3}" type="datetimeFigureOut">
              <a:rPr lang="en-CA" altLang="en-US"/>
              <a:pPr/>
              <a:t>2025-10-21</a:t>
            </a:fld>
            <a:endParaRPr lang="en-CA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D7BF1F-0607-447C-A2BB-B2A2AFC59966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14488167"/>
      </p:ext>
    </p:extLst>
  </p:cSld>
  <p:clrMapOvr>
    <a:masterClrMapping/>
  </p:clrMapOvr>
  <p:transition spd="slow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3C29C96-B0A0-44C0-8AC9-64A2FC5F84A5}" type="datetimeFigureOut">
              <a:rPr lang="en-CA" altLang="en-US"/>
              <a:pPr/>
              <a:t>2025-10-21</a:t>
            </a:fld>
            <a:endParaRPr lang="en-CA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59D214-EEFF-443D-9D86-D189DE181915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909687804"/>
      </p:ext>
    </p:extLst>
  </p:cSld>
  <p:clrMapOvr>
    <a:masterClrMapping/>
  </p:clrMapOvr>
  <p:transition spd="slow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52606A-AD46-472B-81C6-AC85BCBABCE8}" type="datetimeFigureOut">
              <a:rPr lang="en-CA" altLang="en-US"/>
              <a:pPr/>
              <a:t>2025-10-21</a:t>
            </a:fld>
            <a:endParaRPr lang="en-CA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9F76C9-4F8F-45B2-908E-9747DAA5F109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216614066"/>
      </p:ext>
    </p:extLst>
  </p:cSld>
  <p:clrMapOvr>
    <a:masterClrMapping/>
  </p:clrMapOvr>
  <p:transition spd="slow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CAE4D4-B881-48FC-B38B-DD1F70018ABE}" type="datetimeFigureOut">
              <a:rPr lang="en-CA" altLang="en-US"/>
              <a:pPr/>
              <a:t>2025-10-21</a:t>
            </a:fld>
            <a:endParaRPr lang="en-CA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CE9E4F-E1C5-4EC2-A365-7495C3196134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865687485"/>
      </p:ext>
    </p:extLst>
  </p:cSld>
  <p:clrMapOvr>
    <a:masterClrMapping/>
  </p:clrMapOvr>
  <p:transition spd="slow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47DF66D-8DC6-4F5B-BFC6-BBF81CEF80A4}" type="datetimeFigureOut">
              <a:rPr lang="en-CA" altLang="en-US"/>
              <a:pPr/>
              <a:t>2025-10-21</a:t>
            </a:fld>
            <a:endParaRPr lang="en-CA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86C096-ABBB-4EAF-840D-5E50EC8E9632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16468169"/>
      </p:ext>
    </p:extLst>
  </p:cSld>
  <p:clrMapOvr>
    <a:masterClrMapping/>
  </p:clrMapOvr>
  <p:transition spd="slow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BBB171E-4A5A-481D-87A3-16B754FBD9FD}" type="datetimeFigureOut">
              <a:rPr lang="en-CA" altLang="en-US"/>
              <a:pPr/>
              <a:t>2025-10-21</a:t>
            </a:fld>
            <a:endParaRPr lang="en-CA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24928B-37F6-40E6-B67F-E1822BC57B19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294696198"/>
      </p:ext>
    </p:extLst>
  </p:cSld>
  <p:clrMapOvr>
    <a:masterClrMapping/>
  </p:clrMapOvr>
  <p:transition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CA" alt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CA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F939EF50-6269-4480-8896-E472EA5AB0A6}" type="datetimeFigureOut">
              <a:rPr lang="en-CA" altLang="en-US"/>
              <a:pPr/>
              <a:t>2025-10-21</a:t>
            </a:fld>
            <a:endParaRPr lang="en-CA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endParaRPr lang="en-CA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629766A5-CD77-41C7-BCF4-EE34F2CD09C5}" type="slidenum">
              <a:rPr lang="en-CA" altLang="en-US"/>
              <a:pPr/>
              <a:t>‹#›</a:t>
            </a:fld>
            <a:endParaRPr lang="en-CA" altLang="en-US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30963"/>
            <a:ext cx="91440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8"/>
          <p:cNvSpPr txBox="1">
            <a:spLocks noChangeArrowheads="1"/>
          </p:cNvSpPr>
          <p:nvPr userDrawn="1"/>
        </p:nvSpPr>
        <p:spPr bwMode="auto">
          <a:xfrm>
            <a:off x="7924800" y="6581775"/>
            <a:ext cx="12192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1000" dirty="0">
                <a:latin typeface="Arial" charset="0"/>
              </a:rPr>
              <a:t>Page </a:t>
            </a:r>
            <a:fld id="{B8C2B579-D029-471A-8D22-E1A20DFE3F7C}" type="slidenum">
              <a:rPr lang="en-US" altLang="en-US" sz="1000">
                <a:latin typeface="Arial" charset="0"/>
              </a:rPr>
              <a:pPr eaLnBrk="1" hangingPunct="1"/>
              <a:t>‹#›</a:t>
            </a:fld>
            <a:r>
              <a:rPr lang="en-US" altLang="en-US" sz="1000" dirty="0">
                <a:latin typeface="Arial" charset="0"/>
              </a:rPr>
              <a:t> of 11</a:t>
            </a:r>
            <a:endParaRPr lang="en-CA" altLang="en-US" sz="1000" dirty="0">
              <a:latin typeface="Arial" charset="0"/>
            </a:endParaRPr>
          </a:p>
        </p:txBody>
      </p:sp>
      <p:grpSp>
        <p:nvGrpSpPr>
          <p:cNvPr id="10" name="Group 9"/>
          <p:cNvGrpSpPr/>
          <p:nvPr userDrawn="1"/>
        </p:nvGrpSpPr>
        <p:grpSpPr>
          <a:xfrm>
            <a:off x="179512" y="-68284"/>
            <a:ext cx="8964488" cy="923330"/>
            <a:chOff x="179512" y="4026424"/>
            <a:chExt cx="8964488" cy="923330"/>
          </a:xfrm>
        </p:grpSpPr>
        <p:grpSp>
          <p:nvGrpSpPr>
            <p:cNvPr id="11" name="Group 10"/>
            <p:cNvGrpSpPr/>
            <p:nvPr userDrawn="1"/>
          </p:nvGrpSpPr>
          <p:grpSpPr>
            <a:xfrm>
              <a:off x="179512" y="4094164"/>
              <a:ext cx="8964488" cy="787850"/>
              <a:chOff x="390128" y="3908965"/>
              <a:chExt cx="8638456" cy="787850"/>
            </a:xfrm>
          </p:grpSpPr>
          <p:pic>
            <p:nvPicPr>
              <p:cNvPr id="14" name="Picture 2"/>
              <p:cNvPicPr>
                <a:picLocks noChangeAspect="1" noChangeArrowheads="1"/>
              </p:cNvPicPr>
              <p:nvPr userDrawn="1"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71800" y="3908965"/>
                <a:ext cx="6256784" cy="7878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5" name="Picture 14"/>
              <p:cNvPicPr>
                <a:picLocks noChangeAspect="1"/>
              </p:cNvPicPr>
              <p:nvPr userDrawn="1"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90128" y="4008237"/>
                <a:ext cx="2267744" cy="637488"/>
              </a:xfrm>
              <a:prstGeom prst="rect">
                <a:avLst/>
              </a:prstGeom>
            </p:spPr>
          </p:pic>
        </p:grpSp>
        <p:sp>
          <p:nvSpPr>
            <p:cNvPr id="13" name="TextBox 12"/>
            <p:cNvSpPr txBox="1"/>
            <p:nvPr userDrawn="1"/>
          </p:nvSpPr>
          <p:spPr>
            <a:xfrm>
              <a:off x="4644008" y="4026424"/>
              <a:ext cx="436470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</a:pPr>
              <a:endParaRPr lang="en-CA" dirty="0">
                <a:solidFill>
                  <a:prstClr val="white"/>
                </a:solidFill>
                <a:latin typeface="Calibri"/>
                <a:cs typeface="+mn-cs"/>
              </a:endParaRPr>
            </a:p>
            <a:p>
              <a:pPr algn="r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dirty="0">
                  <a:solidFill>
                    <a:prstClr val="white"/>
                  </a:solidFill>
                  <a:latin typeface="Calibri"/>
                  <a:cs typeface="+mn-cs"/>
                </a:rPr>
                <a:t>Agreement</a:t>
              </a:r>
              <a:r>
                <a:rPr lang="en-US" baseline="0" dirty="0">
                  <a:solidFill>
                    <a:prstClr val="white"/>
                  </a:solidFill>
                  <a:latin typeface="Calibri"/>
                  <a:cs typeface="+mn-cs"/>
                </a:rPr>
                <a:t> Management</a:t>
              </a:r>
              <a:endParaRPr lang="en-CA" dirty="0">
                <a:solidFill>
                  <a:prstClr val="white"/>
                </a:solidFill>
                <a:latin typeface="Calibri"/>
                <a:cs typeface="+mn-cs"/>
              </a:endParaRPr>
            </a:p>
            <a:p>
              <a:pPr algn="r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CA" dirty="0">
                  <a:solidFill>
                    <a:prstClr val="white"/>
                  </a:solidFill>
                  <a:latin typeface="Calibri"/>
                  <a:cs typeface="+mn-cs"/>
                </a:rPr>
                <a:t>Government of Alberta</a:t>
              </a:r>
            </a:p>
          </p:txBody>
        </p:sp>
      </p:grpSp>
      <p:sp>
        <p:nvSpPr>
          <p:cNvPr id="2" name="MSIPCMContentMarking" descr="{&quot;HashCode&quot;:-1542678785,&quot;Placement&quot;:&quot;Footer&quot;,&quot;Top&quot;:517.997253,&quot;Left&quot;:0.0,&quot;SlideWidth&quot;:720,&quot;SlideHeight&quot;:540}"/>
          <p:cNvSpPr txBox="1"/>
          <p:nvPr userDrawn="1"/>
        </p:nvSpPr>
        <p:spPr bwMode="auto">
          <a:xfrm>
            <a:off x="0" y="6578565"/>
            <a:ext cx="1804584" cy="279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rtlCol="0" anchor="ctr" anchorCtr="1">
            <a:spAutoFit/>
          </a:bodyPr>
          <a:lstStyle/>
          <a:p>
            <a:pPr algn="l"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CA" sz="1100" b="1">
                <a:solidFill>
                  <a:srgbClr val="000000"/>
                </a:solidFill>
                <a:latin typeface="Calibri" panose="020F0502020204030204" pitchFamily="34" charset="0"/>
              </a:rPr>
              <a:t>Classification: Protected A</a:t>
            </a:r>
            <a:endParaRPr lang="en-CA" sz="1100" b="1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wipe dir="r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training.energy.gov.ab.ca/Pages/PNG%20Continuation.aspx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hyperlink" Target="mailto:Energy.Rentals@gov.ab.ca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s://training.energy.gov.ab.ca/Pages/default.aspx" TargetMode="External"/><Relationship Id="rId1" Type="http://schemas.openxmlformats.org/officeDocument/2006/relationships/slideLayout" Target="../slideLayouts/slideLayout12.xml"/><Relationship Id="rId4" Type="http://schemas.openxmlformats.org/officeDocument/2006/relationships/hyperlink" Target="mailto:ENERGY.Rentals@gov.ab.ca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e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7" Type="http://schemas.openxmlformats.org/officeDocument/2006/relationships/image" Target="../media/image10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9.emf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5.bin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e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2.bin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10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CA" altLang="en-US" sz="100">
                <a:solidFill>
                  <a:schemeClr val="bg1"/>
                </a:solidFill>
              </a:rPr>
              <a:t>Welcome</a:t>
            </a:r>
          </a:p>
        </p:txBody>
      </p:sp>
      <p:sp>
        <p:nvSpPr>
          <p:cNvPr id="10" name="Rectangle 1"/>
          <p:cNvSpPr>
            <a:spLocks/>
          </p:cNvSpPr>
          <p:nvPr/>
        </p:nvSpPr>
        <p:spPr bwMode="auto">
          <a:xfrm>
            <a:off x="4572000" y="2713038"/>
            <a:ext cx="3790950" cy="299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Font typeface="Arial" charset="0"/>
              <a:buNone/>
            </a:pPr>
            <a:r>
              <a:rPr lang="en-CA" altLang="en-US" sz="1200" dirty="0">
                <a:latin typeface="Arial" charset="0"/>
              </a:rPr>
              <a:t>Each company has an assigned ETS Site Administrator who is responsible to create their company's user accounts. They also manage the assignment of roles within the company.</a:t>
            </a:r>
            <a:br>
              <a:rPr lang="en-CA" altLang="en-US" sz="1200" dirty="0">
                <a:latin typeface="Arial" charset="0"/>
              </a:rPr>
            </a:br>
            <a:br>
              <a:rPr lang="en-CA" altLang="en-US" sz="1200" dirty="0">
                <a:latin typeface="Arial" charset="0"/>
              </a:rPr>
            </a:br>
            <a:r>
              <a:rPr lang="en-CA" altLang="en-US" sz="1200" dirty="0">
                <a:latin typeface="Arial" charset="0"/>
              </a:rPr>
              <a:t>This module will highlight the different roles required to create, amend, submit, and view the various PNG and Geothermal form types:</a:t>
            </a:r>
          </a:p>
          <a:p>
            <a:pPr>
              <a:buFont typeface="Arial" charset="0"/>
              <a:buNone/>
            </a:pPr>
            <a:endParaRPr lang="en-CA" altLang="en-US" sz="1000" dirty="0">
              <a:latin typeface="Arial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en-US" sz="1200" dirty="0">
                <a:latin typeface="Arial" charset="0"/>
              </a:rPr>
              <a:t>Authorizations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en-US" sz="1200" dirty="0">
                <a:latin typeface="Arial" charset="0"/>
              </a:rPr>
              <a:t>Surrender Request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en-US" sz="1200" dirty="0">
                <a:latin typeface="Arial" charset="0"/>
              </a:rPr>
              <a:t>Rental Default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en-US" sz="1200" dirty="0">
                <a:latin typeface="Arial" charset="0"/>
              </a:rPr>
              <a:t>Royalty Default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en-US" sz="1200" dirty="0">
                <a:latin typeface="Arial" charset="0"/>
              </a:rPr>
              <a:t>Rental Reinstatements</a:t>
            </a:r>
          </a:p>
          <a:p>
            <a:pPr>
              <a:buFont typeface="Arial" charset="0"/>
              <a:buNone/>
            </a:pPr>
            <a:endParaRPr lang="en-CA" altLang="en-US" sz="1200" dirty="0">
              <a:latin typeface="Arial" charset="0"/>
            </a:endParaRPr>
          </a:p>
        </p:txBody>
      </p:sp>
      <p:sp>
        <p:nvSpPr>
          <p:cNvPr id="2052" name="object 3"/>
          <p:cNvSpPr>
            <a:spLocks noChangeArrowheads="1"/>
          </p:cNvSpPr>
          <p:nvPr/>
        </p:nvSpPr>
        <p:spPr bwMode="auto">
          <a:xfrm>
            <a:off x="103188" y="1468438"/>
            <a:ext cx="4468812" cy="2189162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053" name="object 4"/>
          <p:cNvSpPr txBox="1">
            <a:spLocks noChangeArrowheads="1"/>
          </p:cNvSpPr>
          <p:nvPr/>
        </p:nvSpPr>
        <p:spPr bwMode="auto">
          <a:xfrm>
            <a:off x="119063" y="3127375"/>
            <a:ext cx="4214812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11113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70C0"/>
                </a:solidFill>
                <a:latin typeface="Arial" charset="0"/>
              </a:rPr>
              <a:t>To the ETS – Agreement Management: Roles</a:t>
            </a:r>
            <a:endParaRPr lang="en-US" altLang="en-US" sz="1800"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70C0"/>
                </a:solidFill>
                <a:latin typeface="Arial" charset="0"/>
              </a:rPr>
              <a:t>Online Training Course</a:t>
            </a:r>
            <a:endParaRPr lang="en-US" altLang="en-US" sz="1800">
              <a:latin typeface="Arial" charset="0"/>
            </a:endParaRPr>
          </a:p>
        </p:txBody>
      </p:sp>
    </p:spTree>
  </p:cSld>
  <p:clrMapOvr>
    <a:masterClrMapping/>
  </p:clrMapOvr>
  <p:transition spd="slow"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76400"/>
            <a:ext cx="8640960" cy="360040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RESOURCES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CA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685800" y="2362200"/>
            <a:ext cx="8229600" cy="2133600"/>
          </a:xfrm>
        </p:spPr>
        <p:txBody>
          <a:bodyPr/>
          <a:lstStyle/>
          <a:p>
            <a:pPr marL="0" indent="0">
              <a:buNone/>
            </a:pPr>
            <a:r>
              <a:rPr lang="en-CA" sz="1600" dirty="0">
                <a:hlinkClick r:id="rId3"/>
              </a:rPr>
              <a:t>ETS Support and Online Learning </a:t>
            </a:r>
            <a:r>
              <a:rPr lang="en-CA" sz="1600" dirty="0"/>
              <a:t>provides access to relevant guides, courses and other information.</a:t>
            </a:r>
          </a:p>
          <a:p>
            <a:pPr marL="0" indent="0">
              <a:buNone/>
            </a:pPr>
            <a:endParaRPr lang="en-CA" sz="1600" dirty="0"/>
          </a:p>
          <a:p>
            <a:pPr marL="0" indent="0">
              <a:buNone/>
            </a:pPr>
            <a:r>
              <a:rPr lang="en-CA" sz="1600" dirty="0"/>
              <a:t>If you have questions, please contact </a:t>
            </a:r>
            <a:r>
              <a:rPr lang="en-CA" altLang="en-US" sz="1600" dirty="0">
                <a:solidFill>
                  <a:prstClr val="black"/>
                </a:solidFill>
                <a:latin typeface="Calibri" pitchFamily="34" charset="0"/>
                <a:cs typeface="Arial" charset="0"/>
                <a:hlinkClick r:id="rId4"/>
              </a:rPr>
              <a:t>Energy.Rentals@gov.ab.ca</a:t>
            </a:r>
            <a:endParaRPr lang="en-CA" altLang="en-US" sz="1600" dirty="0"/>
          </a:p>
          <a:p>
            <a:pPr marL="0" indent="0">
              <a:buNone/>
            </a:pPr>
            <a:r>
              <a:rPr lang="en-CA" sz="1600" dirty="0"/>
              <a:t>or the PNG Tenure Help Line at (780) 644-2300</a:t>
            </a:r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77609095"/>
      </p:ext>
    </p:extLst>
  </p:cSld>
  <p:clrMapOvr>
    <a:masterClrMapping/>
  </p:clrMapOvr>
  <p:transition spd="slow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3"/>
          <p:cNvSpPr>
            <a:spLocks noGrp="1"/>
          </p:cNvSpPr>
          <p:nvPr>
            <p:ph type="title" idx="4294967295"/>
          </p:nvPr>
        </p:nvSpPr>
        <p:spPr>
          <a:xfrm>
            <a:off x="76200" y="849313"/>
            <a:ext cx="1219200" cy="274637"/>
          </a:xfrm>
        </p:spPr>
        <p:txBody>
          <a:bodyPr/>
          <a:lstStyle/>
          <a:p>
            <a:pPr eaLnBrk="1" hangingPunct="1"/>
            <a:r>
              <a:rPr lang="en-CA" altLang="en-US" sz="100">
                <a:solidFill>
                  <a:schemeClr val="bg1"/>
                </a:solidFill>
              </a:rPr>
              <a:t>Congratulations!</a:t>
            </a:r>
          </a:p>
        </p:txBody>
      </p:sp>
      <p:sp>
        <p:nvSpPr>
          <p:cNvPr id="20" name="object 2"/>
          <p:cNvSpPr txBox="1">
            <a:spLocks/>
          </p:cNvSpPr>
          <p:nvPr/>
        </p:nvSpPr>
        <p:spPr>
          <a:xfrm>
            <a:off x="1100138" y="1057275"/>
            <a:ext cx="6943725" cy="246063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fontAlgn="auto">
              <a:spcAft>
                <a:spcPts val="0"/>
              </a:spcAft>
              <a:defRPr/>
            </a:pPr>
            <a:r>
              <a:rPr lang="en-CA" sz="1600" spc="-2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CA" sz="1600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ong</a:t>
            </a:r>
            <a:r>
              <a:rPr lang="en-CA" sz="1600" spc="-1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</a:t>
            </a:r>
            <a:r>
              <a:rPr lang="en-CA" sz="1600" spc="-2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CA" sz="1600" spc="-2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CA" sz="1600" spc="-2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CA" sz="1600" spc="-1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</a:t>
            </a:r>
            <a:r>
              <a:rPr lang="en-CA" sz="1600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ons!</a:t>
            </a:r>
          </a:p>
        </p:txBody>
      </p:sp>
      <p:sp>
        <p:nvSpPr>
          <p:cNvPr id="11268" name="object 3"/>
          <p:cNvSpPr txBox="1">
            <a:spLocks noChangeArrowheads="1"/>
          </p:cNvSpPr>
          <p:nvPr/>
        </p:nvSpPr>
        <p:spPr bwMode="auto">
          <a:xfrm>
            <a:off x="304800" y="1143000"/>
            <a:ext cx="5029200" cy="4362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142875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7200" b="1" dirty="0">
                <a:solidFill>
                  <a:srgbClr val="2160AD"/>
                </a:solidFill>
                <a:latin typeface="Freestyle Script" pitchFamily="66" charset="0"/>
              </a:rPr>
              <a:t>Congratulations!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 b="1" dirty="0">
              <a:solidFill>
                <a:srgbClr val="2160AD"/>
              </a:solidFill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rgbClr val="2160AD"/>
                </a:solidFill>
                <a:latin typeface="Arial" charset="0"/>
              </a:rPr>
              <a:t>You have completed the </a:t>
            </a:r>
            <a:r>
              <a:rPr lang="en-CA" altLang="en-US" sz="1600" b="1" dirty="0">
                <a:solidFill>
                  <a:srgbClr val="0070C0"/>
                </a:solidFill>
                <a:latin typeface="Arial" charset="0"/>
              </a:rPr>
              <a:t>ETS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CA" altLang="en-US" sz="1600" b="1" dirty="0">
                <a:solidFill>
                  <a:srgbClr val="0070C0"/>
                </a:solidFill>
                <a:latin typeface="Arial" charset="0"/>
              </a:rPr>
              <a:t>Agreement Management: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CA" altLang="en-US" sz="1600" b="1" dirty="0">
                <a:solidFill>
                  <a:srgbClr val="0070C0"/>
                </a:solidFill>
                <a:latin typeface="Arial" charset="0"/>
              </a:rPr>
              <a:t>Roles Online Training Course</a:t>
            </a:r>
            <a:endParaRPr lang="en-US" altLang="en-US" sz="1600" dirty="0">
              <a:latin typeface="Arial" charset="0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en-US" sz="1800" dirty="0"/>
          </a:p>
          <a:p>
            <a:pPr eaLnBrk="1" hangingPunct="1">
              <a:lnSpc>
                <a:spcPts val="2100"/>
              </a:lnSpc>
              <a:spcBef>
                <a:spcPts val="63"/>
              </a:spcBef>
              <a:buFontTx/>
              <a:buNone/>
            </a:pPr>
            <a:endParaRPr lang="en-US" altLang="en-US" sz="2100" dirty="0"/>
          </a:p>
          <a:p>
            <a:pPr marL="0" lvl="0">
              <a:spcBef>
                <a:spcPct val="0"/>
              </a:spcBef>
              <a:buNone/>
            </a:pPr>
            <a:r>
              <a:rPr lang="en-US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 access </a:t>
            </a:r>
            <a:r>
              <a:rPr lang="en-US" sz="1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Courses, Guides </a:t>
            </a:r>
            <a:r>
              <a:rPr lang="en-US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and </a:t>
            </a:r>
            <a:r>
              <a:rPr lang="en-US" sz="1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Forms</a:t>
            </a:r>
            <a:r>
              <a:rPr lang="en-US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for all your ETS Business please see </a:t>
            </a:r>
            <a:r>
              <a:rPr lang="en-CA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ETS Support and Online Learning</a:t>
            </a:r>
            <a:r>
              <a:rPr lang="en-CA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eaLnBrk="1" hangingPunct="1">
              <a:spcBef>
                <a:spcPct val="0"/>
              </a:spcBef>
              <a:buNone/>
            </a:pPr>
            <a:endParaRPr lang="en-US" sz="1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eaLnBrk="1" hangingPunct="1">
              <a:spcBef>
                <a:spcPct val="0"/>
              </a:spcBef>
              <a:buNone/>
            </a:pPr>
            <a:r>
              <a:rPr lang="en-US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If you have any comments or questions on this training course, </a:t>
            </a:r>
          </a:p>
          <a:p>
            <a:pPr marL="0" lvl="0" eaLnBrk="1" hangingPunct="1">
              <a:spcBef>
                <a:spcPct val="0"/>
              </a:spcBef>
              <a:buNone/>
            </a:pPr>
            <a:r>
              <a:rPr lang="en-US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please contact: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400" dirty="0">
              <a:solidFill>
                <a:srgbClr val="0070C0"/>
              </a:solidFill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400" dirty="0">
              <a:latin typeface="Arial" charset="0"/>
            </a:endParaRPr>
          </a:p>
          <a:p>
            <a:pPr eaLnBrk="1" hangingPunct="1">
              <a:lnSpc>
                <a:spcPts val="1600"/>
              </a:lnSpc>
              <a:spcBef>
                <a:spcPts val="75"/>
              </a:spcBef>
              <a:buFontTx/>
              <a:buNone/>
            </a:pPr>
            <a:endParaRPr lang="en-US" altLang="en-US" sz="1600" dirty="0"/>
          </a:p>
        </p:txBody>
      </p:sp>
      <p:sp>
        <p:nvSpPr>
          <p:cNvPr id="11269" name="object 4"/>
          <p:cNvSpPr>
            <a:spLocks noChangeArrowheads="1"/>
          </p:cNvSpPr>
          <p:nvPr/>
        </p:nvSpPr>
        <p:spPr bwMode="auto">
          <a:xfrm>
            <a:off x="4610100" y="1143000"/>
            <a:ext cx="4152900" cy="4597400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140083" y="4963081"/>
            <a:ext cx="4069492" cy="6421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ts val="1600"/>
              </a:lnSpc>
              <a:spcBef>
                <a:spcPts val="81"/>
              </a:spcBef>
            </a:pPr>
            <a:r>
              <a:rPr lang="en-US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Crown Agreement Management</a:t>
            </a:r>
          </a:p>
          <a:p>
            <a:pPr>
              <a:lnSpc>
                <a:spcPts val="1600"/>
              </a:lnSpc>
              <a:spcBef>
                <a:spcPts val="81"/>
              </a:spcBef>
            </a:pPr>
            <a:r>
              <a:rPr lang="en-US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Helpdesk:  (780) 644-2300</a:t>
            </a:r>
            <a:endParaRPr lang="en-CA" sz="1200" dirty="0">
              <a:solidFill>
                <a:srgbClr val="002060"/>
              </a:solidFill>
            </a:endParaRPr>
          </a:p>
          <a:p>
            <a:pPr>
              <a:lnSpc>
                <a:spcPts val="1600"/>
              </a:lnSpc>
              <a:spcBef>
                <a:spcPts val="81"/>
              </a:spcBef>
            </a:pPr>
            <a:r>
              <a:rPr lang="en-CA" altLang="en-US" sz="1200" dirty="0">
                <a:solidFill>
                  <a:srgbClr val="002060"/>
                </a:solidFill>
                <a:latin typeface="Arial" charset="0"/>
              </a:rPr>
              <a:t>Email inquires: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4"/>
              </a:rPr>
              <a:t>ENERGY.Rentals@gov.ab.ca</a:t>
            </a:r>
            <a:endParaRPr lang="en-US" sz="12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600"/>
              </a:lnSpc>
              <a:spcBef>
                <a:spcPts val="81"/>
              </a:spcBef>
            </a:pPr>
            <a:endParaRPr lang="en-US" sz="14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600"/>
              </a:lnSpc>
              <a:spcBef>
                <a:spcPts val="81"/>
              </a:spcBef>
            </a:pPr>
            <a:endParaRPr lang="en-CA" altLang="en-US" sz="1100" dirty="0">
              <a:solidFill>
                <a:srgbClr val="002060"/>
              </a:solidFill>
              <a:latin typeface="Arial" charset="0"/>
            </a:endParaRPr>
          </a:p>
          <a:p>
            <a:pPr>
              <a:lnSpc>
                <a:spcPts val="1600"/>
              </a:lnSpc>
              <a:spcBef>
                <a:spcPts val="81"/>
              </a:spcBef>
            </a:pPr>
            <a:endParaRPr lang="en-CA" altLang="en-US" sz="1100" dirty="0">
              <a:solidFill>
                <a:srgbClr val="002060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4"/>
          <p:cNvSpPr>
            <a:spLocks noGrp="1"/>
          </p:cNvSpPr>
          <p:nvPr>
            <p:ph type="title" idx="4294967295"/>
          </p:nvPr>
        </p:nvSpPr>
        <p:spPr>
          <a:xfrm>
            <a:off x="152400" y="914400"/>
            <a:ext cx="1219200" cy="457200"/>
          </a:xfrm>
        </p:spPr>
        <p:txBody>
          <a:bodyPr/>
          <a:lstStyle/>
          <a:p>
            <a:pPr algn="l" eaLnBrk="1" hangingPunct="1"/>
            <a:r>
              <a:rPr lang="en-CA" altLang="en-US" sz="1600" b="1">
                <a:latin typeface="Arial" charset="0"/>
                <a:cs typeface="Arial" charset="0"/>
              </a:rPr>
              <a:t>Revisions</a:t>
            </a:r>
          </a:p>
        </p:txBody>
      </p:sp>
      <p:graphicFrame>
        <p:nvGraphicFramePr>
          <p:cNvPr id="6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4276089"/>
              </p:ext>
            </p:extLst>
          </p:nvPr>
        </p:nvGraphicFramePr>
        <p:xfrm>
          <a:off x="1295400" y="2701925"/>
          <a:ext cx="6400800" cy="2486025"/>
        </p:xfrm>
        <a:graphic>
          <a:graphicData uri="http://schemas.openxmlformats.org/drawingml/2006/table">
            <a:tbl>
              <a:tblPr/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1475">
                <a:tc>
                  <a:txBody>
                    <a:bodyPr/>
                    <a:lstStyle>
                      <a:lvl1pPr marL="84138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841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Date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84138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841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Revisions Type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84138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841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Page Number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>
                      <a:lvl1pPr marL="84138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841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March 10, 2017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84138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841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Initial Creation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84138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841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All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>
                      <a:lvl1pPr marL="84138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841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June 2020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84138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841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Update Banner and add Resource Page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84138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841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All</a:t>
                      </a:r>
                    </a:p>
                    <a:p>
                      <a:pPr marL="841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841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October 2020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841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Updated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841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Various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8128614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841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November 2022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841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Updated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841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Added reference to Geothermal agreements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2037294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7"/>
          <p:cNvSpPr>
            <a:spLocks noGrp="1"/>
          </p:cNvSpPr>
          <p:nvPr>
            <p:ph type="title" idx="4294967295"/>
          </p:nvPr>
        </p:nvSpPr>
        <p:spPr>
          <a:xfrm>
            <a:off x="142875" y="914400"/>
            <a:ext cx="1600200" cy="457200"/>
          </a:xfrm>
        </p:spPr>
        <p:txBody>
          <a:bodyPr/>
          <a:lstStyle/>
          <a:p>
            <a:pPr algn="l" eaLnBrk="1" hangingPunct="1"/>
            <a:r>
              <a:rPr lang="en-CA" altLang="en-US" sz="1600" b="1">
                <a:latin typeface="Arial" charset="0"/>
                <a:cs typeface="Arial" charset="0"/>
              </a:rPr>
              <a:t>Introduction</a:t>
            </a:r>
          </a:p>
        </p:txBody>
      </p:sp>
      <p:pic>
        <p:nvPicPr>
          <p:cNvPr id="4099" name="Picture 3" descr="C:\Users\chinnek\AppData\Local\Microsoft\Windows\Temporary Internet Files\Content.IE5\AZB6PWEZ\MC90035710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916113"/>
            <a:ext cx="2549525" cy="252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Title 4"/>
          <p:cNvSpPr txBox="1">
            <a:spLocks/>
          </p:cNvSpPr>
          <p:nvPr/>
        </p:nvSpPr>
        <p:spPr bwMode="auto">
          <a:xfrm>
            <a:off x="152400" y="914400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600" b="1">
              <a:latin typeface="Arial" charset="0"/>
            </a:endParaRPr>
          </a:p>
        </p:txBody>
      </p:sp>
      <p:sp>
        <p:nvSpPr>
          <p:cNvPr id="4101" name="Rectangle 1"/>
          <p:cNvSpPr>
            <a:spLocks/>
          </p:cNvSpPr>
          <p:nvPr/>
        </p:nvSpPr>
        <p:spPr bwMode="auto">
          <a:xfrm>
            <a:off x="4286250" y="2713038"/>
            <a:ext cx="3790950" cy="173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altLang="en-US" sz="1200">
                <a:solidFill>
                  <a:srgbClr val="000000"/>
                </a:solidFill>
                <a:latin typeface="Arial" charset="0"/>
              </a:rPr>
              <a:t>In this module, you will learn about the different roles for Agreement Management.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en-US" altLang="en-US" sz="120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en-US" altLang="en-US" sz="1200" b="1">
              <a:solidFill>
                <a:srgbClr val="000000"/>
              </a:solidFill>
              <a:latin typeface="Arial" charset="0"/>
            </a:endParaRPr>
          </a:p>
          <a:p>
            <a:pPr>
              <a:buFont typeface="Arial" charset="0"/>
              <a:buNone/>
            </a:pPr>
            <a:r>
              <a:rPr lang="en-CA" altLang="en-US" sz="1200" u="sng">
                <a:latin typeface="Arial" charset="0"/>
              </a:rPr>
              <a:t>Prerequisite Learning Modules</a:t>
            </a:r>
          </a:p>
          <a:p>
            <a:pPr>
              <a:buFont typeface="Arial" charset="0"/>
              <a:buNone/>
            </a:pPr>
            <a:br>
              <a:rPr lang="en-CA" altLang="en-US" sz="1200">
                <a:latin typeface="Arial" charset="0"/>
              </a:rPr>
            </a:br>
            <a:r>
              <a:rPr lang="en-CA" altLang="en-US" sz="1200">
                <a:latin typeface="Arial" charset="0"/>
              </a:rPr>
              <a:t>Before proceeding we recommend that you view the </a:t>
            </a:r>
            <a:r>
              <a:rPr lang="en-CA" altLang="en-US" sz="1200" b="1">
                <a:latin typeface="Arial" charset="0"/>
              </a:rPr>
              <a:t>ETS Account Setup and Preferences </a:t>
            </a:r>
            <a:r>
              <a:rPr lang="en-CA" altLang="en-US" sz="1200">
                <a:latin typeface="Arial" charset="0"/>
              </a:rPr>
              <a:t>module located in the Online Learning portal.</a:t>
            </a:r>
            <a:endParaRPr lang="en-US" altLang="en-US" sz="1200">
              <a:latin typeface="Arial" charset="0"/>
            </a:endParaRPr>
          </a:p>
        </p:txBody>
      </p:sp>
    </p:spTree>
  </p:cSld>
  <p:clrMapOvr>
    <a:masterClrMapping/>
  </p:clrMapOvr>
  <p:transition spd="slow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675" y="1609725"/>
            <a:ext cx="2009775" cy="425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itle 6"/>
          <p:cNvSpPr>
            <a:spLocks noGrp="1"/>
          </p:cNvSpPr>
          <p:nvPr>
            <p:ph type="title" idx="4294967295"/>
          </p:nvPr>
        </p:nvSpPr>
        <p:spPr>
          <a:xfrm>
            <a:off x="142875" y="876300"/>
            <a:ext cx="6400800" cy="533400"/>
          </a:xfrm>
        </p:spPr>
        <p:txBody>
          <a:bodyPr/>
          <a:lstStyle/>
          <a:p>
            <a:pPr algn="l" eaLnBrk="1" hangingPunct="1"/>
            <a:r>
              <a:rPr lang="en-CA" altLang="en-US" sz="1600" b="1">
                <a:latin typeface="Arial" charset="0"/>
                <a:cs typeface="Arial" charset="0"/>
              </a:rPr>
              <a:t>Site Administrator – Assign Roles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3733800" y="3184525"/>
            <a:ext cx="3962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000000"/>
                </a:solidFill>
                <a:latin typeface="Arial" charset="0"/>
              </a:rPr>
              <a:t>The Site Administrator is responsible for assigning roles to their users for the various Form Types.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20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000000"/>
                </a:solidFill>
                <a:latin typeface="Arial" charset="0"/>
              </a:rPr>
              <a:t>This is completed in the </a:t>
            </a:r>
            <a:r>
              <a:rPr lang="en-US" altLang="en-US" sz="1200" b="1">
                <a:solidFill>
                  <a:srgbClr val="000000"/>
                </a:solidFill>
                <a:latin typeface="Arial" charset="0"/>
              </a:rPr>
              <a:t>Assign Roles</a:t>
            </a:r>
            <a:r>
              <a:rPr lang="en-US" altLang="en-US" sz="1200">
                <a:solidFill>
                  <a:srgbClr val="000000"/>
                </a:solidFill>
                <a:latin typeface="Arial" charset="0"/>
              </a:rPr>
              <a:t> screen under the </a:t>
            </a:r>
            <a:r>
              <a:rPr lang="en-US" altLang="en-US" sz="1200" b="1">
                <a:solidFill>
                  <a:srgbClr val="000000"/>
                </a:solidFill>
                <a:latin typeface="Arial" charset="0"/>
              </a:rPr>
              <a:t>Client Accounts </a:t>
            </a:r>
            <a:r>
              <a:rPr lang="en-US" altLang="en-US" sz="1200">
                <a:solidFill>
                  <a:srgbClr val="000000"/>
                </a:solidFill>
                <a:latin typeface="Arial" charset="0"/>
              </a:rPr>
              <a:t>section in ETS.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20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000000"/>
                </a:solidFill>
                <a:latin typeface="Arial" charset="0"/>
              </a:rPr>
              <a:t>The selection of roles will vary based on the Form Type.</a:t>
            </a:r>
          </a:p>
        </p:txBody>
      </p:sp>
      <p:sp>
        <p:nvSpPr>
          <p:cNvPr id="5125" name="Rectangle 4"/>
          <p:cNvSpPr>
            <a:spLocks/>
          </p:cNvSpPr>
          <p:nvPr/>
        </p:nvSpPr>
        <p:spPr bwMode="auto">
          <a:xfrm>
            <a:off x="6572250" y="952500"/>
            <a:ext cx="523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400" b="1" i="1"/>
              <a:t> </a:t>
            </a:r>
          </a:p>
        </p:txBody>
      </p:sp>
      <p:graphicFrame>
        <p:nvGraphicFramePr>
          <p:cNvPr id="5126" name="Object 1"/>
          <p:cNvGraphicFramePr>
            <a:graphicFrameLocks noChangeAspect="1"/>
          </p:cNvGraphicFramePr>
          <p:nvPr/>
        </p:nvGraphicFramePr>
        <p:xfrm>
          <a:off x="4868863" y="1600200"/>
          <a:ext cx="1676400" cy="1495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1310640" imgH="1168541" progId="Visio.Drawing.11">
                  <p:embed/>
                </p:oleObj>
              </mc:Choice>
              <mc:Fallback>
                <p:oleObj name="Visio" r:id="rId4" imgW="1310640" imgH="1168541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8863" y="1600200"/>
                        <a:ext cx="1676400" cy="1495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06609" y="5105400"/>
            <a:ext cx="1161905" cy="1114286"/>
          </a:xfrm>
          <a:prstGeom prst="rect">
            <a:avLst/>
          </a:prstGeom>
        </p:spPr>
      </p:pic>
    </p:spTree>
  </p:cSld>
  <p:clrMapOvr>
    <a:masterClrMapping/>
  </p:clrMapOvr>
  <p:transition spd="slow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Table 29"/>
          <p:cNvGraphicFramePr>
            <a:graphicFrameLocks noGrp="1"/>
          </p:cNvGraphicFramePr>
          <p:nvPr/>
        </p:nvGraphicFramePr>
        <p:xfrm>
          <a:off x="1257300" y="2590800"/>
          <a:ext cx="6667500" cy="3503614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4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842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5720" marR="4572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71450" indent="-17145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can submit and view authorization requests.</a:t>
                      </a:r>
                    </a:p>
                  </a:txBody>
                  <a:tcPr marL="45720" marR="4572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42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5720" marR="4572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171450" indent="-17145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can concur authorization requests.</a:t>
                      </a:r>
                      <a:endParaRPr kumimoji="0" lang="en-CA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5720" marR="4572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350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5720" marR="4572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71450" indent="-17145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can view authorization requests.</a:t>
                      </a:r>
                      <a:endParaRPr kumimoji="0" lang="en-CA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5720" marR="4572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156" name="Title 6"/>
          <p:cNvSpPr>
            <a:spLocks noGrp="1"/>
          </p:cNvSpPr>
          <p:nvPr>
            <p:ph type="title" idx="4294967295"/>
          </p:nvPr>
        </p:nvSpPr>
        <p:spPr>
          <a:xfrm>
            <a:off x="142875" y="876300"/>
            <a:ext cx="6162675" cy="533400"/>
          </a:xfrm>
        </p:spPr>
        <p:txBody>
          <a:bodyPr/>
          <a:lstStyle/>
          <a:p>
            <a:pPr algn="l" eaLnBrk="1" hangingPunct="1"/>
            <a:r>
              <a:rPr lang="en-CA" altLang="en-US" sz="1600" b="1">
                <a:latin typeface="Arial" charset="0"/>
                <a:cs typeface="Arial" charset="0"/>
              </a:rPr>
              <a:t>Authorization</a:t>
            </a:r>
          </a:p>
        </p:txBody>
      </p:sp>
      <p:sp>
        <p:nvSpPr>
          <p:cNvPr id="6157" name="Rectangle 4"/>
          <p:cNvSpPr>
            <a:spLocks/>
          </p:cNvSpPr>
          <p:nvPr/>
        </p:nvSpPr>
        <p:spPr bwMode="auto">
          <a:xfrm>
            <a:off x="6572250" y="952500"/>
            <a:ext cx="523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400" b="1" i="1"/>
              <a:t> </a:t>
            </a:r>
          </a:p>
        </p:txBody>
      </p:sp>
      <p:sp>
        <p:nvSpPr>
          <p:cNvPr id="6158" name="Title 6"/>
          <p:cNvSpPr txBox="1">
            <a:spLocks/>
          </p:cNvSpPr>
          <p:nvPr/>
        </p:nvSpPr>
        <p:spPr bwMode="auto">
          <a:xfrm>
            <a:off x="142875" y="876300"/>
            <a:ext cx="6400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600" b="1">
              <a:latin typeface="Arial" charset="0"/>
            </a:endParaRPr>
          </a:p>
        </p:txBody>
      </p:sp>
      <p:sp>
        <p:nvSpPr>
          <p:cNvPr id="6159" name="Rectangle 1"/>
          <p:cNvSpPr>
            <a:spLocks/>
          </p:cNvSpPr>
          <p:nvPr/>
        </p:nvSpPr>
        <p:spPr bwMode="auto">
          <a:xfrm>
            <a:off x="393700" y="1409700"/>
            <a:ext cx="806450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 typeface="Arial" charset="0"/>
              <a:buNone/>
            </a:pPr>
            <a:r>
              <a:rPr lang="en-US" altLang="en-US" sz="1200">
                <a:solidFill>
                  <a:srgbClr val="000000"/>
                </a:solidFill>
                <a:latin typeface="Arial" charset="0"/>
              </a:rPr>
              <a:t>The Authorization </a:t>
            </a:r>
            <a:r>
              <a:rPr lang="en-CA" altLang="en-US" sz="1200">
                <a:latin typeface="Arial" charset="0"/>
              </a:rPr>
              <a:t>process involves authorizing a company to act on behalf of the designated representative for a Crown petroleum and natural gas licence or lease (PNG agreement).</a:t>
            </a:r>
            <a:endParaRPr lang="en-US" altLang="en-US" sz="120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endParaRPr lang="en-US" altLang="en-US" sz="120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en-US" altLang="en-US" sz="1200">
                <a:solidFill>
                  <a:srgbClr val="000000"/>
                </a:solidFill>
                <a:latin typeface="Arial" charset="0"/>
              </a:rPr>
              <a:t>There are three roles available for Authorization</a:t>
            </a:r>
            <a:r>
              <a:rPr lang="en-US" altLang="en-US" sz="1200" i="1">
                <a:solidFill>
                  <a:srgbClr val="000000"/>
                </a:solidFill>
                <a:latin typeface="Arial" charset="0"/>
              </a:rPr>
              <a:t>:</a:t>
            </a:r>
            <a:endParaRPr lang="en-US" altLang="en-US" sz="1200">
              <a:solidFill>
                <a:srgbClr val="000000"/>
              </a:solidFill>
              <a:latin typeface="Arial" charset="0"/>
            </a:endParaRPr>
          </a:p>
        </p:txBody>
      </p:sp>
      <p:graphicFrame>
        <p:nvGraphicFramePr>
          <p:cNvPr id="6160" name="Object 26"/>
          <p:cNvGraphicFramePr>
            <a:graphicFrameLocks noChangeAspect="1"/>
          </p:cNvGraphicFramePr>
          <p:nvPr/>
        </p:nvGraphicFramePr>
        <p:xfrm>
          <a:off x="1447800" y="2590800"/>
          <a:ext cx="8001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800842" imgH="1168541" progId="Visio.Drawing.11">
                  <p:embed/>
                </p:oleObj>
              </mc:Choice>
              <mc:Fallback>
                <p:oleObj name="Visio" r:id="rId2" imgW="800842" imgH="1168541" progId="Visio.Drawing.11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590800"/>
                        <a:ext cx="8001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1" name="Object 27"/>
          <p:cNvGraphicFramePr>
            <a:graphicFrameLocks noChangeAspect="1"/>
          </p:cNvGraphicFramePr>
          <p:nvPr/>
        </p:nvGraphicFramePr>
        <p:xfrm>
          <a:off x="1447800" y="3657600"/>
          <a:ext cx="804863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804348" imgH="1168541" progId="Visio.Drawing.11">
                  <p:embed/>
                </p:oleObj>
              </mc:Choice>
              <mc:Fallback>
                <p:oleObj name="Visio" r:id="rId4" imgW="804348" imgH="1168541" progId="Visio.Drawing.11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657600"/>
                        <a:ext cx="804863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2" name="Object 28"/>
          <p:cNvGraphicFramePr>
            <a:graphicFrameLocks noChangeAspect="1"/>
          </p:cNvGraphicFramePr>
          <p:nvPr/>
        </p:nvGraphicFramePr>
        <p:xfrm>
          <a:off x="1573213" y="4816475"/>
          <a:ext cx="636587" cy="1203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6" imgW="618222" imgH="1168524" progId="Visio.Drawing.11">
                  <p:embed/>
                </p:oleObj>
              </mc:Choice>
              <mc:Fallback>
                <p:oleObj name="Visio" r:id="rId6" imgW="618222" imgH="1168524" progId="Visio.Drawing.11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3213" y="4816475"/>
                        <a:ext cx="636587" cy="1203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Table 29"/>
          <p:cNvGraphicFramePr>
            <a:graphicFrameLocks noGrp="1"/>
          </p:cNvGraphicFramePr>
          <p:nvPr/>
        </p:nvGraphicFramePr>
        <p:xfrm>
          <a:off x="1257300" y="2590800"/>
          <a:ext cx="6667500" cy="3503614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4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842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5720" marR="4572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71450" indent="-17145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can create and amend applications.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can view applications they created (please note if they need to view applications not created by them, Viewer role must also be assigned to them.)</a:t>
                      </a:r>
                      <a:endParaRPr kumimoji="0" lang="en-CA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5720" marR="4572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42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5720" marR="4572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171450" indent="-17145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can submit and view all applications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</a:t>
                      </a:r>
                      <a:endParaRPr kumimoji="0" lang="en-CA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5720" marR="4572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350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5720" marR="4572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71450" indent="-17145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can view all applications and their related documents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</a:t>
                      </a:r>
                      <a:endParaRPr kumimoji="0" lang="en-CA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5720" marR="4572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180" name="Title 6"/>
          <p:cNvSpPr>
            <a:spLocks noGrp="1"/>
          </p:cNvSpPr>
          <p:nvPr>
            <p:ph type="title" idx="4294967295"/>
          </p:nvPr>
        </p:nvSpPr>
        <p:spPr>
          <a:xfrm>
            <a:off x="142875" y="876300"/>
            <a:ext cx="6162675" cy="533400"/>
          </a:xfrm>
        </p:spPr>
        <p:txBody>
          <a:bodyPr/>
          <a:lstStyle/>
          <a:p>
            <a:pPr algn="l" eaLnBrk="1" hangingPunct="1"/>
            <a:r>
              <a:rPr lang="en-CA" altLang="en-US" sz="1600" b="1">
                <a:latin typeface="Arial" charset="0"/>
              </a:rPr>
              <a:t>Surrender Request</a:t>
            </a:r>
            <a:endParaRPr lang="en-CA" altLang="en-US" sz="1600" b="1">
              <a:latin typeface="Arial" charset="0"/>
              <a:cs typeface="Arial" charset="0"/>
            </a:endParaRPr>
          </a:p>
        </p:txBody>
      </p:sp>
      <p:sp>
        <p:nvSpPr>
          <p:cNvPr id="7181" name="Rectangle 4"/>
          <p:cNvSpPr>
            <a:spLocks/>
          </p:cNvSpPr>
          <p:nvPr/>
        </p:nvSpPr>
        <p:spPr bwMode="auto">
          <a:xfrm>
            <a:off x="6572250" y="952500"/>
            <a:ext cx="523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400" b="1" i="1"/>
              <a:t> </a:t>
            </a:r>
          </a:p>
        </p:txBody>
      </p:sp>
      <p:sp>
        <p:nvSpPr>
          <p:cNvPr id="7182" name="Rectangle 1"/>
          <p:cNvSpPr>
            <a:spLocks/>
          </p:cNvSpPr>
          <p:nvPr/>
        </p:nvSpPr>
        <p:spPr bwMode="auto">
          <a:xfrm>
            <a:off x="393700" y="1409700"/>
            <a:ext cx="814070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 typeface="Arial" charset="0"/>
              <a:buNone/>
            </a:pPr>
            <a:r>
              <a:rPr lang="en-CA" altLang="en-US" sz="1200">
                <a:latin typeface="Arial" charset="0"/>
              </a:rPr>
              <a:t>Surrender Request is the process for a company to fill in and submit an Online Surrender Request via ETS.</a:t>
            </a:r>
            <a:endParaRPr lang="en-US" altLang="en-US" sz="120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endParaRPr lang="en-US" altLang="en-US" sz="120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endParaRPr lang="en-US" altLang="en-US" sz="120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en-US" altLang="en-US" sz="1200">
                <a:solidFill>
                  <a:srgbClr val="000000"/>
                </a:solidFill>
                <a:latin typeface="Arial" charset="0"/>
              </a:rPr>
              <a:t>There are three roles available for Surrender Request</a:t>
            </a:r>
            <a:r>
              <a:rPr lang="en-US" altLang="en-US" sz="1200" i="1">
                <a:solidFill>
                  <a:srgbClr val="000000"/>
                </a:solidFill>
                <a:latin typeface="Arial" charset="0"/>
              </a:rPr>
              <a:t>:</a:t>
            </a:r>
            <a:endParaRPr lang="en-US" altLang="en-US" sz="1200">
              <a:solidFill>
                <a:srgbClr val="000000"/>
              </a:solidFill>
              <a:latin typeface="Arial" charset="0"/>
            </a:endParaRPr>
          </a:p>
        </p:txBody>
      </p:sp>
      <p:graphicFrame>
        <p:nvGraphicFramePr>
          <p:cNvPr id="7183" name="Object 26"/>
          <p:cNvGraphicFramePr>
            <a:graphicFrameLocks noChangeAspect="1"/>
          </p:cNvGraphicFramePr>
          <p:nvPr/>
        </p:nvGraphicFramePr>
        <p:xfrm>
          <a:off x="1447800" y="3657600"/>
          <a:ext cx="8001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800842" imgH="1168541" progId="Visio.Drawing.11">
                  <p:embed/>
                </p:oleObj>
              </mc:Choice>
              <mc:Fallback>
                <p:oleObj name="Visio" r:id="rId3" imgW="800842" imgH="1168541" progId="Visio.Drawing.11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657600"/>
                        <a:ext cx="8001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4" name="Object 28"/>
          <p:cNvGraphicFramePr>
            <a:graphicFrameLocks noChangeAspect="1"/>
          </p:cNvGraphicFramePr>
          <p:nvPr/>
        </p:nvGraphicFramePr>
        <p:xfrm>
          <a:off x="1573213" y="4816475"/>
          <a:ext cx="636587" cy="1203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5" imgW="618222" imgH="1168524" progId="Visio.Drawing.11">
                  <p:embed/>
                </p:oleObj>
              </mc:Choice>
              <mc:Fallback>
                <p:oleObj name="Visio" r:id="rId5" imgW="618222" imgH="1168524" progId="Visio.Drawing.11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3213" y="4816475"/>
                        <a:ext cx="636587" cy="1203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5" name="Object 1"/>
          <p:cNvGraphicFramePr>
            <a:graphicFrameLocks noChangeAspect="1"/>
          </p:cNvGraphicFramePr>
          <p:nvPr/>
        </p:nvGraphicFramePr>
        <p:xfrm>
          <a:off x="1524000" y="2590800"/>
          <a:ext cx="650875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7" imgW="650604" imgH="1168524" progId="Visio.Drawing.11">
                  <p:embed/>
                </p:oleObj>
              </mc:Choice>
              <mc:Fallback>
                <p:oleObj name="Visio" r:id="rId7" imgW="650604" imgH="1168524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590800"/>
                        <a:ext cx="650875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257300" y="2590800"/>
          <a:ext cx="6667500" cy="3503614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4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842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5720" marR="4572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71450" indent="-17145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can create applications.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can view applications they created (please note if they need to view requests not created by them, Viewer role must also be assigned to them.)</a:t>
                      </a:r>
                      <a:endParaRPr kumimoji="0" lang="en-CA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5720" marR="4572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42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5720" marR="4572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171450" indent="-17145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can submit and view all applications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</a:t>
                      </a:r>
                      <a:endParaRPr kumimoji="0" lang="en-CA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5720" marR="4572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350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5720" marR="4572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71450" indent="-17145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can view all applications and their related documents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</a:t>
                      </a:r>
                      <a:endParaRPr kumimoji="0" lang="en-CA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5720" marR="4572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204" name="Title 6"/>
          <p:cNvSpPr>
            <a:spLocks noGrp="1"/>
          </p:cNvSpPr>
          <p:nvPr>
            <p:ph type="title" idx="4294967295"/>
          </p:nvPr>
        </p:nvSpPr>
        <p:spPr>
          <a:xfrm>
            <a:off x="142875" y="876300"/>
            <a:ext cx="6162675" cy="533400"/>
          </a:xfrm>
        </p:spPr>
        <p:txBody>
          <a:bodyPr/>
          <a:lstStyle/>
          <a:p>
            <a:pPr algn="l" eaLnBrk="1" hangingPunct="1"/>
            <a:r>
              <a:rPr lang="fr-FR" altLang="en-US" sz="1600" b="1">
                <a:latin typeface="Arial" charset="0"/>
                <a:cs typeface="Arial" charset="0"/>
              </a:rPr>
              <a:t>Rental Reinstatement</a:t>
            </a:r>
            <a:endParaRPr lang="en-CA" altLang="en-US" sz="1600" b="1">
              <a:latin typeface="Arial" charset="0"/>
              <a:cs typeface="Arial" charset="0"/>
            </a:endParaRPr>
          </a:p>
        </p:txBody>
      </p:sp>
      <p:sp>
        <p:nvSpPr>
          <p:cNvPr id="8205" name="Rectangle 4"/>
          <p:cNvSpPr>
            <a:spLocks/>
          </p:cNvSpPr>
          <p:nvPr/>
        </p:nvSpPr>
        <p:spPr bwMode="auto">
          <a:xfrm>
            <a:off x="6572250" y="952500"/>
            <a:ext cx="523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400" b="1" i="1"/>
              <a:t> </a:t>
            </a:r>
          </a:p>
        </p:txBody>
      </p:sp>
      <p:sp>
        <p:nvSpPr>
          <p:cNvPr id="8206" name="Title 6"/>
          <p:cNvSpPr txBox="1">
            <a:spLocks/>
          </p:cNvSpPr>
          <p:nvPr/>
        </p:nvSpPr>
        <p:spPr bwMode="auto">
          <a:xfrm>
            <a:off x="142875" y="876300"/>
            <a:ext cx="6400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600" b="1">
              <a:latin typeface="Arial" charset="0"/>
            </a:endParaRPr>
          </a:p>
        </p:txBody>
      </p:sp>
      <p:sp>
        <p:nvSpPr>
          <p:cNvPr id="8207" name="Rectangle 1"/>
          <p:cNvSpPr>
            <a:spLocks/>
          </p:cNvSpPr>
          <p:nvPr/>
        </p:nvSpPr>
        <p:spPr bwMode="auto">
          <a:xfrm>
            <a:off x="393700" y="1409700"/>
            <a:ext cx="81407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 typeface="Arial" charset="0"/>
              <a:buNone/>
            </a:pPr>
            <a:r>
              <a:rPr lang="en-CA" altLang="en-US" sz="1200">
                <a:latin typeface="Arial" charset="0"/>
              </a:rPr>
              <a:t>Rental Reinstatement is the process for a company to fill in and submit an Online Rental Reinstatement on a cancelled agreement via ETS.</a:t>
            </a:r>
            <a:endParaRPr lang="en-US" altLang="en-US" sz="120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endParaRPr lang="en-US" altLang="en-US" sz="120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endParaRPr lang="en-US" altLang="en-US" sz="120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en-US" altLang="en-US" sz="1200">
                <a:solidFill>
                  <a:srgbClr val="000000"/>
                </a:solidFill>
                <a:latin typeface="Arial" charset="0"/>
              </a:rPr>
              <a:t>There are three roles available for Rental Reinstatement:</a:t>
            </a:r>
          </a:p>
        </p:txBody>
      </p:sp>
      <p:graphicFrame>
        <p:nvGraphicFramePr>
          <p:cNvPr id="8208" name="Object 16"/>
          <p:cNvGraphicFramePr>
            <a:graphicFrameLocks noChangeAspect="1"/>
          </p:cNvGraphicFramePr>
          <p:nvPr/>
        </p:nvGraphicFramePr>
        <p:xfrm>
          <a:off x="1573213" y="4816475"/>
          <a:ext cx="636587" cy="1203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618222" imgH="1168524" progId="Visio.Drawing.11">
                  <p:embed/>
                </p:oleObj>
              </mc:Choice>
              <mc:Fallback>
                <p:oleObj name="Visio" r:id="rId3" imgW="618222" imgH="1168524" progId="Visio.Drawing.11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3213" y="4816475"/>
                        <a:ext cx="636587" cy="1203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9" name="Object 17"/>
          <p:cNvGraphicFramePr>
            <a:graphicFrameLocks noChangeAspect="1"/>
          </p:cNvGraphicFramePr>
          <p:nvPr/>
        </p:nvGraphicFramePr>
        <p:xfrm>
          <a:off x="1524000" y="2590800"/>
          <a:ext cx="650875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5" imgW="650604" imgH="1168524" progId="Visio.Drawing.11">
                  <p:embed/>
                </p:oleObj>
              </mc:Choice>
              <mc:Fallback>
                <p:oleObj name="Visio" r:id="rId5" imgW="650604" imgH="1168524" progId="Visio.Drawing.11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590800"/>
                        <a:ext cx="650875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0" name="Object 1"/>
          <p:cNvGraphicFramePr>
            <a:graphicFrameLocks noChangeAspect="1"/>
          </p:cNvGraphicFramePr>
          <p:nvPr/>
        </p:nvGraphicFramePr>
        <p:xfrm>
          <a:off x="1447800" y="3657600"/>
          <a:ext cx="8001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7" imgW="800842" imgH="1168541" progId="Visio.Drawing.11">
                  <p:embed/>
                </p:oleObj>
              </mc:Choice>
              <mc:Fallback>
                <p:oleObj name="Visio" r:id="rId7" imgW="800842" imgH="1168541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657600"/>
                        <a:ext cx="8001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6"/>
          <p:cNvSpPr>
            <a:spLocks noGrp="1"/>
          </p:cNvSpPr>
          <p:nvPr>
            <p:ph type="title" idx="4294967295"/>
          </p:nvPr>
        </p:nvSpPr>
        <p:spPr>
          <a:xfrm>
            <a:off x="142875" y="876300"/>
            <a:ext cx="6162675" cy="533400"/>
          </a:xfrm>
        </p:spPr>
        <p:txBody>
          <a:bodyPr/>
          <a:lstStyle/>
          <a:p>
            <a:pPr algn="l" eaLnBrk="1" hangingPunct="1"/>
            <a:r>
              <a:rPr lang="en-CA" altLang="en-US" sz="1600" b="1">
                <a:latin typeface="Arial" charset="0"/>
              </a:rPr>
              <a:t>Rental Default</a:t>
            </a:r>
            <a:endParaRPr lang="en-CA" altLang="en-US" sz="1600" b="1">
              <a:latin typeface="Arial" charset="0"/>
              <a:cs typeface="Arial" charset="0"/>
            </a:endParaRPr>
          </a:p>
        </p:txBody>
      </p:sp>
      <p:sp>
        <p:nvSpPr>
          <p:cNvPr id="9219" name="Rectangle 4"/>
          <p:cNvSpPr>
            <a:spLocks/>
          </p:cNvSpPr>
          <p:nvPr/>
        </p:nvSpPr>
        <p:spPr bwMode="auto">
          <a:xfrm>
            <a:off x="6572250" y="952500"/>
            <a:ext cx="523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400" b="1" i="1"/>
              <a:t> </a:t>
            </a:r>
          </a:p>
        </p:txBody>
      </p:sp>
      <p:sp>
        <p:nvSpPr>
          <p:cNvPr id="9220" name="Rectangle 1"/>
          <p:cNvSpPr>
            <a:spLocks/>
          </p:cNvSpPr>
          <p:nvPr/>
        </p:nvSpPr>
        <p:spPr bwMode="auto">
          <a:xfrm>
            <a:off x="393700" y="1409700"/>
            <a:ext cx="81407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 typeface="Arial" charset="0"/>
              <a:buNone/>
            </a:pPr>
            <a:r>
              <a:rPr lang="en-CA" altLang="en-US" sz="1200">
                <a:latin typeface="Arial" charset="0"/>
              </a:rPr>
              <a:t>Rental Default is a cancellation letter for non-payment of rent sent from Alberta Energy to the Designated Representative and all participants through the Request Status screen on ETS.</a:t>
            </a:r>
            <a:endParaRPr lang="en-US" altLang="en-US" sz="120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endParaRPr lang="en-US" altLang="en-US" sz="120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endParaRPr lang="en-US" altLang="en-US" sz="120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en-US" altLang="en-US" sz="1200">
                <a:solidFill>
                  <a:srgbClr val="000000"/>
                </a:solidFill>
                <a:latin typeface="Arial" charset="0"/>
              </a:rPr>
              <a:t>There is one role available for Rental Default</a:t>
            </a:r>
            <a:r>
              <a:rPr lang="en-US" altLang="en-US" sz="1200" i="1">
                <a:solidFill>
                  <a:srgbClr val="000000"/>
                </a:solidFill>
                <a:latin typeface="Arial" charset="0"/>
              </a:rPr>
              <a:t>:</a:t>
            </a:r>
            <a:endParaRPr lang="en-US" altLang="en-US" sz="1200">
              <a:solidFill>
                <a:srgbClr val="000000"/>
              </a:solidFill>
              <a:latin typeface="Arial" charset="0"/>
            </a:endParaRPr>
          </a:p>
        </p:txBody>
      </p:sp>
      <p:graphicFrame>
        <p:nvGraphicFramePr>
          <p:cNvPr id="9221" name="Object 28"/>
          <p:cNvGraphicFramePr>
            <a:graphicFrameLocks noChangeAspect="1"/>
          </p:cNvGraphicFramePr>
          <p:nvPr/>
        </p:nvGraphicFramePr>
        <p:xfrm>
          <a:off x="1600200" y="3124200"/>
          <a:ext cx="636588" cy="1203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618222" imgH="1168524" progId="Visio.Drawing.11">
                  <p:embed/>
                </p:oleObj>
              </mc:Choice>
              <mc:Fallback>
                <p:oleObj name="Visio" r:id="rId3" imgW="618222" imgH="1168524" progId="Visio.Drawing.11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124200"/>
                        <a:ext cx="636588" cy="1203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2" name="Rectangle 1"/>
          <p:cNvSpPr>
            <a:spLocks noChangeArrowheads="1"/>
          </p:cNvSpPr>
          <p:nvPr/>
        </p:nvSpPr>
        <p:spPr bwMode="auto">
          <a:xfrm>
            <a:off x="2736850" y="3465513"/>
            <a:ext cx="31670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71450" indent="-17145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800">
                <a:latin typeface="Arial" charset="0"/>
              </a:rPr>
              <a:t>can view cancellation letter.</a:t>
            </a:r>
            <a:endParaRPr lang="en-CA" altLang="en-US" sz="1800">
              <a:latin typeface="Arial" charset="0"/>
            </a:endParaRPr>
          </a:p>
        </p:txBody>
      </p:sp>
    </p:spTree>
  </p:cSld>
  <p:clrMapOvr>
    <a:masterClrMapping/>
  </p:clrMapOvr>
  <p:transition spd="slow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6"/>
          <p:cNvSpPr>
            <a:spLocks noGrp="1"/>
          </p:cNvSpPr>
          <p:nvPr>
            <p:ph type="title" idx="4294967295"/>
          </p:nvPr>
        </p:nvSpPr>
        <p:spPr>
          <a:xfrm>
            <a:off x="142875" y="876300"/>
            <a:ext cx="6162675" cy="533400"/>
          </a:xfrm>
        </p:spPr>
        <p:txBody>
          <a:bodyPr/>
          <a:lstStyle/>
          <a:p>
            <a:pPr algn="l" eaLnBrk="1" hangingPunct="1"/>
            <a:r>
              <a:rPr lang="en-CA" altLang="en-US" sz="1600" b="1">
                <a:latin typeface="Arial" charset="0"/>
              </a:rPr>
              <a:t>Royalty Default</a:t>
            </a:r>
            <a:endParaRPr lang="en-CA" altLang="en-US" sz="1600" b="1">
              <a:latin typeface="Arial" charset="0"/>
              <a:cs typeface="Arial" charset="0"/>
            </a:endParaRPr>
          </a:p>
        </p:txBody>
      </p:sp>
      <p:sp>
        <p:nvSpPr>
          <p:cNvPr id="10243" name="Rectangle 4"/>
          <p:cNvSpPr>
            <a:spLocks/>
          </p:cNvSpPr>
          <p:nvPr/>
        </p:nvSpPr>
        <p:spPr bwMode="auto">
          <a:xfrm>
            <a:off x="6572250" y="952500"/>
            <a:ext cx="523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400" b="1" i="1"/>
              <a:t> </a:t>
            </a:r>
          </a:p>
        </p:txBody>
      </p:sp>
      <p:sp>
        <p:nvSpPr>
          <p:cNvPr id="10244" name="Rectangle 1"/>
          <p:cNvSpPr>
            <a:spLocks/>
          </p:cNvSpPr>
          <p:nvPr/>
        </p:nvSpPr>
        <p:spPr bwMode="auto">
          <a:xfrm>
            <a:off x="393700" y="1409700"/>
            <a:ext cx="81407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 typeface="Arial" charset="0"/>
              <a:buNone/>
            </a:pPr>
            <a:r>
              <a:rPr lang="en-CA" altLang="en-US" sz="1200">
                <a:latin typeface="Arial" charset="0"/>
              </a:rPr>
              <a:t>Royalty Default is a notification and cancellation letter for non-payment of royalty sent from Alberta Energy to the Designated Representative and all current participants plus the well operator through the Request Status screen on ETS.</a:t>
            </a:r>
            <a:endParaRPr lang="en-US" altLang="en-US" sz="120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endParaRPr lang="en-US" altLang="en-US" sz="120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endParaRPr lang="en-US" altLang="en-US" sz="120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en-US" altLang="en-US" sz="1200">
                <a:solidFill>
                  <a:srgbClr val="000000"/>
                </a:solidFill>
                <a:latin typeface="Arial" charset="0"/>
              </a:rPr>
              <a:t>There is one role available for Royalty Default</a:t>
            </a:r>
            <a:r>
              <a:rPr lang="en-US" altLang="en-US" sz="1200" i="1">
                <a:solidFill>
                  <a:srgbClr val="000000"/>
                </a:solidFill>
                <a:latin typeface="Arial" charset="0"/>
              </a:rPr>
              <a:t>:</a:t>
            </a:r>
            <a:endParaRPr lang="en-US" altLang="en-US" sz="1200">
              <a:solidFill>
                <a:srgbClr val="000000"/>
              </a:solidFill>
              <a:latin typeface="Arial" charset="0"/>
            </a:endParaRPr>
          </a:p>
        </p:txBody>
      </p:sp>
      <p:graphicFrame>
        <p:nvGraphicFramePr>
          <p:cNvPr id="10245" name="Object 28"/>
          <p:cNvGraphicFramePr>
            <a:graphicFrameLocks noChangeAspect="1"/>
          </p:cNvGraphicFramePr>
          <p:nvPr/>
        </p:nvGraphicFramePr>
        <p:xfrm>
          <a:off x="1600200" y="3124200"/>
          <a:ext cx="636588" cy="1203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618222" imgH="1168524" progId="Visio.Drawing.11">
                  <p:embed/>
                </p:oleObj>
              </mc:Choice>
              <mc:Fallback>
                <p:oleObj name="Visio" r:id="rId3" imgW="618222" imgH="1168524" progId="Visio.Drawing.11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124200"/>
                        <a:ext cx="636588" cy="1203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6" name="Rectangle 1"/>
          <p:cNvSpPr>
            <a:spLocks noChangeArrowheads="1"/>
          </p:cNvSpPr>
          <p:nvPr/>
        </p:nvSpPr>
        <p:spPr bwMode="auto">
          <a:xfrm>
            <a:off x="2736850" y="3465513"/>
            <a:ext cx="31670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71450" indent="-17145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800">
                <a:latin typeface="Arial" charset="0"/>
              </a:rPr>
              <a:t>can view cancellation letter.</a:t>
            </a:r>
            <a:endParaRPr lang="en-CA" altLang="en-US" sz="1800">
              <a:latin typeface="Arial" charset="0"/>
            </a:endParaRPr>
          </a:p>
        </p:txBody>
      </p:sp>
    </p:spTree>
  </p:cSld>
  <p:clrMapOvr>
    <a:masterClrMapping/>
  </p:clrMapOvr>
  <p:transition spd="slow">
    <p:wipe dir="r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anchor="ctr"/>
      <a:lstStyle>
        <a:defPPr eaLnBrk="1" hangingPunct="1">
          <a:spcBef>
            <a:spcPct val="0"/>
          </a:spcBef>
          <a:buFontTx/>
          <a:buNone/>
          <a:defRPr sz="1600" b="1" dirty="0">
            <a:latin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General Course" ma:contentTypeID="0x0101004CF9B3243FA46A47A5D45CADF07EB49500869333630F2EE44D93EB5262DF3C44F2" ma:contentTypeVersion="11" ma:contentTypeDescription="This is the base content type for all of the courses." ma:contentTypeScope="" ma:versionID="c604288cd4f6bd19e3eda76a8a050d32">
  <xsd:schema xmlns:xsd="http://www.w3.org/2001/XMLSchema" xmlns:xs="http://www.w3.org/2001/XMLSchema" xmlns:p="http://schemas.microsoft.com/office/2006/metadata/properties" xmlns:ns2="d317fc56-cd2a-4fee-83bf-2acf5d88d7a0" xmlns:ns3="cd3b5d7d-85b8-485a-94e1-bd5df7614905" xmlns:ns4="e6d83808-03cb-4f3c-af89-207626cead88" xmlns:ns5="1509703c-35a2-4cc5-bc03-45b4c99b43c1" targetNamespace="http://schemas.microsoft.com/office/2006/metadata/properties" ma:root="true" ma:fieldsID="b1f7dacc3d924f099186cce2e07bebea" ns2:_="" ns3:_="" ns4:_="" ns5:_="">
    <xsd:import namespace="d317fc56-cd2a-4fee-83bf-2acf5d88d7a0"/>
    <xsd:import namespace="cd3b5d7d-85b8-485a-94e1-bd5df7614905"/>
    <xsd:import namespace="e6d83808-03cb-4f3c-af89-207626cead88"/>
    <xsd:import namespace="1509703c-35a2-4cc5-bc03-45b4c99b43c1"/>
    <xsd:element name="properties">
      <xsd:complexType>
        <xsd:sequence>
          <xsd:element name="documentManagement">
            <xsd:complexType>
              <xsd:all>
                <xsd:element ref="ns2:Area"/>
                <xsd:element ref="ns2:Module"/>
                <xsd:element ref="ns2:Course_x0020_Description" minOccurs="0"/>
                <xsd:element ref="ns2:Order1" minOccurs="0"/>
                <xsd:element ref="ns2:Audience1" minOccurs="0"/>
                <xsd:element ref="ns3:Hide_x0020_Me" minOccurs="0"/>
                <xsd:element ref="ns2:EOL_x0020_Thumbnail" minOccurs="0"/>
                <xsd:element ref="ns4:SharedWithUsers" minOccurs="0"/>
                <xsd:element ref="ns5:Area_x0020_2" minOccurs="0"/>
                <xsd:element ref="ns5:Course_x0020_Description2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17fc56-cd2a-4fee-83bf-2acf5d88d7a0" elementFormDefault="qualified">
    <xsd:import namespace="http://schemas.microsoft.com/office/2006/documentManagement/types"/>
    <xsd:import namespace="http://schemas.microsoft.com/office/infopath/2007/PartnerControls"/>
    <xsd:element name="Area" ma:index="8" ma:displayName="Area" ma:description="This will define the area of the Learning material." ma:format="Dropdown" ma:internalName="Area">
      <xsd:simpleType>
        <xsd:restriction base="dms:Choice">
          <xsd:enumeration value="Main Page"/>
          <xsd:enumeration value="Accounts (ETS) Administration"/>
          <xsd:enumeration value="Agreement Management"/>
          <xsd:enumeration value="Air"/>
          <xsd:enumeration value="Assignments"/>
          <xsd:enumeration value="Bidding"/>
          <xsd:enumeration value="Carbon Sequestration Tenure​​​​"/>
          <xsd:enumeration value="Crown Mineral Activity"/>
          <xsd:enumeration value="Freehold Mintax"/>
          <xsd:enumeration value="Geothermal"/>
          <xsd:enumeration value="Interactive Map"/>
          <xsd:enumeration value="Land Searches"/>
          <xsd:enumeration value="Mineral Direct Purchase"/>
          <xsd:enumeration value="Mineral Royalty Form"/>
          <xsd:enumeration value="Offsets"/>
          <xsd:enumeration value="Oil Sands"/>
          <xsd:enumeration value="Oil Sands 1"/>
          <xsd:enumeration value="PNG Continuation"/>
          <xsd:enumeration value="Registration of Encumbrances"/>
          <xsd:enumeration value="Sales"/>
          <xsd:enumeration value="Technology Innovation and Emissions Reduction"/>
          <xsd:enumeration value="Transfers"/>
          <xsd:enumeration value="Unit Agreement Exhibit A"/>
          <xsd:enumeration value="Postings"/>
          <xsd:enumeration value="Unassigned"/>
          <xsd:enumeration value="Unit Agreements and Trespass"/>
          <xsd:enumeration value="MIMSales"/>
        </xsd:restriction>
      </xsd:simpleType>
    </xsd:element>
    <xsd:element name="Module" ma:index="9" ma:displayName="Module" ma:description="Select the module type" ma:format="Dropdown" ma:internalName="Module">
      <xsd:simpleType>
        <xsd:restriction base="dms:Choice">
          <xsd:enumeration value="Industry Module"/>
          <xsd:enumeration value="DoE Module"/>
          <xsd:enumeration value="CARE Reporting"/>
          <xsd:enumeration value="Royalty Reporting"/>
          <xsd:enumeration value="Royalty Reporting Process and Royalty Reports"/>
          <xsd:enumeration value="Royalty Business"/>
          <xsd:enumeration value="OSR Projects"/>
          <xsd:enumeration value="OASIS"/>
          <xsd:enumeration value="Module"/>
          <xsd:enumeration value="Acts And Regulations"/>
          <xsd:enumeration value="Project Application"/>
          <xsd:enumeration value="AMD Reporting Forms - Version 2.0 Changes - October 31, 2018"/>
          <xsd:enumeration value="Supplemental Reporting"/>
          <xsd:enumeration value="Supplemental Reporting Submission and Audit Processes"/>
        </xsd:restriction>
      </xsd:simpleType>
    </xsd:element>
    <xsd:element name="Course_x0020_Description" ma:index="10" nillable="true" ma:displayName="Course Description" ma:description="Description of what the course is about." ma:internalName="Course_x0020_Description" ma:readOnly="false">
      <xsd:simpleType>
        <xsd:restriction base="dms:Note"/>
      </xsd:simpleType>
    </xsd:element>
    <xsd:element name="Order1" ma:index="11" nillable="true" ma:displayName="Order" ma:description="To define the order of the file on the page." ma:format="Dropdown" ma:internalName="Order1">
      <xsd:simpleType>
        <xsd:restriction base="dms:Choice">
          <xsd:enumeration value="00"/>
          <xsd:enumeration value="01"/>
          <xsd:enumeration value="02"/>
          <xsd:enumeration value="03"/>
          <xsd:enumeration value="04"/>
          <xsd:enumeration value="05"/>
          <xsd:enumeration value="06"/>
          <xsd:enumeration value="07"/>
          <xsd:enumeration value="08"/>
          <xsd:enumeration value="09"/>
          <xsd:enumeration value="10"/>
          <xsd:enumeration value="11"/>
          <xsd:enumeration value="12"/>
          <xsd:enumeration value="13"/>
          <xsd:enumeration value="14"/>
          <xsd:enumeration value="15"/>
          <xsd:enumeration value="16"/>
          <xsd:enumeration value="17"/>
          <xsd:enumeration value="18"/>
          <xsd:enumeration value="19"/>
          <xsd:enumeration value="20"/>
          <xsd:enumeration value="21"/>
          <xsd:enumeration value="22"/>
          <xsd:enumeration value="23"/>
          <xsd:enumeration value="24"/>
          <xsd:enumeration value="25"/>
          <xsd:enumeration value="26"/>
          <xsd:enumeration value="27"/>
          <xsd:enumeration value="28"/>
          <xsd:enumeration value="29"/>
          <xsd:enumeration value="30"/>
        </xsd:restriction>
      </xsd:simpleType>
    </xsd:element>
    <xsd:element name="Audience1" ma:index="12" nillable="true" ma:displayName="Audience" ma:description="Defines the target audience." ma:internalName="Audience1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Contractor"/>
                    <xsd:enumeration value="Employee"/>
                    <xsd:enumeration value="Manager"/>
                  </xsd:restriction>
                </xsd:simpleType>
              </xsd:element>
            </xsd:sequence>
          </xsd:extension>
        </xsd:complexContent>
      </xsd:complexType>
    </xsd:element>
    <xsd:element name="EOL_x0020_Thumbnail" ma:index="14" nillable="true" ma:displayName="EOL Thumbnail" ma:internalName="EOL_x0020_Thumbnail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3b5d7d-85b8-485a-94e1-bd5df7614905" elementFormDefault="qualified">
    <xsd:import namespace="http://schemas.microsoft.com/office/2006/documentManagement/types"/>
    <xsd:import namespace="http://schemas.microsoft.com/office/infopath/2007/PartnerControls"/>
    <xsd:element name="Hide_x0020_Me" ma:index="13" nillable="true" ma:displayName="Hide Me" ma:default="0" ma:description="Use this option to hide the file from showing on other lists." ma:internalName="Hide_x0020_M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d83808-03cb-4f3c-af89-207626cead8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09703c-35a2-4cc5-bc03-45b4c99b43c1" elementFormDefault="qualified">
    <xsd:import namespace="http://schemas.microsoft.com/office/2006/documentManagement/types"/>
    <xsd:import namespace="http://schemas.microsoft.com/office/infopath/2007/PartnerControls"/>
    <xsd:element name="Area_x0020_2" ma:index="16" nillable="true" ma:displayName="Area 2" ma:default="Main Page" ma:format="Dropdown" ma:internalName="Area_x0020_2">
      <xsd:simpleType>
        <xsd:restriction base="dms:Choice">
          <xsd:enumeration value="Main Page"/>
          <xsd:enumeration value="Accounts (ETS) Administration"/>
          <xsd:enumeration value="Agreement Management"/>
          <xsd:enumeration value="Air"/>
          <xsd:enumeration value="Assignments"/>
          <xsd:enumeration value="Bidding"/>
          <xsd:enumeration value="Crown Mineral Activity"/>
          <xsd:enumeration value="Freehold Mintax"/>
          <xsd:enumeration value="Geothermal"/>
          <xsd:enumeration value="Interactive Map"/>
          <xsd:enumeration value="Land Searches"/>
          <xsd:enumeration value="Mineral Direct Purchase"/>
          <xsd:enumeration value="Mineral Royalty Form"/>
          <xsd:enumeration value="Offsets"/>
          <xsd:enumeration value="Oil Sands"/>
          <xsd:enumeration value="Oil Sands 1"/>
          <xsd:enumeration value="PNG Continuation"/>
          <xsd:enumeration value="Registration of Encumbrances"/>
          <xsd:enumeration value="Sales"/>
          <xsd:enumeration value="Technology Innovation and Emissions Reduction"/>
          <xsd:enumeration value="Transfers"/>
          <xsd:enumeration value="Unit Agreement Exhibit A"/>
          <xsd:enumeration value="Postings"/>
          <xsd:enumeration value="Unassigned"/>
          <xsd:enumeration value="Unit Agreements and Trespass"/>
          <xsd:enumeration value="MIMSales"/>
        </xsd:restriction>
      </xsd:simpleType>
    </xsd:element>
    <xsd:element name="Course_x0020_Description2" ma:index="17" nillable="true" ma:displayName="Course Description2" ma:internalName="Course_x0020_Description2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8dedacd1-8ed8-4364-83a4-3ca25ad2d993" ContentTypeId="0x0101" PreviousValue="false"/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_x0020_Me xmlns="cd3b5d7d-85b8-485a-94e1-bd5df7614905">false</Hide_x0020_Me>
    <Audience1 xmlns="d317fc56-cd2a-4fee-83bf-2acf5d88d7a0"/>
    <EOL_x0020_Thumbnail xmlns="d317fc56-cd2a-4fee-83bf-2acf5d88d7a0" xsi:nil="true"/>
    <Order1 xmlns="d317fc56-cd2a-4fee-83bf-2acf5d88d7a0" xsi:nil="true"/>
    <Course_x0020_Description xmlns="d317fc56-cd2a-4fee-83bf-2acf5d88d7a0" xsi:nil="true"/>
    <Module xmlns="d317fc56-cd2a-4fee-83bf-2acf5d88d7a0">Module</Module>
    <Area xmlns="d317fc56-cd2a-4fee-83bf-2acf5d88d7a0">Agreement Management</Area>
    <Area_x0020_2 xmlns="1509703c-35a2-4cc5-bc03-45b4c99b43c1">Main Page</Area_x0020_2>
    <Course_x0020_Description2 xmlns="1509703c-35a2-4cc5-bc03-45b4c99b43c1" xsi:nil="true"/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B04CC2A-9B1D-48D9-A796-E510E7F0ED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317fc56-cd2a-4fee-83bf-2acf5d88d7a0"/>
    <ds:schemaRef ds:uri="cd3b5d7d-85b8-485a-94e1-bd5df7614905"/>
    <ds:schemaRef ds:uri="e6d83808-03cb-4f3c-af89-207626cead88"/>
    <ds:schemaRef ds:uri="1509703c-35a2-4cc5-bc03-45b4c99b43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CDF9DDA-C027-4C98-93C7-1540CEF1AE6F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A6D763B8-B90F-4245-9E0F-10F12EA36021}">
  <ds:schemaRefs>
    <ds:schemaRef ds:uri="194dd49f-f69d-40da-a55b-35db1c49f87a"/>
    <ds:schemaRef ds:uri="http://purl.org/dc/terms/"/>
    <ds:schemaRef ds:uri="d8c13b0c-e34e-4b28-bcb2-463731fd686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bb1d6412-9c2a-4e6a-b437-c1578de8ea05"/>
    <ds:schemaRef ds:uri="http://www.w3.org/XML/1998/namespace"/>
    <ds:schemaRef ds:uri="http://purl.org/dc/dcmitype/"/>
    <ds:schemaRef ds:uri="cd3b5d7d-85b8-485a-94e1-bd5df7614905"/>
    <ds:schemaRef ds:uri="d317fc56-cd2a-4fee-83bf-2acf5d88d7a0"/>
    <ds:schemaRef ds:uri="1509703c-35a2-4cc5-bc03-45b4c99b43c1"/>
  </ds:schemaRefs>
</ds:datastoreItem>
</file>

<file path=customXml/itemProps4.xml><?xml version="1.0" encoding="utf-8"?>
<ds:datastoreItem xmlns:ds="http://schemas.openxmlformats.org/officeDocument/2006/customXml" ds:itemID="{261E0541-B23F-4D4E-8BCF-A2CC4BF9F04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2453</TotalTime>
  <Words>651</Words>
  <Application>Microsoft Office PowerPoint</Application>
  <PresentationFormat>On-screen Show (4:3)</PresentationFormat>
  <Paragraphs>112</Paragraphs>
  <Slides>11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Freestyle Script</vt:lpstr>
      <vt:lpstr>Office Theme</vt:lpstr>
      <vt:lpstr>Visio</vt:lpstr>
      <vt:lpstr>Welcome</vt:lpstr>
      <vt:lpstr>Revisions</vt:lpstr>
      <vt:lpstr>Introduction</vt:lpstr>
      <vt:lpstr>Site Administrator – Assign Roles</vt:lpstr>
      <vt:lpstr>Authorization</vt:lpstr>
      <vt:lpstr>Surrender Request</vt:lpstr>
      <vt:lpstr>Rental Reinstatement</vt:lpstr>
      <vt:lpstr>Rental Default</vt:lpstr>
      <vt:lpstr>Royalty Default</vt:lpstr>
      <vt:lpstr>PowerPoint Presentation</vt:lpstr>
      <vt:lpstr>Congratulations!</vt:lpstr>
    </vt:vector>
  </TitlesOfParts>
  <Company>Government of Alberta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Agreement Management Roles</dc:title>
  <dc:creator>Kerry-Lynne.Kryvenchuk@gov.ab.ca;Octavio.Yin@gov.ab.ca</dc:creator>
  <cp:lastModifiedBy>Lynn McIntosh</cp:lastModifiedBy>
  <cp:revision>136</cp:revision>
  <dcterms:created xsi:type="dcterms:W3CDTF">2012-06-04T23:09:21Z</dcterms:created>
  <dcterms:modified xsi:type="dcterms:W3CDTF">2025-10-21T21:46:41Z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0x0101004CF9B3243FA46A47A5D45CADF07EB49500869333630F2EE44D93EB5262DF3C44F2</vt:lpwstr>
  </property>
  <property fmtid="{D5CDD505-2E9C-101B-9397-08002B2CF9AE}" pid="3" name="MSIP_Label_abf2ea38-542c-4b75-bd7d-582ec36a519f_Enabled">
    <vt:lpwstr>true</vt:lpwstr>
  </property>
  <property fmtid="{D5CDD505-2E9C-101B-9397-08002B2CF9AE}" pid="4" name="MSIP_Label_abf2ea38-542c-4b75-bd7d-582ec36a519f_SetDate">
    <vt:lpwstr>2022-11-30T21:23:07Z</vt:lpwstr>
  </property>
  <property fmtid="{D5CDD505-2E9C-101B-9397-08002B2CF9AE}" pid="5" name="MSIP_Label_abf2ea38-542c-4b75-bd7d-582ec36a519f_Method">
    <vt:lpwstr>Standard</vt:lpwstr>
  </property>
  <property fmtid="{D5CDD505-2E9C-101B-9397-08002B2CF9AE}" pid="6" name="MSIP_Label_abf2ea38-542c-4b75-bd7d-582ec36a519f_Name">
    <vt:lpwstr>Protected A</vt:lpwstr>
  </property>
  <property fmtid="{D5CDD505-2E9C-101B-9397-08002B2CF9AE}" pid="7" name="MSIP_Label_abf2ea38-542c-4b75-bd7d-582ec36a519f_SiteId">
    <vt:lpwstr>2bb51c06-af9b-42c5-8bf5-3c3b7b10850b</vt:lpwstr>
  </property>
  <property fmtid="{D5CDD505-2E9C-101B-9397-08002B2CF9AE}" pid="8" name="MSIP_Label_abf2ea38-542c-4b75-bd7d-582ec36a519f_ActionId">
    <vt:lpwstr>07e4435a-de15-4d54-959e-fb387fdd8e60</vt:lpwstr>
  </property>
  <property fmtid="{D5CDD505-2E9C-101B-9397-08002B2CF9AE}" pid="9" name="MSIP_Label_abf2ea38-542c-4b75-bd7d-582ec36a519f_ContentBits">
    <vt:lpwstr>2</vt:lpwstr>
  </property>
</Properties>
</file>