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</p:sldMasterIdLst>
  <p:notesMasterIdLst>
    <p:notesMasterId r:id="rId19"/>
  </p:notesMasterIdLst>
  <p:handoutMasterIdLst>
    <p:handoutMasterId r:id="rId20"/>
  </p:handoutMasterIdLst>
  <p:sldIdLst>
    <p:sldId id="263" r:id="rId6"/>
    <p:sldId id="261" r:id="rId7"/>
    <p:sldId id="340" r:id="rId8"/>
    <p:sldId id="357" r:id="rId9"/>
    <p:sldId id="352" r:id="rId10"/>
    <p:sldId id="349" r:id="rId11"/>
    <p:sldId id="351" r:id="rId12"/>
    <p:sldId id="353" r:id="rId13"/>
    <p:sldId id="354" r:id="rId14"/>
    <p:sldId id="355" r:id="rId15"/>
    <p:sldId id="356" r:id="rId16"/>
    <p:sldId id="358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nis Stenerson" initials="DS" lastIdx="2" clrIdx="0">
    <p:extLst>
      <p:ext uri="{19B8F6BF-5375-455C-9EA6-DF929625EA0E}">
        <p15:presenceInfo xmlns:p15="http://schemas.microsoft.com/office/powerpoint/2012/main" userId="S-1-5-21-2000478354-963894560-682003330-1234312" providerId="AD"/>
      </p:ext>
    </p:extLst>
  </p:cmAuthor>
  <p:cmAuthor id="2" name="Kerry-Lynne Kryvenchuk" initials="KK" lastIdx="2" clrIdx="1">
    <p:extLst>
      <p:ext uri="{19B8F6BF-5375-455C-9EA6-DF929625EA0E}">
        <p15:presenceInfo xmlns:p15="http://schemas.microsoft.com/office/powerpoint/2012/main" userId="S-1-5-21-2000478354-963894560-682003330-182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1F8"/>
    <a:srgbClr val="E3EAF5"/>
    <a:srgbClr val="E0E0E0"/>
    <a:srgbClr val="A9A9A9"/>
    <a:srgbClr val="A1A1A1"/>
    <a:srgbClr val="2160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2191" autoAdjust="0"/>
  </p:normalViewPr>
  <p:slideViewPr>
    <p:cSldViewPr>
      <p:cViewPr varScale="1">
        <p:scale>
          <a:sx n="98" d="100"/>
          <a:sy n="98" d="100"/>
        </p:scale>
        <p:origin x="13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188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ED123-8121-4BCD-B5F3-DAF44722B6C1}" type="datetimeFigureOut">
              <a:rPr lang="en-CA" smtClean="0"/>
              <a:t>2025-10-21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214E0-D943-47CE-A672-A3F7D8E06F5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5597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852A6-EF16-4294-8868-8D1386ED73FF}" type="datetimeFigureOut">
              <a:rPr lang="en-CA" smtClean="0"/>
              <a:t>2025-10-21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A25DD-4FE8-4E6B-B235-99854042551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0222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A25DD-4FE8-4E6B-B235-998540425511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742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340x340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7248" y="1484784"/>
            <a:ext cx="3236400" cy="323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Picture 340x340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707904" y="1484784"/>
            <a:ext cx="5256709" cy="468106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596336" y="6474236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13</a:t>
            </a:r>
          </a:p>
        </p:txBody>
      </p:sp>
    </p:spTree>
    <p:extLst>
      <p:ext uri="{BB962C8B-B14F-4D97-AF65-F5344CB8AC3E}">
        <p14:creationId xmlns:p14="http://schemas.microsoft.com/office/powerpoint/2010/main" val="4080746310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450x340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7248" y="1484784"/>
            <a:ext cx="4284000" cy="323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Picture 450x340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787900" y="1484313"/>
            <a:ext cx="4105275" cy="47529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58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13</a:t>
            </a:r>
          </a:p>
        </p:txBody>
      </p:sp>
    </p:spTree>
    <p:extLst>
      <p:ext uri="{BB962C8B-B14F-4D97-AF65-F5344CB8AC3E}">
        <p14:creationId xmlns:p14="http://schemas.microsoft.com/office/powerpoint/2010/main" val="3505720148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907x336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4384" y="1484784"/>
            <a:ext cx="8640000" cy="3200400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/>
              <a:t>Picture 969x336</a:t>
            </a:r>
          </a:p>
          <a:p>
            <a:r>
              <a:rPr lang="en-CA" dirty="0"/>
              <a:t>Note: The </a:t>
            </a:r>
            <a:r>
              <a:rPr lang="en-CA" dirty="0" err="1"/>
              <a:t>ForceTen</a:t>
            </a:r>
            <a:r>
              <a:rPr lang="en-CA" dirty="0"/>
              <a:t> pixel size goes over the margin. For consistency, the image will have to be resized to fit the new format.</a:t>
            </a:r>
          </a:p>
          <a:p>
            <a:r>
              <a:rPr lang="en-CA" dirty="0"/>
              <a:t>New format is 24 cm x 8.89 cm (907x336 pixels).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50825" y="4797152"/>
            <a:ext cx="8642350" cy="15115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85479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13</a:t>
            </a:r>
          </a:p>
        </p:txBody>
      </p:sp>
    </p:spTree>
    <p:extLst>
      <p:ext uri="{BB962C8B-B14F-4D97-AF65-F5344CB8AC3E}">
        <p14:creationId xmlns:p14="http://schemas.microsoft.com/office/powerpoint/2010/main" val="22284081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50825" y="1484313"/>
            <a:ext cx="8642350" cy="47529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85479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13</a:t>
            </a:r>
          </a:p>
        </p:txBody>
      </p:sp>
    </p:spTree>
    <p:extLst>
      <p:ext uri="{BB962C8B-B14F-4D97-AF65-F5344CB8AC3E}">
        <p14:creationId xmlns:p14="http://schemas.microsoft.com/office/powerpoint/2010/main" val="645537712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95288" y="2204864"/>
            <a:ext cx="8497887" cy="41038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654938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13</a:t>
            </a:r>
          </a:p>
        </p:txBody>
      </p:sp>
    </p:spTree>
    <p:extLst>
      <p:ext uri="{BB962C8B-B14F-4D97-AF65-F5344CB8AC3E}">
        <p14:creationId xmlns:p14="http://schemas.microsoft.com/office/powerpoint/2010/main" val="2264755606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7633700" y="6488668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13</a:t>
            </a:r>
          </a:p>
        </p:txBody>
      </p:sp>
    </p:spTree>
    <p:extLst>
      <p:ext uri="{BB962C8B-B14F-4D97-AF65-F5344CB8AC3E}">
        <p14:creationId xmlns:p14="http://schemas.microsoft.com/office/powerpoint/2010/main" val="3585475951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Rectangle 3"/>
          <p:cNvSpPr/>
          <p:nvPr userDrawn="1"/>
        </p:nvSpPr>
        <p:spPr>
          <a:xfrm>
            <a:off x="7656953" y="6503419"/>
            <a:ext cx="9909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672BBBFC-8691-420F-AB6D-B22D06A3872E}" type="slidenum">
              <a:rPr lang="en-CA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 of 13</a:t>
            </a:r>
          </a:p>
        </p:txBody>
      </p:sp>
    </p:spTree>
    <p:extLst>
      <p:ext uri="{BB962C8B-B14F-4D97-AF65-F5344CB8AC3E}">
        <p14:creationId xmlns:p14="http://schemas.microsoft.com/office/powerpoint/2010/main" val="218949294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204864"/>
            <a:ext cx="8496944" cy="3921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0963"/>
            <a:ext cx="9144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672BBBFC-8691-420F-AB6D-B22D06A3872E}" type="slidenum">
              <a:rPr lang="en-CA" smtClean="0"/>
              <a:pPr/>
              <a:t>‹#›</a:t>
            </a:fld>
            <a:r>
              <a:rPr lang="en-CA" dirty="0"/>
              <a:t> of 13</a:t>
            </a:r>
          </a:p>
        </p:txBody>
      </p:sp>
      <p:sp>
        <p:nvSpPr>
          <p:cNvPr id="9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 userDrawn="1"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14"/>
              <p:cNvPicPr>
                <a:picLocks noChangeAspect="1"/>
              </p:cNvPicPr>
              <p:nvPr userDrawn="1"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CA" baseline="0" dirty="0">
                <a:solidFill>
                  <a:schemeClr val="bg1"/>
                </a:solidFill>
              </a:endParaRPr>
            </a:p>
            <a:p>
              <a:pPr algn="r"/>
              <a:r>
                <a:rPr lang="en-US" baseline="0" dirty="0">
                  <a:solidFill>
                    <a:schemeClr val="bg1"/>
                  </a:solidFill>
                </a:rPr>
                <a:t>Agreement Management</a:t>
              </a:r>
              <a:endParaRPr lang="en-CA" baseline="0" dirty="0">
                <a:solidFill>
                  <a:schemeClr val="bg1"/>
                </a:solidFill>
              </a:endParaRPr>
            </a:p>
            <a:p>
              <a:pPr algn="r"/>
              <a:r>
                <a:rPr lang="en-CA" baseline="0" dirty="0">
                  <a:solidFill>
                    <a:schemeClr val="bg1"/>
                  </a:solidFill>
                </a:rPr>
                <a:t>Government of Alberta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664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0" r:id="rId4"/>
    <p:sldLayoutId id="2147483711" r:id="rId5"/>
    <p:sldLayoutId id="2147483712" r:id="rId6"/>
    <p:sldLayoutId id="2147483713" r:id="rId7"/>
  </p:sldLayoutIdLst>
  <p:transition spd="slow">
    <p:wipe dir="r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marR="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»"/>
        <a:tabLst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Rentals@gov.ab.ca" TargetMode="External"/><Relationship Id="rId2" Type="http://schemas.openxmlformats.org/officeDocument/2006/relationships/hyperlink" Target="https://training.energy.gov.ab.ca/Pages/Agreement%20Management.aspx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default.aspx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ENERGY.Rentals@gov.ab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berta.ca/index.aspx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Energy.Rentals@gov.ab.c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7711" y="980728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2488920"/>
            <a:ext cx="4932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 ETS – Agreement Management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Rental and Royalty Default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0072" y="2535086"/>
            <a:ext cx="3456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Agreement Administration Management – Rental and Royalty Defaults: This process allows clients the ability to view notification and cancellation letters through the Request Status screen.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67536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90872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105273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Royalty Default Notification Letter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929970"/>
            <a:ext cx="1328698" cy="75071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832" y="1513288"/>
            <a:ext cx="3442078" cy="481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484229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901115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1078748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Royalty Default Cancellation Letter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7864" y="1052736"/>
            <a:ext cx="3809661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40359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5847" y="2564904"/>
            <a:ext cx="8136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CA" sz="1600" dirty="0">
                <a:solidFill>
                  <a:prstClr val="black"/>
                </a:solidFill>
                <a:latin typeface="Calibri" pitchFamily="34" charset="0"/>
                <a:cs typeface="Arial" charset="0"/>
                <a:hlinkClick r:id="rId2"/>
              </a:rPr>
              <a:t>ETS Support and Online Learning </a:t>
            </a:r>
            <a:r>
              <a:rPr lang="en-CA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provides access to relevant guides, courses and other information.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CA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CA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If you have questions, please contact  </a:t>
            </a:r>
            <a:r>
              <a:rPr lang="en-CA" altLang="en-US" sz="1600" dirty="0">
                <a:solidFill>
                  <a:prstClr val="black"/>
                </a:solidFill>
                <a:latin typeface="Calibri" pitchFamily="34" charset="0"/>
                <a:cs typeface="Arial" charset="0"/>
                <a:hlinkClick r:id="rId3"/>
              </a:rPr>
              <a:t>Energy.Rentals@gov.ab.ca</a:t>
            </a:r>
            <a:endParaRPr lang="en-CA" altLang="en-US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CA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or the PNG Tenure Help </a:t>
            </a:r>
            <a:r>
              <a:rPr lang="en-CA" sz="1600" dirty="0">
                <a:latin typeface="Calibri" pitchFamily="34" charset="0"/>
                <a:cs typeface="Arial" charset="0"/>
              </a:rPr>
              <a:t>desk</a:t>
            </a:r>
            <a:r>
              <a:rPr lang="en-CA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 at 780-644-2300 </a:t>
            </a:r>
            <a:r>
              <a:rPr lang="en-CA" sz="1600" dirty="0">
                <a:latin typeface="Calibri" pitchFamily="34" charset="0"/>
                <a:cs typeface="Arial" charset="0"/>
              </a:rPr>
              <a:t>and by selecting option #3.</a:t>
            </a:r>
          </a:p>
        </p:txBody>
      </p:sp>
      <p:sp>
        <p:nvSpPr>
          <p:cNvPr id="3" name="Rectangle 2"/>
          <p:cNvSpPr/>
          <p:nvPr/>
        </p:nvSpPr>
        <p:spPr>
          <a:xfrm>
            <a:off x="3359212" y="1628800"/>
            <a:ext cx="23903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</a:t>
            </a:r>
            <a:endParaRPr lang="en-CA" sz="2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7343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3529" y="1613248"/>
            <a:ext cx="5328592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ETS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Agreement Management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Rental &amp; Royalty Default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 Online Training Course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36" y="1340768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718127" y="3901775"/>
            <a:ext cx="4978940" cy="18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normAutofit/>
          </a:bodyPr>
          <a:lstStyle/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 access </a:t>
            </a:r>
            <a:r>
              <a:rPr lang="en-US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Courses, Guides </a:t>
            </a: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Forms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 all your ETS Business please see </a:t>
            </a:r>
            <a:r>
              <a:rPr lang="en-CA" sz="12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ETS Support and Online Learning</a:t>
            </a:r>
            <a:r>
              <a:rPr lang="en-CA" sz="12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please </a:t>
            </a:r>
            <a:r>
              <a:rPr lang="en-US" sz="12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140083" y="4963081"/>
            <a:ext cx="4069492" cy="642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Crown Agreement Management</a:t>
            </a: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Helpdesk:  (780) 644-2300</a:t>
            </a:r>
            <a:endParaRPr lang="en-CA" sz="1200" dirty="0">
              <a:solidFill>
                <a:srgbClr val="002060"/>
              </a:solidFill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CA" altLang="en-US" sz="1200" dirty="0">
                <a:solidFill>
                  <a:srgbClr val="002060"/>
                </a:solidFill>
                <a:latin typeface="Arial" charset="0"/>
              </a:rPr>
              <a:t>Email inquires: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/>
              </a:rPr>
              <a:t>ENERGY.Rentals@gov.ab.ca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104680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Revisions Table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612568"/>
              </p:ext>
            </p:extLst>
          </p:nvPr>
        </p:nvGraphicFramePr>
        <p:xfrm>
          <a:off x="1835696" y="2708920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March 10,</a:t>
                      </a:r>
                      <a:r>
                        <a:rPr lang="en-US" baseline="0" dirty="0"/>
                        <a:t> 2017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June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 Banner and Add Resource page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832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January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Slide 4</a:t>
                      </a:r>
                      <a:r>
                        <a:rPr lang="en-CA" baseline="0"/>
                        <a:t> and</a:t>
                      </a:r>
                      <a:r>
                        <a:rPr lang="en-CA"/>
                        <a:t> 9-11 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187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739151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6999" y="2204864"/>
            <a:ext cx="4800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In this module, you will learn how to: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View a response document(s)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Course Pre-requisites: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Training System Overview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ETS Account Setup and Preferences (For Site Administrators) 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" t="1701" r="3803"/>
          <a:stretch/>
        </p:blipFill>
        <p:spPr bwMode="auto">
          <a:xfrm>
            <a:off x="395537" y="1484784"/>
            <a:ext cx="2088232" cy="4162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00" y="4437112"/>
            <a:ext cx="1161905" cy="1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404188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8884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3568" y="1095942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will receive an 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ETS, when either a: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Rental Default Cancellation Letter; Royalty Default Notification Letter; or a Royalty Default Cancellation Lette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 is sent to your ETS account.  </a:t>
            </a:r>
            <a:endParaRPr lang="en-CA" sz="1200" dirty="0"/>
          </a:p>
        </p:txBody>
      </p:sp>
      <p:sp>
        <p:nvSpPr>
          <p:cNvPr id="7" name="Rounded Rectangle 6"/>
          <p:cNvSpPr/>
          <p:nvPr/>
        </p:nvSpPr>
        <p:spPr>
          <a:xfrm>
            <a:off x="3723828" y="3140968"/>
            <a:ext cx="380604" cy="1440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539552" y="2708920"/>
            <a:ext cx="73794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EXTERNAL SENDER.  Do not open links or attachments that are unexpected.  Do not give out User IDs or Passwords.</a:t>
            </a:r>
          </a:p>
          <a:p>
            <a:pPr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have received a Rental Default cancellation document-Request Number XXXXXX for account ENXXXXX. This request can be found under Request Status-Rental Defaults.</a:t>
            </a:r>
          </a:p>
          <a:p>
            <a:pPr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review your request sign on to the Electronic Transfer System (ETS) website, available through </a:t>
            </a:r>
            <a:r>
              <a:rPr lang="en-CA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Alberta.ca</a:t>
            </a: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not reply to this </a:t>
            </a:r>
            <a:r>
              <a:rPr lang="en-CA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</a:t>
            </a: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If you have questions or concerns please contact </a:t>
            </a:r>
            <a:r>
              <a:rPr lang="en-CA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Energy.Rentals@gov.ab.ca</a:t>
            </a:r>
            <a:r>
              <a:rPr lang="en-C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405688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886" y="2710826"/>
            <a:ext cx="619125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2229366" cy="4203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504" y="757388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Request Status</a:t>
            </a:r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876256" y="1810679"/>
            <a:ext cx="1080120" cy="646331"/>
          </a:xfrm>
          <a:prstGeom prst="wedgeRoundRectCallout">
            <a:avLst>
              <a:gd name="adj1" fmla="val -21734"/>
              <a:gd name="adj2" fmla="val 100857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Rectangle 2"/>
          <p:cNvSpPr/>
          <p:nvPr/>
        </p:nvSpPr>
        <p:spPr>
          <a:xfrm>
            <a:off x="6890714" y="1810679"/>
            <a:ext cx="1080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2. Choose your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Parameters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5180467" y="5831101"/>
            <a:ext cx="792088" cy="461665"/>
          </a:xfrm>
          <a:prstGeom prst="wedgeRoundRectCallout">
            <a:avLst>
              <a:gd name="adj1" fmla="val -170193"/>
              <a:gd name="adj2" fmla="val -206523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5108459" y="581597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3.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Retrieve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2851287" y="1658665"/>
            <a:ext cx="1188132" cy="504056"/>
          </a:xfrm>
          <a:prstGeom prst="wedgeRoundRectCallout">
            <a:avLst>
              <a:gd name="adj1" fmla="val -137259"/>
              <a:gd name="adj2" fmla="val 201872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2797281" y="1672179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1.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095942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you receive an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ETS, you would access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screen.  Choose your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 Parameters 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(Start Date / End date, From, or Request Number)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Retrieve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CA" sz="1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138" y="4437112"/>
            <a:ext cx="1161905" cy="1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8032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7" y="2564905"/>
            <a:ext cx="3987440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312068"/>
              </p:ext>
            </p:extLst>
          </p:nvPr>
        </p:nvGraphicFramePr>
        <p:xfrm>
          <a:off x="6084168" y="916799"/>
          <a:ext cx="2448272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623">
                <a:tc>
                  <a:txBody>
                    <a:bodyPr/>
                    <a:lstStyle/>
                    <a:p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Parameter Field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 Column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623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endParaRPr lang="en-CA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 Type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623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Number</a:t>
                      </a:r>
                      <a:endParaRPr lang="en-CA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ETS #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623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Start/End Date</a:t>
                      </a:r>
                      <a:endParaRPr lang="en-CA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 Updated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623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928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Name</a:t>
                      </a:r>
                      <a:endParaRPr lang="en-CA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928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</a:t>
                      </a:r>
                      <a:endParaRPr lang="en-CA" sz="9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512" y="908720"/>
            <a:ext cx="7560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– Search Parameters and Result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2"/>
          <p:cNvSpPr txBox="1"/>
          <p:nvPr/>
        </p:nvSpPr>
        <p:spPr>
          <a:xfrm>
            <a:off x="323528" y="1259687"/>
            <a:ext cx="4572000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You can utilize the search parameter fields to filter search results.</a:t>
            </a:r>
          </a:p>
          <a:p>
            <a:pPr marL="12700" marR="6350">
              <a:lnSpc>
                <a:spcPct val="10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The table on the right shows the correlation between the parameter fields and each corresponding result column.</a:t>
            </a:r>
          </a:p>
          <a:p>
            <a:pPr marL="12700" marR="6350">
              <a:lnSpc>
                <a:spcPct val="10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Below is a color-highlighted illustration of the Work in Progress search screen to further demonstrate the relationship between the data. </a:t>
            </a:r>
          </a:p>
        </p:txBody>
      </p:sp>
    </p:spTree>
    <p:extLst>
      <p:ext uri="{BB962C8B-B14F-4D97-AF65-F5344CB8AC3E}">
        <p14:creationId xmlns:p14="http://schemas.microsoft.com/office/powerpoint/2010/main" val="2397553200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537" y="1218782"/>
            <a:ext cx="5550278" cy="52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7504" y="955467"/>
            <a:ext cx="4464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– Search Results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5559" y="5241907"/>
            <a:ext cx="16335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Navigate with this page numbers, if there are multiple pages of search results.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68344" y="3641248"/>
            <a:ext cx="12961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open a document click on the report Pdf link.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56177" y="3259085"/>
            <a:ext cx="15744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 Results</a:t>
            </a:r>
            <a:endParaRPr lang="en-CA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Elbow Connector 7"/>
          <p:cNvCxnSpPr/>
          <p:nvPr/>
        </p:nvCxnSpPr>
        <p:spPr>
          <a:xfrm rot="10800000" flipV="1">
            <a:off x="6156178" y="3938427"/>
            <a:ext cx="1584175" cy="324036"/>
          </a:xfrm>
          <a:prstGeom prst="bentConnector3">
            <a:avLst>
              <a:gd name="adj1" fmla="val 50000"/>
            </a:avLst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387058" y="6093296"/>
            <a:ext cx="432048" cy="25202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819106" y="6257570"/>
            <a:ext cx="520646" cy="1493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5660768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139552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will populate all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requests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Select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relating to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detailed in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The corresponding letter will populate.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770220"/>
            <a:ext cx="16770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</a:t>
            </a:r>
            <a:endParaRPr lang="en-CA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13" y="1796094"/>
            <a:ext cx="4970484" cy="458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467544" y="2904618"/>
            <a:ext cx="1209518" cy="452374"/>
          </a:xfrm>
          <a:prstGeom prst="wedgeRoundRectCallout">
            <a:avLst>
              <a:gd name="adj1" fmla="val 106069"/>
              <a:gd name="adj2" fmla="val 201918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498678" y="2895327"/>
            <a:ext cx="1178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Reference Number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7452320" y="2904618"/>
            <a:ext cx="720080" cy="518617"/>
          </a:xfrm>
          <a:prstGeom prst="wedgeRoundRectCallout">
            <a:avLst>
              <a:gd name="adj1" fmla="val -255893"/>
              <a:gd name="adj2" fmla="val 180080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7381727" y="2961569"/>
            <a:ext cx="8612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2.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PDF </a:t>
            </a:r>
            <a:endParaRPr lang="en-CA" sz="1200" b="1" dirty="0"/>
          </a:p>
        </p:txBody>
      </p:sp>
    </p:spTree>
    <p:extLst>
      <p:ext uri="{BB962C8B-B14F-4D97-AF65-F5344CB8AC3E}">
        <p14:creationId xmlns:p14="http://schemas.microsoft.com/office/powerpoint/2010/main" val="2268392365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05273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Rental Default Cancellation Letter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727" y="90872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1507434"/>
            <a:ext cx="4550263" cy="479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62759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Agreement Management - Surrenders Training 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04</Order1>
    <Course_x0020_Description xmlns="d317fc56-cd2a-4fee-83bf-2acf5d88d7a0">This course describes the process for a company to receive electronic notification(s) for Royalty Default Notice and Cancellation; as well as Rental Default Cancellations.</Course_x0020_Description>
    <Module xmlns="d317fc56-cd2a-4fee-83bf-2acf5d88d7a0">Module</Module>
    <Area xmlns="d317fc56-cd2a-4fee-83bf-2acf5d88d7a0">Agreement Management</Area>
    <Area_x0020_2 xmlns="1509703c-35a2-4cc5-bc03-45b4c99b43c1">Main Page</Area_x0020_2>
    <Course_x0020_Description2 xmlns="1509703c-35a2-4cc5-bc03-45b4c99b43c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8dedacd1-8ed8-4364-83a4-3ca25ad2d993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DAE80C-899B-44E6-A6F3-A7FFBE1EDD4B}">
  <ds:schemaRefs>
    <ds:schemaRef ds:uri="http://schemas.microsoft.com/office/2006/metadata/properties"/>
    <ds:schemaRef ds:uri="http://schemas.microsoft.com/office/infopath/2007/PartnerControls"/>
    <ds:schemaRef ds:uri="cd3b5d7d-85b8-485a-94e1-bd5df7614905"/>
    <ds:schemaRef ds:uri="d317fc56-cd2a-4fee-83bf-2acf5d88d7a0"/>
    <ds:schemaRef ds:uri="1509703c-35a2-4cc5-bc03-45b4c99b43c1"/>
  </ds:schemaRefs>
</ds:datastoreItem>
</file>

<file path=customXml/itemProps2.xml><?xml version="1.0" encoding="utf-8"?>
<ds:datastoreItem xmlns:ds="http://schemas.openxmlformats.org/officeDocument/2006/customXml" ds:itemID="{9BA4FB5B-5F7F-4672-9C3F-71F317F1E5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FE7905-C23E-4DD1-8DC5-C4D701A74D86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5BEDD68-276E-4BC2-98AA-8DF0302BCA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Agreement Management - Surrenders Training Module</Template>
  <TotalTime>2840</TotalTime>
  <Words>599</Words>
  <Application>Microsoft Office PowerPoint</Application>
  <PresentationFormat>On-screen Show (4:3)</PresentationFormat>
  <Paragraphs>95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Freestyle Script</vt:lpstr>
      <vt:lpstr>Agreement Management - Surrenders Training Module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Rental &amp; Royalty Defaults</dc:title>
  <dc:creator>kimberley.pereira</dc:creator>
  <cp:lastModifiedBy>Lynn McIntosh</cp:lastModifiedBy>
  <cp:revision>181</cp:revision>
  <dcterms:created xsi:type="dcterms:W3CDTF">2017-02-08T17:04:40Z</dcterms:created>
  <dcterms:modified xsi:type="dcterms:W3CDTF">2025-10-21T21:50:52Z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0x0101004CF9B3243FA46A47A5D45CADF07EB49500869333630F2EE44D93EB5262DF3C44F2</vt:lpwstr>
  </property>
  <property fmtid="{D5CDD505-2E9C-101B-9397-08002B2CF9AE}" pid="3" name="MSIP_Label_abf2ea38-542c-4b75-bd7d-582ec36a519f_Enabled">
    <vt:lpwstr>true</vt:lpwstr>
  </property>
  <property fmtid="{D5CDD505-2E9C-101B-9397-08002B2CF9AE}" pid="4" name="MSIP_Label_abf2ea38-542c-4b75-bd7d-582ec36a519f_SetDate">
    <vt:lpwstr>2022-02-01T15:48:09Z</vt:lpwstr>
  </property>
  <property fmtid="{D5CDD505-2E9C-101B-9397-08002B2CF9AE}" pid="5" name="MSIP_Label_abf2ea38-542c-4b75-bd7d-582ec36a519f_Method">
    <vt:lpwstr>Standard</vt:lpwstr>
  </property>
  <property fmtid="{D5CDD505-2E9C-101B-9397-08002B2CF9AE}" pid="6" name="MSIP_Label_abf2ea38-542c-4b75-bd7d-582ec36a519f_Name">
    <vt:lpwstr>Protected A</vt:lpwstr>
  </property>
  <property fmtid="{D5CDD505-2E9C-101B-9397-08002B2CF9AE}" pid="7" name="MSIP_Label_abf2ea38-542c-4b75-bd7d-582ec36a519f_SiteId">
    <vt:lpwstr>2bb51c06-af9b-42c5-8bf5-3c3b7b10850b</vt:lpwstr>
  </property>
  <property fmtid="{D5CDD505-2E9C-101B-9397-08002B2CF9AE}" pid="8" name="MSIP_Label_abf2ea38-542c-4b75-bd7d-582ec36a519f_ActionId">
    <vt:lpwstr>c439867b-3c03-4cac-8e0d-1db7de6f8247</vt:lpwstr>
  </property>
  <property fmtid="{D5CDD505-2E9C-101B-9397-08002B2CF9AE}" pid="9" name="MSIP_Label_abf2ea38-542c-4b75-bd7d-582ec36a519f_ContentBits">
    <vt:lpwstr>2</vt:lpwstr>
  </property>
</Properties>
</file>